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30"/>
  </p:notesMasterIdLst>
  <p:sldIdLst>
    <p:sldId id="287" r:id="rId5"/>
    <p:sldId id="279" r:id="rId6"/>
    <p:sldId id="298" r:id="rId7"/>
    <p:sldId id="259" r:id="rId8"/>
    <p:sldId id="266" r:id="rId9"/>
    <p:sldId id="278" r:id="rId10"/>
    <p:sldId id="282" r:id="rId11"/>
    <p:sldId id="283" r:id="rId12"/>
    <p:sldId id="261" r:id="rId13"/>
    <p:sldId id="262" r:id="rId14"/>
    <p:sldId id="280" r:id="rId15"/>
    <p:sldId id="285" r:id="rId16"/>
    <p:sldId id="256" r:id="rId17"/>
    <p:sldId id="286" r:id="rId18"/>
    <p:sldId id="281" r:id="rId19"/>
    <p:sldId id="288" r:id="rId20"/>
    <p:sldId id="289" r:id="rId21"/>
    <p:sldId id="290" r:id="rId22"/>
    <p:sldId id="291" r:id="rId23"/>
    <p:sldId id="292" r:id="rId24"/>
    <p:sldId id="293" r:id="rId25"/>
    <p:sldId id="294" r:id="rId26"/>
    <p:sldId id="295" r:id="rId27"/>
    <p:sldId id="296" r:id="rId28"/>
    <p:sldId id="297" r:id="rId2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8654F2C7-004F-49BF-8404-C88520FA64F8}" type="datetimeFigureOut">
              <a:rPr lang="en-US" smtClean="0"/>
              <a:t>3/27/2026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618986EE-C2D9-4952-B53E-44FE42B48F6C}" type="slidenum">
              <a:rPr lang="en-US" smtClean="0"/>
              <a:t>‹#›</a:t>
            </a:fld>
            <a:endParaRPr lang="en-US"/>
          </a:p>
        </p:txBody>
      </p:sp>
    </p:spTree>
    <p:extLst>
      <p:ext uri="{BB962C8B-B14F-4D97-AF65-F5344CB8AC3E}">
        <p14:creationId xmlns:p14="http://schemas.microsoft.com/office/powerpoint/2010/main" val="322047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8986EE-C2D9-4952-B53E-44FE42B48F6C}" type="slidenum">
              <a:rPr lang="en-US" smtClean="0"/>
              <a:t>2</a:t>
            </a:fld>
            <a:endParaRPr lang="en-US"/>
          </a:p>
        </p:txBody>
      </p:sp>
    </p:spTree>
    <p:extLst>
      <p:ext uri="{BB962C8B-B14F-4D97-AF65-F5344CB8AC3E}">
        <p14:creationId xmlns:p14="http://schemas.microsoft.com/office/powerpoint/2010/main" val="2441455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32837-1450-8113-0D35-91C26A3AE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D38D2-0DFC-8AD2-C8DB-497EDCD45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C03E99-F30B-822D-8D19-02D68B1AD3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C9B3F3-3DA0-2946-980E-99FF46E5E905}"/>
              </a:ext>
            </a:extLst>
          </p:cNvPr>
          <p:cNvSpPr>
            <a:spLocks noGrp="1"/>
          </p:cNvSpPr>
          <p:nvPr>
            <p:ph type="sldNum" sz="quarter" idx="5"/>
          </p:nvPr>
        </p:nvSpPr>
        <p:spPr/>
        <p:txBody>
          <a:bodyPr/>
          <a:lstStyle/>
          <a:p>
            <a:fld id="{618986EE-C2D9-4952-B53E-44FE42B48F6C}" type="slidenum">
              <a:rPr lang="en-US" smtClean="0"/>
              <a:t>14</a:t>
            </a:fld>
            <a:endParaRPr lang="en-US"/>
          </a:p>
        </p:txBody>
      </p:sp>
    </p:spTree>
    <p:extLst>
      <p:ext uri="{BB962C8B-B14F-4D97-AF65-F5344CB8AC3E}">
        <p14:creationId xmlns:p14="http://schemas.microsoft.com/office/powerpoint/2010/main" val="408429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8C980-014A-8A5A-9BEC-3BC80D43C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A620C-9010-CD02-95B8-DCEAFC93E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59FF1-A5BF-89DF-FD03-EB89E0007D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B85F35-8301-C354-7AC1-F6217DFFE82D}"/>
              </a:ext>
            </a:extLst>
          </p:cNvPr>
          <p:cNvSpPr>
            <a:spLocks noGrp="1"/>
          </p:cNvSpPr>
          <p:nvPr>
            <p:ph type="sldNum" sz="quarter" idx="5"/>
          </p:nvPr>
        </p:nvSpPr>
        <p:spPr/>
        <p:txBody>
          <a:bodyPr/>
          <a:lstStyle/>
          <a:p>
            <a:fld id="{618986EE-C2D9-4952-B53E-44FE42B48F6C}" type="slidenum">
              <a:rPr lang="en-US" smtClean="0"/>
              <a:t>15</a:t>
            </a:fld>
            <a:endParaRPr lang="en-US"/>
          </a:p>
        </p:txBody>
      </p:sp>
    </p:spTree>
    <p:extLst>
      <p:ext uri="{BB962C8B-B14F-4D97-AF65-F5344CB8AC3E}">
        <p14:creationId xmlns:p14="http://schemas.microsoft.com/office/powerpoint/2010/main" val="177914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637D6B-10D4-44EF-A943-5E993305502D}"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63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637D6B-10D4-44EF-A943-5E993305502D}"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198834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637D6B-10D4-44EF-A943-5E993305502D}"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555522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637D6B-10D4-44EF-A943-5E993305502D}"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604624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637D6B-10D4-44EF-A943-5E993305502D}"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28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637D6B-10D4-44EF-A943-5E993305502D}"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1646891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637D6B-10D4-44EF-A943-5E993305502D}" type="datetimeFigureOut">
              <a:rPr lang="en-US" smtClean="0"/>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2912172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637D6B-10D4-44EF-A943-5E993305502D}" type="datetimeFigureOut">
              <a:rPr lang="en-US" smtClean="0"/>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526030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8637D6B-10D4-44EF-A943-5E993305502D}" type="datetimeFigureOut">
              <a:rPr lang="en-US" smtClean="0"/>
              <a:t>3/27/2026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343457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8637D6B-10D4-44EF-A943-5E993305502D}" type="datetimeFigureOut">
              <a:rPr lang="en-US" smtClean="0"/>
              <a:t>3/27/2026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72A8C33-D0BC-49D1-86D4-8CB271712A0B}" type="slidenum">
              <a:rPr lang="en-US" smtClean="0"/>
              <a:t>‹#›</a:t>
            </a:fld>
            <a:endParaRPr lang="en-US"/>
          </a:p>
        </p:txBody>
      </p:sp>
    </p:spTree>
    <p:extLst>
      <p:ext uri="{BB962C8B-B14F-4D97-AF65-F5344CB8AC3E}">
        <p14:creationId xmlns:p14="http://schemas.microsoft.com/office/powerpoint/2010/main" val="3585730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637D6B-10D4-44EF-A943-5E993305502D}"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3322578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8637D6B-10D4-44EF-A943-5E993305502D}" type="datetimeFigureOut">
              <a:rPr lang="en-US" smtClean="0"/>
              <a:t>3/27/2026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72A8C33-D0BC-49D1-86D4-8CB271712A0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16048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16AC1-DACF-5D90-F785-5CC55E1F3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A5BF5-7192-692D-05F8-FAC81088C6B7}"/>
              </a:ext>
            </a:extLst>
          </p:cNvPr>
          <p:cNvSpPr>
            <a:spLocks noGrp="1"/>
          </p:cNvSpPr>
          <p:nvPr>
            <p:ph type="ctrTitle"/>
          </p:nvPr>
        </p:nvSpPr>
        <p:spPr/>
        <p:txBody>
          <a:bodyPr>
            <a:normAutofit fontScale="90000"/>
          </a:bodyPr>
          <a:lstStyle/>
          <a:p>
            <a:r>
              <a:rPr lang="en-US" dirty="0"/>
              <a:t>Northern Pueblos RTPO </a:t>
            </a:r>
            <a:r>
              <a:rPr lang="en-US" sz="7200" dirty="0"/>
              <a:t>FY 2026 TPF Proposal:</a:t>
            </a:r>
            <a:br>
              <a:rPr lang="en-US" sz="7200" dirty="0"/>
            </a:br>
            <a:r>
              <a:rPr lang="en-US" sz="7200" dirty="0"/>
              <a:t>Lower Hondo Road Bridge BR7753</a:t>
            </a:r>
            <a:endParaRPr lang="en-US" dirty="0"/>
          </a:p>
        </p:txBody>
      </p:sp>
      <p:sp>
        <p:nvSpPr>
          <p:cNvPr id="3" name="Subtitle 2">
            <a:extLst>
              <a:ext uri="{FF2B5EF4-FFF2-40B4-BE49-F238E27FC236}">
                <a16:creationId xmlns:a16="http://schemas.microsoft.com/office/drawing/2014/main" id="{C21DA0FA-4CA7-E1A4-36A7-10B020F1137D}"/>
              </a:ext>
            </a:extLst>
          </p:cNvPr>
          <p:cNvSpPr>
            <a:spLocks noGrp="1"/>
          </p:cNvSpPr>
          <p:nvPr>
            <p:ph type="subTitle" idx="1"/>
          </p:nvPr>
        </p:nvSpPr>
        <p:spPr/>
        <p:txBody>
          <a:bodyPr vert="horz" lIns="91440" tIns="45720" rIns="91440" bIns="45720" rtlCol="0" anchor="t">
            <a:normAutofit fontScale="92500" lnSpcReduction="10000"/>
          </a:bodyPr>
          <a:lstStyle/>
          <a:p>
            <a:r>
              <a:rPr lang="en-US" dirty="0"/>
              <a:t>Presentation by Taos county for lower </a:t>
            </a:r>
            <a:r>
              <a:rPr lang="en-US" dirty="0" err="1"/>
              <a:t>hondo</a:t>
            </a:r>
            <a:r>
              <a:rPr lang="en-US" dirty="0"/>
              <a:t> road bridge BR7753</a:t>
            </a:r>
          </a:p>
          <a:p>
            <a:r>
              <a:rPr lang="en-US" dirty="0"/>
              <a:t>April 1, 2026</a:t>
            </a:r>
          </a:p>
        </p:txBody>
      </p:sp>
    </p:spTree>
    <p:extLst>
      <p:ext uri="{BB962C8B-B14F-4D97-AF65-F5344CB8AC3E}">
        <p14:creationId xmlns:p14="http://schemas.microsoft.com/office/powerpoint/2010/main" val="487783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5B7F8-9428-463C-A262-C5367756FAEE}"/>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p:txBody>
          <a:bodyPr>
            <a:normAutofit/>
          </a:bodyPr>
          <a:lstStyle/>
          <a:p>
            <a:r>
              <a:rPr lang="en-US" b="1" dirty="0">
                <a:solidFill>
                  <a:schemeClr val="tx1"/>
                </a:solidFill>
              </a:rPr>
              <a:t>Justification: </a:t>
            </a:r>
            <a:r>
              <a:rPr lang="en-US" dirty="0">
                <a:solidFill>
                  <a:schemeClr val="tx1"/>
                </a:solidFill>
              </a:rPr>
              <a:t>Quality of Life, Safety, Environmental Sustainability</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p:txBody>
          <a:bodyPr vert="horz" lIns="0" tIns="45720" rIns="0" bIns="45720" rtlCol="0" anchor="t">
            <a:normAutofit fontScale="92500" lnSpcReduction="10000"/>
          </a:bodyPr>
          <a:lstStyle/>
          <a:p>
            <a:pPr marL="0" indent="0">
              <a:buNone/>
            </a:pPr>
            <a:r>
              <a:rPr lang="en-US" b="1" dirty="0"/>
              <a:t>Replacing the Lower Hondo Road Bridge will significantly improve community well‑being, public safety, and environmental protection by:</a:t>
            </a:r>
            <a:endParaRPr lang="en-US" dirty="0"/>
          </a:p>
          <a:p>
            <a:pPr>
              <a:buFont typeface="Wingdings" panose="05000000000000000000" pitchFamily="2" charset="2"/>
              <a:buChar char="§"/>
            </a:pPr>
            <a:r>
              <a:rPr lang="en-US" dirty="0"/>
              <a:t>Improving safety for all users through replacement of the severely deteriorated structure and restoration of the missing safety barrier.</a:t>
            </a:r>
          </a:p>
          <a:p>
            <a:pPr>
              <a:buFont typeface="Wingdings" panose="05000000000000000000" pitchFamily="2" charset="2"/>
              <a:buChar char="§"/>
            </a:pPr>
            <a:r>
              <a:rPr lang="en-US" dirty="0"/>
              <a:t>Ensuring reliable access to Federal lands, the Rio Grande del Norte National Monument recreation area, and surrounding neighborhoods for residents, visitors, school transportation, and emergency responders.</a:t>
            </a:r>
            <a:endParaRPr lang="en-US" dirty="0">
              <a:ea typeface="Calibri" panose="020F0502020204030204"/>
              <a:cs typeface="Calibri" panose="020F0502020204030204"/>
            </a:endParaRPr>
          </a:p>
          <a:p>
            <a:pPr>
              <a:buFont typeface="Wingdings" panose="05000000000000000000" pitchFamily="2" charset="2"/>
              <a:buChar char="§"/>
            </a:pPr>
            <a:r>
              <a:rPr lang="en-US" dirty="0"/>
              <a:t>Supporting environmental sustainability by eliminating deteriorated materials from entering the river and installing a modern bridge designed to better withstand weather and water impacts.</a:t>
            </a:r>
            <a:endParaRPr lang="en-US" dirty="0">
              <a:ea typeface="Calibri"/>
              <a:cs typeface="Calibri"/>
            </a:endParaRPr>
          </a:p>
          <a:p>
            <a:pPr>
              <a:buFont typeface="Wingdings" panose="05000000000000000000" pitchFamily="2" charset="2"/>
              <a:buChar char="§"/>
            </a:pPr>
            <a:r>
              <a:rPr lang="en-US" dirty="0"/>
              <a:t>Reducing travel disruptions and detours, resulting in less fuel use, fewer emissions, and lower vehicle operating costs.</a:t>
            </a:r>
          </a:p>
          <a:p>
            <a:pPr>
              <a:buFont typeface="Wingdings" panose="05000000000000000000" pitchFamily="2" charset="2"/>
              <a:buChar char="§"/>
            </a:pPr>
            <a:r>
              <a:rPr lang="en-US" dirty="0"/>
              <a:t>Strengthening community quality of life by maintaining safe, dependable access to outdoor recreation, historical areas, and local economic activity.</a:t>
            </a:r>
            <a:endParaRPr lang="en-US" dirty="0">
              <a:ea typeface="Calibri"/>
              <a:cs typeface="Calibri"/>
            </a:endParaRPr>
          </a:p>
        </p:txBody>
      </p:sp>
    </p:spTree>
    <p:extLst>
      <p:ext uri="{BB962C8B-B14F-4D97-AF65-F5344CB8AC3E}">
        <p14:creationId xmlns:p14="http://schemas.microsoft.com/office/powerpoint/2010/main" val="3590702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ECA5-09C6-A634-903D-88A3A15FEB9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ED615C1-6FD7-F4CA-22AD-1233092EA165}"/>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0F2F1-119E-4716-498F-AEFBAAF3D957}"/>
              </a:ext>
            </a:extLst>
          </p:cNvPr>
          <p:cNvSpPr>
            <a:spLocks noGrp="1"/>
          </p:cNvSpPr>
          <p:nvPr>
            <p:ph type="title"/>
          </p:nvPr>
        </p:nvSpPr>
        <p:spPr/>
        <p:txBody>
          <a:bodyPr>
            <a:normAutofit/>
          </a:bodyPr>
          <a:lstStyle/>
          <a:p>
            <a:r>
              <a:rPr lang="en-US" b="1" dirty="0">
                <a:solidFill>
                  <a:schemeClr val="tx1"/>
                </a:solidFill>
              </a:rPr>
              <a:t>Request Readiness: R-O-W Acquisition,</a:t>
            </a:r>
            <a:br>
              <a:rPr lang="en-US" b="1" dirty="0">
                <a:solidFill>
                  <a:schemeClr val="tx1"/>
                </a:solidFill>
              </a:rPr>
            </a:br>
            <a:r>
              <a:rPr lang="en-US" b="1" dirty="0">
                <a:solidFill>
                  <a:schemeClr val="tx1"/>
                </a:solidFill>
              </a:rPr>
              <a:t>Clearances, Planning Docs, Timeline</a:t>
            </a:r>
            <a:endParaRPr lang="en-US" dirty="0">
              <a:solidFill>
                <a:schemeClr val="tx1"/>
              </a:solidFill>
            </a:endParaRPr>
          </a:p>
        </p:txBody>
      </p:sp>
      <p:sp>
        <p:nvSpPr>
          <p:cNvPr id="3" name="Content Placeholder 2">
            <a:extLst>
              <a:ext uri="{FF2B5EF4-FFF2-40B4-BE49-F238E27FC236}">
                <a16:creationId xmlns:a16="http://schemas.microsoft.com/office/drawing/2014/main" id="{95730DA2-C907-6421-7116-75D178DAAE6F}"/>
              </a:ext>
            </a:extLst>
          </p:cNvPr>
          <p:cNvSpPr>
            <a:spLocks noGrp="1"/>
          </p:cNvSpPr>
          <p:nvPr>
            <p:ph idx="1"/>
          </p:nvPr>
        </p:nvSpPr>
        <p:spPr>
          <a:xfrm>
            <a:off x="1198485" y="1850252"/>
            <a:ext cx="10058400" cy="4023360"/>
          </a:xfrm>
        </p:spPr>
        <p:txBody>
          <a:bodyPr>
            <a:normAutofit/>
          </a:bodyPr>
          <a:lstStyle/>
          <a:p>
            <a:pPr marL="0" indent="0">
              <a:buNone/>
            </a:pPr>
            <a:r>
              <a:rPr lang="en-US" b="1" dirty="0"/>
              <a:t>Funding request is for utility hardship relocations, construction, and construction management and testing.</a:t>
            </a:r>
          </a:p>
          <a:p>
            <a:pPr marL="0" indent="0">
              <a:buNone/>
            </a:pPr>
            <a:r>
              <a:rPr lang="en-US" dirty="0">
                <a:solidFill>
                  <a:srgbClr val="000000"/>
                </a:solidFill>
                <a:latin typeface="Times New Roman" panose="02020603050405020304" pitchFamily="18" charset="0"/>
                <a:cs typeface="Calibri"/>
              </a:rPr>
              <a:t>$1,669,475.00</a:t>
            </a:r>
            <a:endParaRPr lang="en-US" b="1" dirty="0"/>
          </a:p>
          <a:p>
            <a:pPr marL="0" indent="0">
              <a:buNone/>
            </a:pPr>
            <a:endParaRPr lang="en-US" b="1" dirty="0"/>
          </a:p>
          <a:p>
            <a:pPr>
              <a:buFont typeface="Wingdings" panose="05000000000000000000" pitchFamily="2" charset="2"/>
              <a:buChar char="§"/>
            </a:pPr>
            <a:r>
              <a:rPr lang="en-US" sz="1600" b="1" dirty="0"/>
              <a:t>Taos County will be utilizing NV5 for Design/NEPA-County Expense </a:t>
            </a:r>
          </a:p>
          <a:p>
            <a:pPr>
              <a:buFont typeface="Wingdings" panose="05000000000000000000" pitchFamily="2" charset="2"/>
              <a:buChar char="§"/>
            </a:pPr>
            <a:r>
              <a:rPr lang="en-US" sz="1600" b="1" dirty="0"/>
              <a:t>All required clearances will be completed if awarded</a:t>
            </a:r>
          </a:p>
          <a:p>
            <a:pPr>
              <a:buFont typeface="Wingdings" panose="05000000000000000000" pitchFamily="2" charset="2"/>
              <a:buChar char="§"/>
            </a:pPr>
            <a:r>
              <a:rPr lang="en-US" sz="1600" b="1" dirty="0"/>
              <a:t>Construction of the project will take place when additional funding is appropriated. </a:t>
            </a:r>
          </a:p>
          <a:p>
            <a:pPr>
              <a:buFont typeface="Wingdings" panose="05000000000000000000" pitchFamily="2" charset="2"/>
              <a:buChar char="§"/>
            </a:pPr>
            <a:r>
              <a:rPr lang="en-US" sz="1600" b="1" dirty="0"/>
              <a:t>Implementation of work if awarded grant would utilize NV5 Engineering Company to oversee the construction phase</a:t>
            </a:r>
          </a:p>
          <a:p>
            <a:pPr marL="0" indent="0">
              <a:buNone/>
            </a:pPr>
            <a:endParaRPr lang="en-US" sz="1600" b="1" dirty="0"/>
          </a:p>
        </p:txBody>
      </p:sp>
    </p:spTree>
    <p:extLst>
      <p:ext uri="{BB962C8B-B14F-4D97-AF65-F5344CB8AC3E}">
        <p14:creationId xmlns:p14="http://schemas.microsoft.com/office/powerpoint/2010/main" val="370031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4B6AB-5180-DD8F-6B24-063A9D8A455B}"/>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89AA8765-506D-81FA-939C-84B657516FEF}"/>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2B94BEC4-95F1-9B93-8801-81097E89BC23}"/>
              </a:ext>
            </a:extLst>
          </p:cNvPr>
          <p:cNvSpPr/>
          <p:nvPr/>
        </p:nvSpPr>
        <p:spPr>
          <a:xfrm>
            <a:off x="878889" y="404570"/>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Summary:</a:t>
            </a:r>
            <a:endParaRPr lang="en-US" dirty="0"/>
          </a:p>
        </p:txBody>
      </p:sp>
      <p:sp>
        <p:nvSpPr>
          <p:cNvPr id="2" name="TextBox 1">
            <a:extLst>
              <a:ext uri="{FF2B5EF4-FFF2-40B4-BE49-F238E27FC236}">
                <a16:creationId xmlns:a16="http://schemas.microsoft.com/office/drawing/2014/main" id="{16D735C6-93A3-D7C8-4D42-40C1F5D5718B}"/>
              </a:ext>
            </a:extLst>
          </p:cNvPr>
          <p:cNvSpPr txBox="1"/>
          <p:nvPr/>
        </p:nvSpPr>
        <p:spPr>
          <a:xfrm>
            <a:off x="1175657" y="1853957"/>
            <a:ext cx="10168062" cy="1477328"/>
          </a:xfrm>
          <a:prstGeom prst="rect">
            <a:avLst/>
          </a:prstGeom>
          <a:noFill/>
        </p:spPr>
        <p:txBody>
          <a:bodyPr wrap="square" rtlCol="0">
            <a:spAutoFit/>
          </a:bodyPr>
          <a:lstStyle/>
          <a:p>
            <a:r>
              <a:rPr lang="en-US" b="1" dirty="0"/>
              <a:t>Replacing the Lower Hondo Road Bridge is necessary to maintain safe travel, protect public access to federal lands, support tourism‑based economic activity, preserve historical resources, and ensure reliable emergency response. Investment in this project strengthens the local economy while safeguarding vital community infrastructure. Investing in this project protects critical rural access, strengthens community safety, and ensures the continued delivery of essential services for the 60 households that rely on it daily.</a:t>
            </a:r>
          </a:p>
        </p:txBody>
      </p:sp>
    </p:spTree>
    <p:extLst>
      <p:ext uri="{BB962C8B-B14F-4D97-AF65-F5344CB8AC3E}">
        <p14:creationId xmlns:p14="http://schemas.microsoft.com/office/powerpoint/2010/main" val="336256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025F-C306-44B4-9B6C-392564F57624}"/>
              </a:ext>
            </a:extLst>
          </p:cNvPr>
          <p:cNvSpPr>
            <a:spLocks noGrp="1"/>
          </p:cNvSpPr>
          <p:nvPr>
            <p:ph type="ctrTitle"/>
          </p:nvPr>
        </p:nvSpPr>
        <p:spPr/>
        <p:txBody>
          <a:bodyPr>
            <a:normAutofit fontScale="90000"/>
          </a:bodyPr>
          <a:lstStyle/>
          <a:p>
            <a:r>
              <a:rPr lang="en-US" dirty="0"/>
              <a:t>Northern Pueblos RTPO </a:t>
            </a:r>
            <a:r>
              <a:rPr lang="en-US" sz="7200" dirty="0"/>
              <a:t>FY 2026 TPF Proposal:</a:t>
            </a:r>
            <a:br>
              <a:rPr lang="en-US" sz="7200" dirty="0"/>
            </a:br>
            <a:r>
              <a:rPr lang="en-US" sz="7200" dirty="0"/>
              <a:t>Pot Creek/Bridge Street BR8619</a:t>
            </a:r>
            <a:endParaRPr lang="en-US" dirty="0"/>
          </a:p>
        </p:txBody>
      </p:sp>
      <p:sp>
        <p:nvSpPr>
          <p:cNvPr id="3" name="Subtitle 2">
            <a:extLst>
              <a:ext uri="{FF2B5EF4-FFF2-40B4-BE49-F238E27FC236}">
                <a16:creationId xmlns:a16="http://schemas.microsoft.com/office/drawing/2014/main" id="{FA5DFDD6-2D15-4AE9-933C-6066CB119E17}"/>
              </a:ext>
            </a:extLst>
          </p:cNvPr>
          <p:cNvSpPr>
            <a:spLocks noGrp="1"/>
          </p:cNvSpPr>
          <p:nvPr>
            <p:ph type="subTitle" idx="1"/>
          </p:nvPr>
        </p:nvSpPr>
        <p:spPr/>
        <p:txBody>
          <a:bodyPr vert="horz" lIns="91440" tIns="45720" rIns="91440" bIns="45720" rtlCol="0" anchor="t">
            <a:normAutofit fontScale="92500" lnSpcReduction="10000"/>
          </a:bodyPr>
          <a:lstStyle/>
          <a:p>
            <a:r>
              <a:rPr lang="en-US" dirty="0"/>
              <a:t>Presentation by Taos county for Pot creek/bridge street bridge BR8619</a:t>
            </a:r>
          </a:p>
          <a:p>
            <a:r>
              <a:rPr lang="en-US" dirty="0"/>
              <a:t>April 1, 2026</a:t>
            </a:r>
          </a:p>
        </p:txBody>
      </p:sp>
    </p:spTree>
    <p:extLst>
      <p:ext uri="{BB962C8B-B14F-4D97-AF65-F5344CB8AC3E}">
        <p14:creationId xmlns:p14="http://schemas.microsoft.com/office/powerpoint/2010/main" val="1351370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FE731-1637-8062-22F0-F0AF971BCE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0BA5602-6507-87EF-DE29-EC61543345FE}"/>
              </a:ext>
            </a:extLst>
          </p:cNvPr>
          <p:cNvSpPr/>
          <p:nvPr/>
        </p:nvSpPr>
        <p:spPr>
          <a:xfrm>
            <a:off x="878889" y="399495"/>
            <a:ext cx="10697593" cy="1242874"/>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6F2CE-709B-CE51-EF61-016B7560A262}"/>
              </a:ext>
            </a:extLst>
          </p:cNvPr>
          <p:cNvSpPr>
            <a:spLocks noGrp="1"/>
          </p:cNvSpPr>
          <p:nvPr>
            <p:ph type="title"/>
          </p:nvPr>
        </p:nvSpPr>
        <p:spPr>
          <a:xfrm>
            <a:off x="1518082" y="191612"/>
            <a:ext cx="10058400" cy="1450757"/>
          </a:xfrm>
        </p:spPr>
        <p:txBody>
          <a:bodyPr>
            <a:normAutofit fontScale="90000"/>
          </a:bodyPr>
          <a:lstStyle/>
          <a:p>
            <a:r>
              <a:rPr lang="en-US" b="1" dirty="0">
                <a:solidFill>
                  <a:schemeClr val="tx1"/>
                </a:solidFill>
              </a:rPr>
              <a:t>Planning: Support from existing planning documents and/or federal or state agencies</a:t>
            </a:r>
            <a:endParaRPr lang="en-US" dirty="0">
              <a:solidFill>
                <a:schemeClr val="tx1"/>
              </a:solidFill>
            </a:endParaRPr>
          </a:p>
        </p:txBody>
      </p:sp>
      <p:sp>
        <p:nvSpPr>
          <p:cNvPr id="5" name="Content Placeholder 2">
            <a:extLst>
              <a:ext uri="{FF2B5EF4-FFF2-40B4-BE49-F238E27FC236}">
                <a16:creationId xmlns:a16="http://schemas.microsoft.com/office/drawing/2014/main" id="{77680EA3-DCEC-F411-200C-436C52306789}"/>
              </a:ext>
            </a:extLst>
          </p:cNvPr>
          <p:cNvSpPr>
            <a:spLocks noGrp="1"/>
          </p:cNvSpPr>
          <p:nvPr>
            <p:ph idx="1"/>
          </p:nvPr>
        </p:nvSpPr>
        <p:spPr>
          <a:xfrm>
            <a:off x="878889" y="1739195"/>
            <a:ext cx="10795153" cy="4467980"/>
          </a:xfrm>
        </p:spPr>
        <p:txBody>
          <a:bodyPr vert="horz" lIns="0" tIns="45720" rIns="0" bIns="45720" rtlCol="0" anchor="t">
            <a:normAutofit fontScale="32500" lnSpcReduction="20000"/>
          </a:bodyPr>
          <a:lstStyle/>
          <a:p>
            <a:pPr marL="88265" marR="0" algn="ctr">
              <a:spcBef>
                <a:spcPts val="900"/>
              </a:spcBef>
              <a:buNone/>
            </a:pPr>
            <a:r>
              <a:rPr lang="en-US" sz="4400" b="1" dirty="0">
                <a:effectLst/>
                <a:latin typeface="Calibri" panose="020F0502020204030204" pitchFamily="34" charset="0"/>
                <a:ea typeface="Calibri" panose="020F0502020204030204" pitchFamily="34" charset="0"/>
              </a:rPr>
              <a:t>Includes bridge and foundation replacement, approach slabs, roadway signage modernization and minor roadway improvements. </a:t>
            </a:r>
            <a:endParaRPr lang="en-US" sz="4400" dirty="0">
              <a:effectLst/>
              <a:latin typeface="Calibri" panose="020F0502020204030204" pitchFamily="34" charset="0"/>
              <a:ea typeface="Calibri" panose="020F0502020204030204" pitchFamily="34" charset="0"/>
            </a:endParaRPr>
          </a:p>
          <a:p>
            <a:pPr algn="l">
              <a:buNone/>
            </a:pPr>
            <a:r>
              <a:rPr lang="en-US" sz="4000" b="0" i="0" dirty="0">
                <a:solidFill>
                  <a:srgbClr val="000000"/>
                </a:solidFill>
                <a:effectLst/>
                <a:latin typeface="Times New Roman" panose="02020603050405020304" pitchFamily="18" charset="0"/>
              </a:rPr>
              <a:t>1. Project Management                                                                               </a:t>
            </a:r>
            <a:r>
              <a:rPr lang="en-US" sz="4000" dirty="0">
                <a:solidFill>
                  <a:srgbClr val="000000"/>
                </a:solidFill>
                <a:latin typeface="Times New Roman" panose="02020603050405020304" pitchFamily="18" charset="0"/>
              </a:rPr>
              <a:t>$  5,0</a:t>
            </a:r>
            <a:r>
              <a:rPr lang="en-US" sz="4000" b="0" i="0" dirty="0">
                <a:solidFill>
                  <a:srgbClr val="000000"/>
                </a:solidFill>
                <a:effectLst/>
                <a:latin typeface="Times New Roman" panose="02020603050405020304" pitchFamily="18" charset="0"/>
              </a:rPr>
              <a:t>00.00</a:t>
            </a:r>
          </a:p>
          <a:p>
            <a:pPr algn="l">
              <a:buNone/>
            </a:pPr>
            <a:r>
              <a:rPr lang="en-US" sz="4000" b="0" i="0" dirty="0">
                <a:solidFill>
                  <a:srgbClr val="000000"/>
                </a:solidFill>
                <a:effectLst/>
                <a:latin typeface="Times New Roman" panose="02020603050405020304" pitchFamily="18" charset="0"/>
              </a:rPr>
              <a:t>2. Add Survey                                                                                             $36,000.00</a:t>
            </a:r>
          </a:p>
          <a:p>
            <a:pPr algn="l">
              <a:buNone/>
            </a:pPr>
            <a:r>
              <a:rPr lang="en-US" sz="4000" b="0" i="0" dirty="0">
                <a:solidFill>
                  <a:srgbClr val="000000"/>
                </a:solidFill>
                <a:effectLst/>
                <a:latin typeface="Times New Roman" panose="02020603050405020304" pitchFamily="18" charset="0"/>
              </a:rPr>
              <a:t>3. Add ROW Mapping/Property Boundaries                                             $32,000.00</a:t>
            </a:r>
          </a:p>
          <a:p>
            <a:pPr algn="l">
              <a:buNone/>
            </a:pPr>
            <a:r>
              <a:rPr lang="en-US" sz="4000" b="0" i="0" dirty="0">
                <a:solidFill>
                  <a:srgbClr val="000000"/>
                </a:solidFill>
                <a:effectLst/>
                <a:latin typeface="Times New Roman" panose="02020603050405020304" pitchFamily="18" charset="0"/>
              </a:rPr>
              <a:t>4. Appraisals (</a:t>
            </a:r>
            <a:r>
              <a:rPr lang="en-US" sz="4000" dirty="0">
                <a:solidFill>
                  <a:srgbClr val="000000"/>
                </a:solidFill>
                <a:latin typeface="Times New Roman" panose="02020603050405020304" pitchFamily="18" charset="0"/>
              </a:rPr>
              <a:t>4 properties/for property impacts</a:t>
            </a:r>
            <a:r>
              <a:rPr lang="en-US" sz="4000" b="0" i="0" dirty="0">
                <a:solidFill>
                  <a:srgbClr val="000000"/>
                </a:solidFill>
                <a:effectLst/>
                <a:latin typeface="Times New Roman" panose="02020603050405020304" pitchFamily="18" charset="0"/>
              </a:rPr>
              <a:t>)                                      $  </a:t>
            </a:r>
            <a:r>
              <a:rPr lang="en-US" sz="4000" dirty="0">
                <a:solidFill>
                  <a:srgbClr val="000000"/>
                </a:solidFill>
                <a:latin typeface="Times New Roman" panose="02020603050405020304" pitchFamily="18" charset="0"/>
              </a:rPr>
              <a:t>6,000</a:t>
            </a:r>
            <a:r>
              <a:rPr lang="en-US" sz="4000" b="0" i="0" dirty="0">
                <a:solidFill>
                  <a:srgbClr val="000000"/>
                </a:solidFill>
                <a:effectLst/>
                <a:latin typeface="Times New Roman" panose="02020603050405020304" pitchFamily="18" charset="0"/>
              </a:rPr>
              <a:t>.00</a:t>
            </a:r>
          </a:p>
          <a:p>
            <a:pPr algn="l">
              <a:buNone/>
            </a:pPr>
            <a:r>
              <a:rPr lang="en-US" sz="4000" b="0" i="0" dirty="0">
                <a:solidFill>
                  <a:srgbClr val="000000"/>
                </a:solidFill>
                <a:effectLst/>
                <a:latin typeface="Times New Roman" panose="02020603050405020304" pitchFamily="18" charset="0"/>
              </a:rPr>
              <a:t>5. Supplemental SUE                                                                                 $  4,500.00</a:t>
            </a:r>
          </a:p>
          <a:p>
            <a:pPr algn="l">
              <a:buNone/>
            </a:pPr>
            <a:r>
              <a:rPr lang="en-US" sz="4000" b="0" i="0" dirty="0">
                <a:solidFill>
                  <a:srgbClr val="000000"/>
                </a:solidFill>
                <a:effectLst/>
                <a:latin typeface="Times New Roman" panose="02020603050405020304" pitchFamily="18" charset="0"/>
              </a:rPr>
              <a:t>6. Utility Coordination                                                                                $ 4,500.00</a:t>
            </a:r>
          </a:p>
          <a:p>
            <a:pPr algn="l">
              <a:buNone/>
            </a:pPr>
            <a:r>
              <a:rPr lang="en-US" sz="4000" b="0" i="0" dirty="0">
                <a:solidFill>
                  <a:srgbClr val="000000"/>
                </a:solidFill>
                <a:effectLst/>
                <a:latin typeface="Times New Roman" panose="02020603050405020304" pitchFamily="18" charset="0"/>
              </a:rPr>
              <a:t>7. Environmental</a:t>
            </a:r>
          </a:p>
          <a:p>
            <a:pPr algn="l">
              <a:buNone/>
            </a:pPr>
            <a:r>
              <a:rPr lang="en-US" sz="4000" b="0" i="0" dirty="0">
                <a:solidFill>
                  <a:srgbClr val="000000"/>
                </a:solidFill>
                <a:effectLst/>
                <a:latin typeface="Times New Roman" panose="02020603050405020304" pitchFamily="18" charset="0"/>
              </a:rPr>
              <a:t>	a. Wetland, T&amp;E, Bio/Cult, Field Surveys, Reports                                 $45,000.00</a:t>
            </a:r>
          </a:p>
          <a:p>
            <a:pPr algn="l">
              <a:buNone/>
            </a:pPr>
            <a:r>
              <a:rPr lang="en-US" sz="4000" b="0" i="0" dirty="0">
                <a:solidFill>
                  <a:srgbClr val="000000"/>
                </a:solidFill>
                <a:effectLst/>
                <a:latin typeface="Times New Roman" panose="02020603050405020304" pitchFamily="18" charset="0"/>
              </a:rPr>
              <a:t>	b. and SHPO coordination, NEPA document (PIM),401/404 permits)</a:t>
            </a:r>
          </a:p>
          <a:p>
            <a:pPr algn="l">
              <a:buNone/>
            </a:pPr>
            <a:r>
              <a:rPr lang="en-US" sz="4000" b="0" i="0" dirty="0">
                <a:solidFill>
                  <a:srgbClr val="000000"/>
                </a:solidFill>
                <a:effectLst/>
                <a:latin typeface="Times New Roman" panose="02020603050405020304" pitchFamily="18" charset="0"/>
              </a:rPr>
              <a:t>8. Preliminary Drainage Report (Letter </a:t>
            </a:r>
            <a:r>
              <a:rPr lang="en-US" sz="4000" dirty="0">
                <a:solidFill>
                  <a:srgbClr val="000000"/>
                </a:solidFill>
                <a:latin typeface="Times New Roman" panose="02020603050405020304" pitchFamily="18" charset="0"/>
              </a:rPr>
              <a:t>Format</a:t>
            </a:r>
            <a:r>
              <a:rPr lang="en-US" sz="4000" b="0" i="0" dirty="0">
                <a:solidFill>
                  <a:srgbClr val="000000"/>
                </a:solidFill>
                <a:effectLst/>
                <a:latin typeface="Times New Roman" panose="02020603050405020304" pitchFamily="18" charset="0"/>
              </a:rPr>
              <a:t>)                                        $25,000.00</a:t>
            </a:r>
          </a:p>
          <a:p>
            <a:pPr algn="l">
              <a:buNone/>
            </a:pPr>
            <a:r>
              <a:rPr lang="en-US" sz="4000" b="0" i="0" dirty="0">
                <a:solidFill>
                  <a:srgbClr val="000000"/>
                </a:solidFill>
                <a:effectLst/>
                <a:latin typeface="Times New Roman" panose="02020603050405020304" pitchFamily="18" charset="0"/>
              </a:rPr>
              <a:t>9. Geotech (bridge and all-weather driving surface)                                  $36,000.00</a:t>
            </a:r>
          </a:p>
          <a:p>
            <a:pPr algn="l"/>
            <a:r>
              <a:rPr lang="en-US" sz="4000" b="0" i="0" dirty="0">
                <a:solidFill>
                  <a:srgbClr val="000000"/>
                </a:solidFill>
                <a:effectLst/>
                <a:latin typeface="Times New Roman" panose="02020603050405020304" pitchFamily="18" charset="0"/>
              </a:rPr>
              <a:t>a. (</a:t>
            </a:r>
            <a:r>
              <a:rPr lang="en-US" sz="4000" dirty="0">
                <a:solidFill>
                  <a:srgbClr val="000000"/>
                </a:solidFill>
                <a:latin typeface="Times New Roman" panose="02020603050405020304" pitchFamily="18" charset="0"/>
              </a:rPr>
              <a:t>no visible lead base paint and asbestos features)</a:t>
            </a:r>
            <a:endParaRPr lang="en-US" sz="4000" b="0" i="0" dirty="0">
              <a:solidFill>
                <a:srgbClr val="000000"/>
              </a:solidFill>
              <a:effectLst/>
              <a:latin typeface="Times New Roman" panose="02020603050405020304" pitchFamily="18" charset="0"/>
            </a:endParaRPr>
          </a:p>
          <a:p>
            <a:pPr marL="0" indent="0">
              <a:lnSpc>
                <a:spcPct val="100000"/>
              </a:lnSpc>
              <a:buNone/>
            </a:pPr>
            <a:r>
              <a:rPr lang="en-US" sz="2600" dirty="0">
                <a:solidFill>
                  <a:srgbClr val="333333"/>
                </a:solidFill>
                <a:latin typeface="Calibri"/>
                <a:cs typeface="Calibri"/>
              </a:rPr>
              <a:t> </a:t>
            </a:r>
          </a:p>
          <a:p>
            <a:pPr marL="0" indent="0">
              <a:lnSpc>
                <a:spcPct val="100000"/>
              </a:lnSpc>
              <a:buNone/>
            </a:pPr>
            <a:endParaRPr lang="en-US" sz="1800" dirty="0">
              <a:solidFill>
                <a:srgbClr val="333333"/>
              </a:solidFill>
              <a:latin typeface="Calibri"/>
              <a:cs typeface="Calibri"/>
            </a:endParaRPr>
          </a:p>
          <a:p>
            <a:pPr marL="0" indent="0">
              <a:lnSpc>
                <a:spcPct val="100000"/>
              </a:lnSpc>
              <a:buNone/>
            </a:pPr>
            <a:endParaRPr lang="en-US" sz="1800" dirty="0">
              <a:solidFill>
                <a:srgbClr val="333333"/>
              </a:solidFill>
              <a:latin typeface="Calibri"/>
              <a:cs typeface="Calibri"/>
            </a:endParaRPr>
          </a:p>
          <a:p>
            <a:pPr marL="0" indent="0">
              <a:lnSpc>
                <a:spcPct val="100000"/>
              </a:lnSpc>
              <a:buNone/>
            </a:pPr>
            <a:endParaRPr lang="en-US" sz="1800" dirty="0">
              <a:solidFill>
                <a:srgbClr val="333333"/>
              </a:solidFill>
              <a:latin typeface="Calibri"/>
              <a:cs typeface="Calibri"/>
            </a:endParaRPr>
          </a:p>
          <a:p>
            <a:pPr marL="0" indent="0">
              <a:buNone/>
            </a:pPr>
            <a:endParaRPr lang="en-US" dirty="0">
              <a:solidFill>
                <a:srgbClr val="333333"/>
              </a:solidFill>
              <a:latin typeface="Calibri"/>
              <a:cs typeface="Calibri"/>
            </a:endParaRPr>
          </a:p>
        </p:txBody>
      </p:sp>
    </p:spTree>
    <p:extLst>
      <p:ext uri="{BB962C8B-B14F-4D97-AF65-F5344CB8AC3E}">
        <p14:creationId xmlns:p14="http://schemas.microsoft.com/office/powerpoint/2010/main" val="581443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DC07C-4EAB-C878-AFF9-843D27290E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0E0CF24-05E8-DC0D-101B-3614926C60F2}"/>
              </a:ext>
            </a:extLst>
          </p:cNvPr>
          <p:cNvSpPr/>
          <p:nvPr/>
        </p:nvSpPr>
        <p:spPr>
          <a:xfrm>
            <a:off x="878889" y="399495"/>
            <a:ext cx="10697593" cy="1242874"/>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92DAC-85EB-292B-21F8-011203448D5E}"/>
              </a:ext>
            </a:extLst>
          </p:cNvPr>
          <p:cNvSpPr>
            <a:spLocks noGrp="1"/>
          </p:cNvSpPr>
          <p:nvPr>
            <p:ph type="title"/>
          </p:nvPr>
        </p:nvSpPr>
        <p:spPr>
          <a:xfrm>
            <a:off x="1518082" y="191612"/>
            <a:ext cx="10058400" cy="1450757"/>
          </a:xfrm>
        </p:spPr>
        <p:txBody>
          <a:bodyPr>
            <a:normAutofit fontScale="90000"/>
          </a:bodyPr>
          <a:lstStyle/>
          <a:p>
            <a:r>
              <a:rPr lang="en-US" b="1" dirty="0">
                <a:solidFill>
                  <a:schemeClr val="tx1"/>
                </a:solidFill>
              </a:rPr>
              <a:t>Planning: Support from existing planning documents and/or federal or state agencies</a:t>
            </a:r>
            <a:endParaRPr lang="en-US" dirty="0">
              <a:solidFill>
                <a:schemeClr val="tx1"/>
              </a:solidFill>
            </a:endParaRPr>
          </a:p>
        </p:txBody>
      </p:sp>
      <p:sp>
        <p:nvSpPr>
          <p:cNvPr id="5" name="Content Placeholder 2">
            <a:extLst>
              <a:ext uri="{FF2B5EF4-FFF2-40B4-BE49-F238E27FC236}">
                <a16:creationId xmlns:a16="http://schemas.microsoft.com/office/drawing/2014/main" id="{9941EB55-4451-8910-D8E5-14287834AB81}"/>
              </a:ext>
            </a:extLst>
          </p:cNvPr>
          <p:cNvSpPr>
            <a:spLocks noGrp="1"/>
          </p:cNvSpPr>
          <p:nvPr>
            <p:ph idx="1"/>
          </p:nvPr>
        </p:nvSpPr>
        <p:spPr>
          <a:xfrm>
            <a:off x="898218" y="1739194"/>
            <a:ext cx="10795153" cy="4467980"/>
          </a:xfrm>
        </p:spPr>
        <p:txBody>
          <a:bodyPr vert="horz" lIns="0" tIns="45720" rIns="0" bIns="45720" rtlCol="0" anchor="t">
            <a:normAutofit fontScale="92500" lnSpcReduction="20000"/>
          </a:bodyPr>
          <a:lstStyle/>
          <a:p>
            <a:r>
              <a:rPr lang="en-US" sz="1900" b="1" dirty="0"/>
              <a:t>Includes bridge and foundation replacement, approach slabs, roadway signage modernization and minor roadway improvements. </a:t>
            </a:r>
            <a:endParaRPr lang="en-US" sz="1900" dirty="0"/>
          </a:p>
          <a:p>
            <a:pPr algn="l">
              <a:buNone/>
            </a:pPr>
            <a:r>
              <a:rPr lang="en-US" sz="1300" b="0" i="0" dirty="0">
                <a:solidFill>
                  <a:srgbClr val="000000"/>
                </a:solidFill>
                <a:effectLst/>
                <a:latin typeface="Times New Roman" panose="02020603050405020304" pitchFamily="18" charset="0"/>
              </a:rPr>
              <a:t>10. 30% Roadway                                                                                       $20,000.00</a:t>
            </a:r>
          </a:p>
          <a:p>
            <a:pPr algn="l">
              <a:buNone/>
            </a:pPr>
            <a:r>
              <a:rPr lang="en-US" sz="1300" b="0" i="0" dirty="0">
                <a:solidFill>
                  <a:srgbClr val="000000"/>
                </a:solidFill>
                <a:effectLst/>
                <a:latin typeface="Times New Roman" panose="02020603050405020304" pitchFamily="18" charset="0"/>
              </a:rPr>
              <a:t>11. 30% Bridge                                                                                            $30,000.00</a:t>
            </a:r>
          </a:p>
          <a:p>
            <a:pPr algn="l">
              <a:buNone/>
            </a:pPr>
            <a:r>
              <a:rPr lang="en-US" sz="1300" b="0" i="0" dirty="0">
                <a:solidFill>
                  <a:srgbClr val="000000"/>
                </a:solidFill>
                <a:effectLst/>
                <a:latin typeface="Times New Roman" panose="02020603050405020304" pitchFamily="18" charset="0"/>
              </a:rPr>
              <a:t>12. 60% Roadway                                                                                       $18,500.00</a:t>
            </a:r>
          </a:p>
          <a:p>
            <a:pPr algn="l">
              <a:buNone/>
            </a:pPr>
            <a:r>
              <a:rPr lang="en-US" sz="1300" b="0" i="0" dirty="0">
                <a:solidFill>
                  <a:srgbClr val="000000"/>
                </a:solidFill>
                <a:effectLst/>
                <a:latin typeface="Times New Roman" panose="02020603050405020304" pitchFamily="18" charset="0"/>
              </a:rPr>
              <a:t>13. Final Drainage Report &amp; Recommendations                                        $15,000.00</a:t>
            </a:r>
          </a:p>
          <a:p>
            <a:pPr algn="l">
              <a:buNone/>
            </a:pPr>
            <a:r>
              <a:rPr lang="en-US" sz="1300" b="0" i="0" dirty="0">
                <a:solidFill>
                  <a:srgbClr val="000000"/>
                </a:solidFill>
                <a:effectLst/>
                <a:latin typeface="Times New Roman" panose="02020603050405020304" pitchFamily="18" charset="0"/>
              </a:rPr>
              <a:t>14. 60% Bridge                                                                                           $10,000.00</a:t>
            </a:r>
          </a:p>
          <a:p>
            <a:pPr algn="l">
              <a:buNone/>
            </a:pPr>
            <a:r>
              <a:rPr lang="en-US" sz="1300" b="0" i="0" dirty="0">
                <a:solidFill>
                  <a:srgbClr val="000000"/>
                </a:solidFill>
                <a:effectLst/>
                <a:latin typeface="Times New Roman" panose="02020603050405020304" pitchFamily="18" charset="0"/>
              </a:rPr>
              <a:t>15. 90 % Roadway                                                                                      $15,000.00</a:t>
            </a:r>
          </a:p>
          <a:p>
            <a:pPr algn="l">
              <a:buNone/>
            </a:pPr>
            <a:r>
              <a:rPr lang="en-US" sz="1300" b="0" i="0" dirty="0">
                <a:solidFill>
                  <a:srgbClr val="000000"/>
                </a:solidFill>
                <a:effectLst/>
                <a:latin typeface="Times New Roman" panose="02020603050405020304" pitchFamily="18" charset="0"/>
              </a:rPr>
              <a:t>16. 90% </a:t>
            </a:r>
            <a:r>
              <a:rPr lang="en-US" sz="1300" dirty="0">
                <a:solidFill>
                  <a:srgbClr val="000000"/>
                </a:solidFill>
                <a:latin typeface="Times New Roman" panose="02020603050405020304" pitchFamily="18" charset="0"/>
              </a:rPr>
              <a:t>Bridge                   </a:t>
            </a:r>
            <a:r>
              <a:rPr lang="en-US" sz="1300" b="0" i="0" dirty="0">
                <a:solidFill>
                  <a:srgbClr val="000000"/>
                </a:solidFill>
                <a:effectLst/>
                <a:latin typeface="Times New Roman" panose="02020603050405020304" pitchFamily="18" charset="0"/>
              </a:rPr>
              <a:t>                                                                        $10,000.00</a:t>
            </a:r>
          </a:p>
          <a:p>
            <a:pPr algn="l">
              <a:buNone/>
            </a:pPr>
            <a:r>
              <a:rPr lang="en-US" sz="1300" b="0" i="0" dirty="0">
                <a:solidFill>
                  <a:srgbClr val="000000"/>
                </a:solidFill>
                <a:effectLst/>
                <a:latin typeface="Times New Roman" panose="02020603050405020304" pitchFamily="18" charset="0"/>
              </a:rPr>
              <a:t>17. PSE (Roadway &amp; Bridge)                                                                    $12,500.00</a:t>
            </a:r>
          </a:p>
          <a:p>
            <a:pPr algn="l">
              <a:buNone/>
            </a:pPr>
            <a:r>
              <a:rPr lang="en-US" sz="1300" b="0" i="0" dirty="0">
                <a:solidFill>
                  <a:srgbClr val="000000"/>
                </a:solidFill>
                <a:effectLst/>
                <a:latin typeface="Times New Roman" panose="02020603050405020304" pitchFamily="18" charset="0"/>
              </a:rPr>
              <a:t>18. Final Plans and CDs                                                                             $  7,500.00</a:t>
            </a:r>
          </a:p>
          <a:p>
            <a:pPr algn="l">
              <a:buNone/>
            </a:pPr>
            <a:r>
              <a:rPr lang="en-US" sz="1300" dirty="0">
                <a:solidFill>
                  <a:srgbClr val="000000"/>
                </a:solidFill>
                <a:latin typeface="Times New Roman" panose="02020603050405020304" pitchFamily="18" charset="0"/>
              </a:rPr>
              <a:t>Rights of Way Easements (2)			                    $75,000.00</a:t>
            </a:r>
          </a:p>
          <a:p>
            <a:pPr algn="l">
              <a:buNone/>
            </a:pPr>
            <a:r>
              <a:rPr lang="en-US" sz="1300" dirty="0">
                <a:solidFill>
                  <a:srgbClr val="000000"/>
                </a:solidFill>
                <a:latin typeface="Times New Roman" panose="02020603050405020304" pitchFamily="18" charset="0"/>
              </a:rPr>
              <a:t>Utility Hardship Relocations			                    $75,000.00	</a:t>
            </a:r>
            <a:endParaRPr lang="en-US" sz="1300" b="0" i="0" dirty="0">
              <a:solidFill>
                <a:srgbClr val="000000"/>
              </a:solidFill>
              <a:effectLst/>
              <a:latin typeface="Times New Roman" panose="02020603050405020304" pitchFamily="18" charset="0"/>
            </a:endParaRPr>
          </a:p>
          <a:p>
            <a:pPr algn="l"/>
            <a:r>
              <a:rPr lang="en-US" sz="1600" b="1" i="0" dirty="0">
                <a:solidFill>
                  <a:srgbClr val="000000"/>
                </a:solidFill>
                <a:effectLst/>
                <a:latin typeface="Times New Roman" panose="02020603050405020304" pitchFamily="18" charset="0"/>
              </a:rPr>
              <a:t>Design/NEPA Fee Total Estimate including tax           $548,250.00</a:t>
            </a:r>
          </a:p>
          <a:p>
            <a:pPr marL="0" indent="0">
              <a:lnSpc>
                <a:spcPct val="100000"/>
              </a:lnSpc>
              <a:buNone/>
            </a:pPr>
            <a:endParaRPr lang="en-US" sz="1800" dirty="0">
              <a:solidFill>
                <a:srgbClr val="333333"/>
              </a:solidFill>
              <a:latin typeface="Calibri"/>
              <a:cs typeface="Calibri"/>
            </a:endParaRPr>
          </a:p>
          <a:p>
            <a:pPr marL="0" indent="0">
              <a:lnSpc>
                <a:spcPct val="100000"/>
              </a:lnSpc>
              <a:buNone/>
            </a:pPr>
            <a:endParaRPr lang="en-US" sz="1800" dirty="0">
              <a:solidFill>
                <a:srgbClr val="333333"/>
              </a:solidFill>
              <a:latin typeface="Calibri"/>
              <a:cs typeface="Calibri"/>
            </a:endParaRPr>
          </a:p>
          <a:p>
            <a:pPr marL="0" indent="0">
              <a:lnSpc>
                <a:spcPct val="100000"/>
              </a:lnSpc>
              <a:buNone/>
            </a:pPr>
            <a:endParaRPr lang="en-US" sz="1800" dirty="0">
              <a:solidFill>
                <a:srgbClr val="333333"/>
              </a:solidFill>
              <a:latin typeface="Calibri"/>
              <a:cs typeface="Calibri"/>
            </a:endParaRPr>
          </a:p>
          <a:p>
            <a:pPr marL="0" indent="0">
              <a:buNone/>
            </a:pPr>
            <a:endParaRPr lang="en-US" dirty="0">
              <a:solidFill>
                <a:srgbClr val="333333"/>
              </a:solidFill>
              <a:latin typeface="Calibri"/>
              <a:cs typeface="Calibri"/>
            </a:endParaRPr>
          </a:p>
        </p:txBody>
      </p:sp>
    </p:spTree>
    <p:extLst>
      <p:ext uri="{BB962C8B-B14F-4D97-AF65-F5344CB8AC3E}">
        <p14:creationId xmlns:p14="http://schemas.microsoft.com/office/powerpoint/2010/main" val="1681985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9A417-AE73-58EF-AECB-AA3F640B6E2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9A8E09F-0C73-79C2-7374-437C0E2AFF3D}"/>
              </a:ext>
            </a:extLst>
          </p:cNvPr>
          <p:cNvSpPr/>
          <p:nvPr/>
        </p:nvSpPr>
        <p:spPr>
          <a:xfrm>
            <a:off x="878889" y="399495"/>
            <a:ext cx="10697593" cy="889809"/>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036A53-E7A3-A7F5-90E6-4E1A8811AB15}"/>
              </a:ext>
            </a:extLst>
          </p:cNvPr>
          <p:cNvSpPr>
            <a:spLocks noGrp="1"/>
          </p:cNvSpPr>
          <p:nvPr>
            <p:ph type="title"/>
          </p:nvPr>
        </p:nvSpPr>
        <p:spPr>
          <a:xfrm>
            <a:off x="1097280" y="286603"/>
            <a:ext cx="10058400" cy="889809"/>
          </a:xfrm>
        </p:spPr>
        <p:txBody>
          <a:bodyPr/>
          <a:lstStyle/>
          <a:p>
            <a:pPr algn="ctr"/>
            <a:r>
              <a:rPr lang="en-US" b="1" dirty="0">
                <a:solidFill>
                  <a:schemeClr val="tx1"/>
                </a:solidFill>
              </a:rPr>
              <a:t>Project Description</a:t>
            </a:r>
          </a:p>
        </p:txBody>
      </p:sp>
      <p:graphicFrame>
        <p:nvGraphicFramePr>
          <p:cNvPr id="8" name="Table 7">
            <a:extLst>
              <a:ext uri="{FF2B5EF4-FFF2-40B4-BE49-F238E27FC236}">
                <a16:creationId xmlns:a16="http://schemas.microsoft.com/office/drawing/2014/main" id="{86972CC6-43E1-05C2-4D02-2B1D8BF1321F}"/>
              </a:ext>
            </a:extLst>
          </p:cNvPr>
          <p:cNvGraphicFramePr>
            <a:graphicFrameLocks noGrp="1"/>
          </p:cNvGraphicFramePr>
          <p:nvPr>
            <p:extLst>
              <p:ext uri="{D42A27DB-BD31-4B8C-83A1-F6EECF244321}">
                <p14:modId xmlns:p14="http://schemas.microsoft.com/office/powerpoint/2010/main" val="4236381040"/>
              </p:ext>
            </p:extLst>
          </p:nvPr>
        </p:nvGraphicFramePr>
        <p:xfrm>
          <a:off x="88796" y="2391018"/>
          <a:ext cx="6138889" cy="3177678"/>
        </p:xfrm>
        <a:graphic>
          <a:graphicData uri="http://schemas.openxmlformats.org/drawingml/2006/table">
            <a:tbl>
              <a:tblPr/>
              <a:tblGrid>
                <a:gridCol w="6138889">
                  <a:extLst>
                    <a:ext uri="{9D8B030D-6E8A-4147-A177-3AD203B41FA5}">
                      <a16:colId xmlns:a16="http://schemas.microsoft.com/office/drawing/2014/main" val="2984902563"/>
                    </a:ext>
                  </a:extLst>
                </a:gridCol>
              </a:tblGrid>
              <a:tr h="2888626">
                <a:tc>
                  <a:txBody>
                    <a:bodyPr/>
                    <a:lstStyle/>
                    <a:p>
                      <a:pPr fontAlgn="t">
                        <a:lnSpc>
                          <a:spcPts val="1500"/>
                        </a:lnSpc>
                        <a:buNone/>
                      </a:pPr>
                      <a:r>
                        <a:rPr lang="en-US" sz="1800" b="0" i="0" dirty="0">
                          <a:effectLst/>
                          <a:latin typeface="Segoe UI" panose="020B0502040204020203" pitchFamily="34" charset="0"/>
                        </a:rPr>
                        <a:t>The Bridge Street Bridge in the Pot Creek area is a vital access route for residents, emergency responders, and propane delivery services. The structure is showing significant deterioration, including buckling of the metal structural plates at bolted sections within the arch chord and cracked, weathered timber that restrains the cobble and soil fill above the arch. These conditions compromise the bridge’s load‑carrying capacity and pose increasing safety risks for heavier vehicles and daily users. The proposed project will replace the failing structure with a modern, durable bridge that restores safe access and ensures reliable service for the community and emergency operations.</a:t>
                      </a:r>
                    </a:p>
                  </a:txBody>
                  <a:tcPr marL="75692" marR="75692" marT="37846" marB="3784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286429005"/>
                  </a:ext>
                </a:extLst>
              </a:tr>
              <a:tr h="174614">
                <a:tc>
                  <a:txBody>
                    <a:bodyPr/>
                    <a:lstStyle/>
                    <a:p>
                      <a:endParaRPr lang="en-US" sz="1400" dirty="0"/>
                    </a:p>
                  </a:txBody>
                  <a:tcPr marL="75692" marR="75692" marT="37846" marB="37846">
                    <a:lnT w="9525"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3162696414"/>
                  </a:ext>
                </a:extLst>
              </a:tr>
            </a:tbl>
          </a:graphicData>
        </a:graphic>
      </p:graphicFrame>
      <p:pic>
        <p:nvPicPr>
          <p:cNvPr id="5" name="Picture 4">
            <a:extLst>
              <a:ext uri="{FF2B5EF4-FFF2-40B4-BE49-F238E27FC236}">
                <a16:creationId xmlns:a16="http://schemas.microsoft.com/office/drawing/2014/main" id="{E11F27C9-CE55-D29E-C783-2C2934E5FC6A}"/>
              </a:ext>
            </a:extLst>
          </p:cNvPr>
          <p:cNvPicPr>
            <a:picLocks noChangeAspect="1"/>
          </p:cNvPicPr>
          <p:nvPr/>
        </p:nvPicPr>
        <p:blipFill>
          <a:blip r:embed="rId2"/>
          <a:stretch>
            <a:fillRect/>
          </a:stretch>
        </p:blipFill>
        <p:spPr>
          <a:xfrm>
            <a:off x="6227685" y="1289304"/>
            <a:ext cx="5875519" cy="5282093"/>
          </a:xfrm>
          <a:prstGeom prst="rect">
            <a:avLst/>
          </a:prstGeom>
        </p:spPr>
      </p:pic>
    </p:spTree>
    <p:extLst>
      <p:ext uri="{BB962C8B-B14F-4D97-AF65-F5344CB8AC3E}">
        <p14:creationId xmlns:p14="http://schemas.microsoft.com/office/powerpoint/2010/main" val="3872547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AF0C7-4439-F1EA-70BD-011C441BAD0D}"/>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DAAB259-FFA5-4856-73C1-CF1E39B44006}"/>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D229B19E-994C-EC11-64A4-21AEA170BC63}"/>
              </a:ext>
            </a:extLst>
          </p:cNvPr>
          <p:cNvSpPr/>
          <p:nvPr/>
        </p:nvSpPr>
        <p:spPr>
          <a:xfrm>
            <a:off x="878889" y="399495"/>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Description:</a:t>
            </a:r>
            <a:endParaRPr lang="en-US" dirty="0"/>
          </a:p>
        </p:txBody>
      </p:sp>
      <p:sp>
        <p:nvSpPr>
          <p:cNvPr id="2" name="TextBox 1">
            <a:extLst>
              <a:ext uri="{FF2B5EF4-FFF2-40B4-BE49-F238E27FC236}">
                <a16:creationId xmlns:a16="http://schemas.microsoft.com/office/drawing/2014/main" id="{230C6ACA-57E9-B359-CCBC-5C3745343190}"/>
              </a:ext>
            </a:extLst>
          </p:cNvPr>
          <p:cNvSpPr txBox="1"/>
          <p:nvPr/>
        </p:nvSpPr>
        <p:spPr>
          <a:xfrm>
            <a:off x="718886" y="5884260"/>
            <a:ext cx="10299765" cy="369332"/>
          </a:xfrm>
          <a:prstGeom prst="rect">
            <a:avLst/>
          </a:prstGeom>
          <a:noFill/>
        </p:spPr>
        <p:txBody>
          <a:bodyPr wrap="square" rtlCol="0">
            <a:spAutoFit/>
          </a:bodyPr>
          <a:lstStyle/>
          <a:p>
            <a:pPr algn="ctr"/>
            <a:r>
              <a:rPr lang="en-US" b="1" dirty="0"/>
              <a:t>Bridge 8619 Bridge Street</a:t>
            </a:r>
          </a:p>
        </p:txBody>
      </p:sp>
      <p:pic>
        <p:nvPicPr>
          <p:cNvPr id="3" name="Picture 2">
            <a:extLst>
              <a:ext uri="{FF2B5EF4-FFF2-40B4-BE49-F238E27FC236}">
                <a16:creationId xmlns:a16="http://schemas.microsoft.com/office/drawing/2014/main" id="{B71203BE-47DB-10AE-3A31-EF24E97F37A9}"/>
              </a:ext>
            </a:extLst>
          </p:cNvPr>
          <p:cNvPicPr>
            <a:picLocks noChangeAspect="1"/>
          </p:cNvPicPr>
          <p:nvPr/>
        </p:nvPicPr>
        <p:blipFill>
          <a:blip r:embed="rId2"/>
          <a:stretch>
            <a:fillRect/>
          </a:stretch>
        </p:blipFill>
        <p:spPr>
          <a:xfrm>
            <a:off x="3306769" y="1926103"/>
            <a:ext cx="5123998" cy="3844090"/>
          </a:xfrm>
          <a:prstGeom prst="rect">
            <a:avLst/>
          </a:prstGeom>
        </p:spPr>
      </p:pic>
    </p:spTree>
    <p:extLst>
      <p:ext uri="{BB962C8B-B14F-4D97-AF65-F5344CB8AC3E}">
        <p14:creationId xmlns:p14="http://schemas.microsoft.com/office/powerpoint/2010/main" val="1234006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A72E0-3CC2-F27E-98B5-1F5AA4F63A8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4E12DDC1-F19E-B839-40CD-AB21128A981E}"/>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6F5E0549-03FE-C798-2E31-7FDBC53B2931}"/>
              </a:ext>
            </a:extLst>
          </p:cNvPr>
          <p:cNvSpPr/>
          <p:nvPr/>
        </p:nvSpPr>
        <p:spPr>
          <a:xfrm>
            <a:off x="878889" y="399495"/>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Description:</a:t>
            </a:r>
            <a:endParaRPr lang="en-US" dirty="0"/>
          </a:p>
        </p:txBody>
      </p:sp>
      <p:sp>
        <p:nvSpPr>
          <p:cNvPr id="2" name="TextBox 1">
            <a:extLst>
              <a:ext uri="{FF2B5EF4-FFF2-40B4-BE49-F238E27FC236}">
                <a16:creationId xmlns:a16="http://schemas.microsoft.com/office/drawing/2014/main" id="{A9DFD9DA-921A-D6BF-FA68-C9ABCC2C0EB2}"/>
              </a:ext>
            </a:extLst>
          </p:cNvPr>
          <p:cNvSpPr txBox="1"/>
          <p:nvPr/>
        </p:nvSpPr>
        <p:spPr>
          <a:xfrm>
            <a:off x="718886" y="5884260"/>
            <a:ext cx="10299765" cy="369332"/>
          </a:xfrm>
          <a:prstGeom prst="rect">
            <a:avLst/>
          </a:prstGeom>
          <a:noFill/>
        </p:spPr>
        <p:txBody>
          <a:bodyPr wrap="square" rtlCol="0">
            <a:spAutoFit/>
          </a:bodyPr>
          <a:lstStyle/>
          <a:p>
            <a:pPr algn="ctr"/>
            <a:r>
              <a:rPr lang="en-US" b="1" dirty="0"/>
              <a:t>Metal structural plate exhibits minor buckling at bolted sections inside the chord of the arch.</a:t>
            </a:r>
          </a:p>
        </p:txBody>
      </p:sp>
      <p:pic>
        <p:nvPicPr>
          <p:cNvPr id="4" name="Picture 3">
            <a:extLst>
              <a:ext uri="{FF2B5EF4-FFF2-40B4-BE49-F238E27FC236}">
                <a16:creationId xmlns:a16="http://schemas.microsoft.com/office/drawing/2014/main" id="{03FB30E4-0A22-D5A0-615E-753C1F1D1BF2}"/>
              </a:ext>
            </a:extLst>
          </p:cNvPr>
          <p:cNvPicPr>
            <a:picLocks noChangeAspect="1"/>
          </p:cNvPicPr>
          <p:nvPr/>
        </p:nvPicPr>
        <p:blipFill>
          <a:blip r:embed="rId2"/>
          <a:stretch>
            <a:fillRect/>
          </a:stretch>
        </p:blipFill>
        <p:spPr>
          <a:xfrm>
            <a:off x="3367271" y="1827677"/>
            <a:ext cx="5457458" cy="4051508"/>
          </a:xfrm>
          <a:prstGeom prst="rect">
            <a:avLst/>
          </a:prstGeom>
        </p:spPr>
      </p:pic>
    </p:spTree>
    <p:extLst>
      <p:ext uri="{BB962C8B-B14F-4D97-AF65-F5344CB8AC3E}">
        <p14:creationId xmlns:p14="http://schemas.microsoft.com/office/powerpoint/2010/main" val="2192843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622A2-A41C-6BAC-6CD4-16D7859B472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565D9BE2-DE64-0D42-8082-9872C47D3632}"/>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BFC89620-BD25-DA6F-AC2B-63BE0597692A}"/>
              </a:ext>
            </a:extLst>
          </p:cNvPr>
          <p:cNvSpPr/>
          <p:nvPr/>
        </p:nvSpPr>
        <p:spPr>
          <a:xfrm>
            <a:off x="878889" y="399495"/>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Description:</a:t>
            </a:r>
            <a:endParaRPr lang="en-US" dirty="0"/>
          </a:p>
        </p:txBody>
      </p:sp>
      <p:sp>
        <p:nvSpPr>
          <p:cNvPr id="2" name="TextBox 1">
            <a:extLst>
              <a:ext uri="{FF2B5EF4-FFF2-40B4-BE49-F238E27FC236}">
                <a16:creationId xmlns:a16="http://schemas.microsoft.com/office/drawing/2014/main" id="{FA38092C-EE2C-52FF-A01C-ACAD3407318E}"/>
              </a:ext>
            </a:extLst>
          </p:cNvPr>
          <p:cNvSpPr txBox="1"/>
          <p:nvPr/>
        </p:nvSpPr>
        <p:spPr>
          <a:xfrm>
            <a:off x="718886" y="5884260"/>
            <a:ext cx="10299765" cy="369332"/>
          </a:xfrm>
          <a:prstGeom prst="rect">
            <a:avLst/>
          </a:prstGeom>
          <a:noFill/>
        </p:spPr>
        <p:txBody>
          <a:bodyPr wrap="square" rtlCol="0">
            <a:spAutoFit/>
          </a:bodyPr>
          <a:lstStyle/>
          <a:p>
            <a:pPr algn="ctr"/>
            <a:r>
              <a:rPr lang="en-US" b="1" dirty="0"/>
              <a:t>The timber used to restrain the cobble and soil fill above the arch is cracked and weathered.</a:t>
            </a:r>
          </a:p>
        </p:txBody>
      </p:sp>
      <p:pic>
        <p:nvPicPr>
          <p:cNvPr id="3" name="Picture 2">
            <a:extLst>
              <a:ext uri="{FF2B5EF4-FFF2-40B4-BE49-F238E27FC236}">
                <a16:creationId xmlns:a16="http://schemas.microsoft.com/office/drawing/2014/main" id="{8D0072AC-A73F-A877-2702-F77C959B77CC}"/>
              </a:ext>
            </a:extLst>
          </p:cNvPr>
          <p:cNvPicPr>
            <a:picLocks noChangeAspect="1"/>
          </p:cNvPicPr>
          <p:nvPr/>
        </p:nvPicPr>
        <p:blipFill>
          <a:blip r:embed="rId2"/>
          <a:stretch>
            <a:fillRect/>
          </a:stretch>
        </p:blipFill>
        <p:spPr>
          <a:xfrm>
            <a:off x="1482565" y="2024463"/>
            <a:ext cx="4386203" cy="3487853"/>
          </a:xfrm>
          <a:prstGeom prst="rect">
            <a:avLst/>
          </a:prstGeom>
        </p:spPr>
      </p:pic>
      <p:pic>
        <p:nvPicPr>
          <p:cNvPr id="5" name="Picture 4">
            <a:extLst>
              <a:ext uri="{FF2B5EF4-FFF2-40B4-BE49-F238E27FC236}">
                <a16:creationId xmlns:a16="http://schemas.microsoft.com/office/drawing/2014/main" id="{9BDC621F-6043-D261-3B69-24EF9EA82F3B}"/>
              </a:ext>
            </a:extLst>
          </p:cNvPr>
          <p:cNvPicPr>
            <a:picLocks noChangeAspect="1"/>
          </p:cNvPicPr>
          <p:nvPr/>
        </p:nvPicPr>
        <p:blipFill>
          <a:blip r:embed="rId3"/>
          <a:stretch>
            <a:fillRect/>
          </a:stretch>
        </p:blipFill>
        <p:spPr>
          <a:xfrm>
            <a:off x="6591974" y="2017543"/>
            <a:ext cx="4556072" cy="3487853"/>
          </a:xfrm>
          <a:prstGeom prst="rect">
            <a:avLst/>
          </a:prstGeom>
        </p:spPr>
      </p:pic>
    </p:spTree>
    <p:extLst>
      <p:ext uri="{BB962C8B-B14F-4D97-AF65-F5344CB8AC3E}">
        <p14:creationId xmlns:p14="http://schemas.microsoft.com/office/powerpoint/2010/main" val="823234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6FC8E2-3849-4507-82EE-1043B8A7F304}"/>
              </a:ext>
            </a:extLst>
          </p:cNvPr>
          <p:cNvSpPr/>
          <p:nvPr/>
        </p:nvSpPr>
        <p:spPr>
          <a:xfrm>
            <a:off x="878889" y="399495"/>
            <a:ext cx="10697593" cy="1242874"/>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A1E7C2-9305-4CD5-9C61-22372C2806F4}"/>
              </a:ext>
            </a:extLst>
          </p:cNvPr>
          <p:cNvSpPr>
            <a:spLocks noGrp="1"/>
          </p:cNvSpPr>
          <p:nvPr>
            <p:ph type="title"/>
          </p:nvPr>
        </p:nvSpPr>
        <p:spPr>
          <a:xfrm>
            <a:off x="1518082" y="191612"/>
            <a:ext cx="10058400" cy="1450757"/>
          </a:xfrm>
        </p:spPr>
        <p:txBody>
          <a:bodyPr>
            <a:normAutofit fontScale="90000"/>
          </a:bodyPr>
          <a:lstStyle/>
          <a:p>
            <a:r>
              <a:rPr lang="en-US" b="1" dirty="0">
                <a:solidFill>
                  <a:schemeClr val="tx1"/>
                </a:solidFill>
              </a:rPr>
              <a:t>Planning: Support from existing planning documents and/or federal or state agencies</a:t>
            </a:r>
            <a:endParaRPr lang="en-US" dirty="0">
              <a:solidFill>
                <a:schemeClr val="tx1"/>
              </a:solidFill>
            </a:endParaRPr>
          </a:p>
        </p:txBody>
      </p:sp>
      <p:sp>
        <p:nvSpPr>
          <p:cNvPr id="5" name="Content Placeholder 2">
            <a:extLst>
              <a:ext uri="{FF2B5EF4-FFF2-40B4-BE49-F238E27FC236}">
                <a16:creationId xmlns:a16="http://schemas.microsoft.com/office/drawing/2014/main" id="{4AD697C8-D2E3-7A45-59DE-1D808E118354}"/>
              </a:ext>
            </a:extLst>
          </p:cNvPr>
          <p:cNvSpPr>
            <a:spLocks noGrp="1"/>
          </p:cNvSpPr>
          <p:nvPr>
            <p:ph idx="1"/>
          </p:nvPr>
        </p:nvSpPr>
        <p:spPr>
          <a:xfrm>
            <a:off x="201168" y="1739195"/>
            <a:ext cx="11713463" cy="4467980"/>
          </a:xfrm>
        </p:spPr>
        <p:txBody>
          <a:bodyPr vert="horz" lIns="0" tIns="45720" rIns="0" bIns="45720" rtlCol="0" anchor="t">
            <a:normAutofit fontScale="62500" lnSpcReduction="20000"/>
          </a:bodyPr>
          <a:lstStyle/>
          <a:p>
            <a:pPr marL="88265" marR="0" algn="ctr">
              <a:spcBef>
                <a:spcPts val="900"/>
              </a:spcBef>
              <a:buNone/>
            </a:pPr>
            <a:r>
              <a:rPr lang="en-US" sz="5400" b="1" dirty="0">
                <a:effectLst/>
                <a:latin typeface="Calibri" panose="020F0502020204030204" pitchFamily="34" charset="0"/>
                <a:ea typeface="Calibri" panose="020F0502020204030204" pitchFamily="34" charset="0"/>
              </a:rPr>
              <a:t>Includes bridge replacement and bridge foundation, approach slabs, modern safety hardware and modern roadway signing improvements. </a:t>
            </a:r>
          </a:p>
          <a:p>
            <a:pPr marL="88265" marR="0" algn="ctr">
              <a:spcBef>
                <a:spcPts val="900"/>
              </a:spcBef>
              <a:buNone/>
            </a:pPr>
            <a:r>
              <a:rPr lang="en-US" sz="5400" dirty="0">
                <a:effectLst/>
                <a:latin typeface="Calibri" panose="020F0502020204030204" pitchFamily="34" charset="0"/>
                <a:ea typeface="Calibri" panose="020F0502020204030204" pitchFamily="34" charset="0"/>
              </a:rPr>
              <a:t>Taos County is currently advancing the project through the Design/NEPA phase and requesting funds for:</a:t>
            </a:r>
          </a:p>
          <a:p>
            <a:pPr marL="0" indent="0" algn="ctr">
              <a:buNone/>
            </a:pPr>
            <a:r>
              <a:rPr lang="en-US" sz="4000" dirty="0">
                <a:solidFill>
                  <a:srgbClr val="000000"/>
                </a:solidFill>
                <a:latin typeface="Times New Roman" panose="02020603050405020304" pitchFamily="18" charset="0"/>
              </a:rPr>
              <a:t>Utility Hardship Relocations:                   $     75,000.00</a:t>
            </a:r>
          </a:p>
          <a:p>
            <a:pPr marL="0" indent="0" algn="ctr">
              <a:buNone/>
            </a:pPr>
            <a:r>
              <a:rPr lang="en-US" sz="4000" dirty="0">
                <a:solidFill>
                  <a:srgbClr val="000000"/>
                </a:solidFill>
                <a:latin typeface="Times New Roman" panose="02020603050405020304" pitchFamily="18" charset="0"/>
                <a:cs typeface="Calibri"/>
              </a:rPr>
              <a:t>Estimated Construction Cost:                   $1,400,000.00</a:t>
            </a:r>
          </a:p>
          <a:p>
            <a:pPr marL="0" indent="0" algn="ctr">
              <a:buNone/>
            </a:pPr>
            <a:r>
              <a:rPr lang="en-US" sz="4000" dirty="0">
                <a:solidFill>
                  <a:srgbClr val="000000"/>
                </a:solidFill>
                <a:latin typeface="Times New Roman" panose="02020603050405020304" pitchFamily="18" charset="0"/>
                <a:cs typeface="Calibri"/>
              </a:rPr>
              <a:t>Construction Management And Testing:  $      78,000.00</a:t>
            </a:r>
          </a:p>
          <a:p>
            <a:pPr marL="0" indent="0" algn="ctr">
              <a:buNone/>
            </a:pPr>
            <a:r>
              <a:rPr lang="en-US" sz="4000" dirty="0">
                <a:solidFill>
                  <a:srgbClr val="000000"/>
                </a:solidFill>
                <a:latin typeface="Times New Roman" panose="02020603050405020304" pitchFamily="18" charset="0"/>
                <a:cs typeface="Calibri"/>
              </a:rPr>
              <a:t>       Tax:					    </a:t>
            </a:r>
            <a:r>
              <a:rPr lang="en-US" sz="4000" u="sng" dirty="0">
                <a:solidFill>
                  <a:srgbClr val="000000"/>
                </a:solidFill>
                <a:latin typeface="Times New Roman" panose="02020603050405020304" pitchFamily="18" charset="0"/>
                <a:cs typeface="Calibri"/>
              </a:rPr>
              <a:t>$    116,475.00	</a:t>
            </a:r>
          </a:p>
          <a:p>
            <a:pPr marL="0" indent="0" algn="ctr">
              <a:buNone/>
            </a:pPr>
            <a:r>
              <a:rPr lang="en-US" sz="4000" dirty="0">
                <a:solidFill>
                  <a:srgbClr val="000000"/>
                </a:solidFill>
                <a:latin typeface="Times New Roman" panose="02020603050405020304" pitchFamily="18" charset="0"/>
                <a:cs typeface="Calibri"/>
              </a:rPr>
              <a:t>Total:                                                         $1,669,475.00</a:t>
            </a:r>
          </a:p>
          <a:p>
            <a:pPr marL="0" indent="0" algn="l">
              <a:buNone/>
            </a:pPr>
            <a:endParaRPr lang="en-US" sz="2600" dirty="0">
              <a:solidFill>
                <a:srgbClr val="333333"/>
              </a:solidFill>
              <a:latin typeface="Calibri"/>
              <a:cs typeface="Calibri"/>
            </a:endParaRPr>
          </a:p>
          <a:p>
            <a:pPr marL="0" indent="0">
              <a:lnSpc>
                <a:spcPct val="100000"/>
              </a:lnSpc>
              <a:buNone/>
            </a:pPr>
            <a:endParaRPr lang="en-US" sz="1800" dirty="0">
              <a:solidFill>
                <a:srgbClr val="333333"/>
              </a:solidFill>
              <a:latin typeface="Calibri"/>
              <a:cs typeface="Calibri"/>
            </a:endParaRPr>
          </a:p>
          <a:p>
            <a:pPr marL="0" indent="0">
              <a:lnSpc>
                <a:spcPct val="100000"/>
              </a:lnSpc>
              <a:buNone/>
            </a:pPr>
            <a:endParaRPr lang="en-US" sz="1800" dirty="0">
              <a:solidFill>
                <a:srgbClr val="333333"/>
              </a:solidFill>
              <a:latin typeface="Calibri"/>
              <a:cs typeface="Calibri"/>
            </a:endParaRPr>
          </a:p>
          <a:p>
            <a:pPr marL="0" indent="0">
              <a:lnSpc>
                <a:spcPct val="100000"/>
              </a:lnSpc>
              <a:buNone/>
            </a:pPr>
            <a:endParaRPr lang="en-US" sz="1800" dirty="0">
              <a:solidFill>
                <a:srgbClr val="333333"/>
              </a:solidFill>
              <a:latin typeface="Calibri"/>
              <a:cs typeface="Calibri"/>
            </a:endParaRPr>
          </a:p>
          <a:p>
            <a:pPr marL="0" indent="0">
              <a:buNone/>
            </a:pPr>
            <a:endParaRPr lang="en-US" dirty="0">
              <a:solidFill>
                <a:srgbClr val="333333"/>
              </a:solidFill>
              <a:latin typeface="Calibri"/>
              <a:cs typeface="Calibri"/>
            </a:endParaRPr>
          </a:p>
        </p:txBody>
      </p:sp>
    </p:spTree>
    <p:extLst>
      <p:ext uri="{BB962C8B-B14F-4D97-AF65-F5344CB8AC3E}">
        <p14:creationId xmlns:p14="http://schemas.microsoft.com/office/powerpoint/2010/main" val="386899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A6C5F-9AEB-19C7-39C5-52991A961F95}"/>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2B0C0AE-0D0E-C9CB-9499-ECB74D518021}"/>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2A37F3C9-E57A-0384-8AE7-643A1EE1E10C}"/>
              </a:ext>
            </a:extLst>
          </p:cNvPr>
          <p:cNvSpPr/>
          <p:nvPr/>
        </p:nvSpPr>
        <p:spPr>
          <a:xfrm>
            <a:off x="878889" y="399495"/>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Description:</a:t>
            </a:r>
            <a:endParaRPr lang="en-US" dirty="0"/>
          </a:p>
        </p:txBody>
      </p:sp>
      <p:sp>
        <p:nvSpPr>
          <p:cNvPr id="2" name="TextBox 1">
            <a:extLst>
              <a:ext uri="{FF2B5EF4-FFF2-40B4-BE49-F238E27FC236}">
                <a16:creationId xmlns:a16="http://schemas.microsoft.com/office/drawing/2014/main" id="{A77888B2-A9DF-2C6C-EDDC-A5B38C77627B}"/>
              </a:ext>
            </a:extLst>
          </p:cNvPr>
          <p:cNvSpPr txBox="1"/>
          <p:nvPr/>
        </p:nvSpPr>
        <p:spPr>
          <a:xfrm>
            <a:off x="718886" y="5884260"/>
            <a:ext cx="10299765" cy="369332"/>
          </a:xfrm>
          <a:prstGeom prst="rect">
            <a:avLst/>
          </a:prstGeom>
          <a:noFill/>
        </p:spPr>
        <p:txBody>
          <a:bodyPr wrap="square" rtlCol="0">
            <a:spAutoFit/>
          </a:bodyPr>
          <a:lstStyle/>
          <a:p>
            <a:pPr algn="ctr"/>
            <a:r>
              <a:rPr lang="en-US" b="1" dirty="0"/>
              <a:t>Stone fence that makes up southwest property boundary within 3 feet of the roadway.</a:t>
            </a:r>
          </a:p>
        </p:txBody>
      </p:sp>
      <p:pic>
        <p:nvPicPr>
          <p:cNvPr id="4" name="Picture 3">
            <a:extLst>
              <a:ext uri="{FF2B5EF4-FFF2-40B4-BE49-F238E27FC236}">
                <a16:creationId xmlns:a16="http://schemas.microsoft.com/office/drawing/2014/main" id="{BC3B3DB1-89A5-7DCE-8642-0C09D1DAAB46}"/>
              </a:ext>
            </a:extLst>
          </p:cNvPr>
          <p:cNvPicPr>
            <a:picLocks noChangeAspect="1"/>
          </p:cNvPicPr>
          <p:nvPr/>
        </p:nvPicPr>
        <p:blipFill>
          <a:blip r:embed="rId2"/>
          <a:stretch>
            <a:fillRect/>
          </a:stretch>
        </p:blipFill>
        <p:spPr>
          <a:xfrm>
            <a:off x="3326727" y="1843807"/>
            <a:ext cx="5076609" cy="3811895"/>
          </a:xfrm>
          <a:prstGeom prst="rect">
            <a:avLst/>
          </a:prstGeom>
        </p:spPr>
      </p:pic>
    </p:spTree>
    <p:extLst>
      <p:ext uri="{BB962C8B-B14F-4D97-AF65-F5344CB8AC3E}">
        <p14:creationId xmlns:p14="http://schemas.microsoft.com/office/powerpoint/2010/main" val="227673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CAA26-3F22-5B06-D5E3-EB9452CDDF4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0FB8DFF4-6DBE-E1E6-B9D1-C50AE70D98CB}"/>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A85BF5B4-3B79-865B-38D6-125AA85122A4}"/>
              </a:ext>
            </a:extLst>
          </p:cNvPr>
          <p:cNvSpPr/>
          <p:nvPr/>
        </p:nvSpPr>
        <p:spPr>
          <a:xfrm>
            <a:off x="878889" y="404570"/>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Description:</a:t>
            </a:r>
            <a:endParaRPr lang="en-US" dirty="0"/>
          </a:p>
        </p:txBody>
      </p:sp>
      <p:sp>
        <p:nvSpPr>
          <p:cNvPr id="2" name="TextBox 1">
            <a:extLst>
              <a:ext uri="{FF2B5EF4-FFF2-40B4-BE49-F238E27FC236}">
                <a16:creationId xmlns:a16="http://schemas.microsoft.com/office/drawing/2014/main" id="{14ABC9B6-996C-BEA5-50CD-A4C9F413EC43}"/>
              </a:ext>
            </a:extLst>
          </p:cNvPr>
          <p:cNvSpPr txBox="1"/>
          <p:nvPr/>
        </p:nvSpPr>
        <p:spPr>
          <a:xfrm>
            <a:off x="1016522" y="5627802"/>
            <a:ext cx="10299765" cy="369332"/>
          </a:xfrm>
          <a:prstGeom prst="rect">
            <a:avLst/>
          </a:prstGeom>
          <a:noFill/>
        </p:spPr>
        <p:txBody>
          <a:bodyPr wrap="square" rtlCol="0">
            <a:spAutoFit/>
          </a:bodyPr>
          <a:lstStyle/>
          <a:p>
            <a:pPr algn="ctr"/>
            <a:r>
              <a:rPr lang="en-US" b="1" dirty="0"/>
              <a:t>Proposed Design-Rolled Girder Bridge with removable railing.</a:t>
            </a:r>
          </a:p>
        </p:txBody>
      </p:sp>
      <p:pic>
        <p:nvPicPr>
          <p:cNvPr id="6" name="Picture 5">
            <a:extLst>
              <a:ext uri="{FF2B5EF4-FFF2-40B4-BE49-F238E27FC236}">
                <a16:creationId xmlns:a16="http://schemas.microsoft.com/office/drawing/2014/main" id="{6F568624-3B86-072B-3A7B-A321DFA3B3FC}"/>
              </a:ext>
            </a:extLst>
          </p:cNvPr>
          <p:cNvPicPr>
            <a:picLocks noChangeAspect="1"/>
          </p:cNvPicPr>
          <p:nvPr/>
        </p:nvPicPr>
        <p:blipFill>
          <a:blip r:embed="rId2"/>
          <a:stretch>
            <a:fillRect/>
          </a:stretch>
        </p:blipFill>
        <p:spPr>
          <a:xfrm>
            <a:off x="2746567" y="1853957"/>
            <a:ext cx="6962235" cy="3773845"/>
          </a:xfrm>
          <a:prstGeom prst="rect">
            <a:avLst/>
          </a:prstGeom>
        </p:spPr>
      </p:pic>
    </p:spTree>
    <p:extLst>
      <p:ext uri="{BB962C8B-B14F-4D97-AF65-F5344CB8AC3E}">
        <p14:creationId xmlns:p14="http://schemas.microsoft.com/office/powerpoint/2010/main" val="2081439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5A94A-A810-1DF2-E77E-375D9ABA4EC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5373EE-C607-955F-F8D1-7CAFA1C2B732}"/>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C779DD-7EAF-8463-5D51-8B6A0EDEAB99}"/>
              </a:ext>
            </a:extLst>
          </p:cNvPr>
          <p:cNvSpPr>
            <a:spLocks noGrp="1"/>
          </p:cNvSpPr>
          <p:nvPr>
            <p:ph type="title"/>
          </p:nvPr>
        </p:nvSpPr>
        <p:spPr/>
        <p:txBody>
          <a:bodyPr>
            <a:normAutofit/>
          </a:bodyPr>
          <a:lstStyle/>
          <a:p>
            <a:r>
              <a:rPr lang="en-US" b="1" dirty="0">
                <a:solidFill>
                  <a:schemeClr val="tx1"/>
                </a:solidFill>
              </a:rPr>
              <a:t>Justification: </a:t>
            </a:r>
            <a:r>
              <a:rPr lang="en-US" dirty="0">
                <a:solidFill>
                  <a:schemeClr val="tx1"/>
                </a:solidFill>
              </a:rPr>
              <a:t>Economic Impact, Project Need</a:t>
            </a:r>
          </a:p>
        </p:txBody>
      </p:sp>
      <p:sp>
        <p:nvSpPr>
          <p:cNvPr id="3" name="Content Placeholder 2">
            <a:extLst>
              <a:ext uri="{FF2B5EF4-FFF2-40B4-BE49-F238E27FC236}">
                <a16:creationId xmlns:a16="http://schemas.microsoft.com/office/drawing/2014/main" id="{BBF480BF-B448-DFD5-C832-0DB13AB94B2C}"/>
              </a:ext>
            </a:extLst>
          </p:cNvPr>
          <p:cNvSpPr>
            <a:spLocks noGrp="1"/>
          </p:cNvSpPr>
          <p:nvPr>
            <p:ph idx="1"/>
          </p:nvPr>
        </p:nvSpPr>
        <p:spPr>
          <a:xfrm>
            <a:off x="878889" y="1845733"/>
            <a:ext cx="10697593" cy="4612772"/>
          </a:xfrm>
        </p:spPr>
        <p:txBody>
          <a:bodyPr>
            <a:normAutofit fontScale="85000" lnSpcReduction="20000"/>
          </a:bodyPr>
          <a:lstStyle/>
          <a:p>
            <a:r>
              <a:rPr lang="en-US" sz="1600" b="1" dirty="0"/>
              <a:t>Road and bridge infrastructure is the backbone of a healthy economy. The Bridge Street Bridge project will support the Pot Creek community by:</a:t>
            </a:r>
          </a:p>
          <a:p>
            <a:pPr>
              <a:buFont typeface="Wingdings" panose="05000000000000000000" pitchFamily="2" charset="2"/>
              <a:buChar char="§"/>
            </a:pPr>
            <a:r>
              <a:rPr lang="en-US" sz="1600" b="1" dirty="0"/>
              <a:t>Ensuring reliable access for residents: </a:t>
            </a:r>
            <a:r>
              <a:rPr lang="en-US" sz="1600" dirty="0"/>
              <a:t>The bridge is the primary route for households in the Pot Creek area, and its deterioration threatens daily travel and mobility.</a:t>
            </a:r>
          </a:p>
          <a:p>
            <a:pPr>
              <a:buFont typeface="Wingdings" panose="05000000000000000000" pitchFamily="2" charset="2"/>
              <a:buChar char="§"/>
            </a:pPr>
            <a:r>
              <a:rPr lang="en-US" sz="1600" b="1" dirty="0"/>
              <a:t>Supporting essential service deliveries: </a:t>
            </a:r>
            <a:r>
              <a:rPr lang="en-US" sz="1600" dirty="0"/>
              <a:t>Propane trucks, utility vehicles, and service providers rely on this crossing to reach homes safely and maintain basic living conditions. </a:t>
            </a:r>
          </a:p>
          <a:p>
            <a:pPr>
              <a:buFont typeface="Wingdings" panose="05000000000000000000" pitchFamily="2" charset="2"/>
              <a:buChar char="§"/>
            </a:pPr>
            <a:r>
              <a:rPr lang="en-US" sz="1600" b="1" dirty="0"/>
              <a:t>Reducing vehicle operating costs</a:t>
            </a:r>
            <a:r>
              <a:rPr lang="en-US" sz="1600" dirty="0"/>
              <a:t>: A structurally sound bridge prevents damage to vehicles caused by unstable surfaces, buckled metal plates, and deteriorating timber components.</a:t>
            </a:r>
          </a:p>
          <a:p>
            <a:pPr>
              <a:buFont typeface="Wingdings" panose="05000000000000000000" pitchFamily="2" charset="2"/>
              <a:buChar char="§"/>
            </a:pPr>
            <a:r>
              <a:rPr lang="en-US" sz="1600" b="1" dirty="0"/>
              <a:t>Maintaining safe load‑carrying capacity: </a:t>
            </a:r>
            <a:r>
              <a:rPr lang="en-US" sz="1600" dirty="0"/>
              <a:t>Replacing the failing structural plates and weathered timber will ensure the bridge can continue supporting heavier vehicles such as emergency apparatus and delivery trucks.</a:t>
            </a:r>
          </a:p>
          <a:p>
            <a:pPr>
              <a:buFont typeface="Wingdings" panose="05000000000000000000" pitchFamily="2" charset="2"/>
              <a:buChar char="§"/>
            </a:pPr>
            <a:r>
              <a:rPr lang="en-US" sz="1600" b="1" dirty="0"/>
              <a:t>Protecting property value and land access: </a:t>
            </a:r>
            <a:r>
              <a:rPr lang="en-US" sz="1600" dirty="0"/>
              <a:t>A reliable, modern bridge supports local development, secure land access, and the long‑term stability of surrounding residential parcels.</a:t>
            </a:r>
          </a:p>
          <a:p>
            <a:pPr marL="0" indent="0">
              <a:buNone/>
            </a:pPr>
            <a:r>
              <a:rPr lang="en-US" sz="1600" b="1" dirty="0"/>
              <a:t>The Bridge Street Bridge is essential to Taos County because it directly connects:</a:t>
            </a:r>
          </a:p>
          <a:p>
            <a:pPr>
              <a:buFont typeface="Wingdings" panose="05000000000000000000" pitchFamily="2" charset="2"/>
              <a:buChar char="§"/>
            </a:pPr>
            <a:r>
              <a:rPr lang="en-US" sz="1600" dirty="0"/>
              <a:t>Local residents to work, services, and daily needs</a:t>
            </a:r>
          </a:p>
          <a:p>
            <a:pPr>
              <a:buFont typeface="Wingdings" panose="05000000000000000000" pitchFamily="2" charset="2"/>
              <a:buChar char="§"/>
            </a:pPr>
            <a:r>
              <a:rPr lang="en-US" sz="1600" dirty="0"/>
              <a:t>Emergency responders, including fire, EMS, and law enforcement, requiring dependable access in critical situations</a:t>
            </a:r>
          </a:p>
          <a:p>
            <a:pPr>
              <a:buFont typeface="Wingdings" panose="05000000000000000000" pitchFamily="2" charset="2"/>
              <a:buChar char="§"/>
            </a:pPr>
            <a:r>
              <a:rPr lang="en-US" sz="1600" dirty="0"/>
              <a:t>Propane and essential fuel delivery trucks serving rural homes through the winter season</a:t>
            </a:r>
          </a:p>
          <a:p>
            <a:pPr>
              <a:buFont typeface="Wingdings" panose="05000000000000000000" pitchFamily="2" charset="2"/>
              <a:buChar char="§"/>
            </a:pPr>
            <a:r>
              <a:rPr lang="en-US" sz="1600" dirty="0"/>
              <a:t>Maintenance and utility providers that support rural infrastructure and community safety</a:t>
            </a:r>
            <a:endParaRPr lang="en-US" sz="1800" dirty="0"/>
          </a:p>
          <a:p>
            <a:pPr>
              <a:buFont typeface="Wingdings" panose="05000000000000000000" pitchFamily="2" charset="2"/>
              <a:buChar char="§"/>
            </a:pPr>
            <a:endParaRPr lang="en-US" b="1" dirty="0"/>
          </a:p>
          <a:p>
            <a:endParaRPr lang="en-US" dirty="0"/>
          </a:p>
        </p:txBody>
      </p:sp>
    </p:spTree>
    <p:extLst>
      <p:ext uri="{BB962C8B-B14F-4D97-AF65-F5344CB8AC3E}">
        <p14:creationId xmlns:p14="http://schemas.microsoft.com/office/powerpoint/2010/main" val="2931165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A61C0-90D0-4898-2437-86A92BF4DE4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BACEDA4-1B6B-41AF-64B1-9BE99C5B56FB}"/>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40870-B914-3D9C-875B-FAB7E3D965D1}"/>
              </a:ext>
            </a:extLst>
          </p:cNvPr>
          <p:cNvSpPr>
            <a:spLocks noGrp="1"/>
          </p:cNvSpPr>
          <p:nvPr>
            <p:ph type="title"/>
          </p:nvPr>
        </p:nvSpPr>
        <p:spPr/>
        <p:txBody>
          <a:bodyPr>
            <a:normAutofit/>
          </a:bodyPr>
          <a:lstStyle/>
          <a:p>
            <a:r>
              <a:rPr lang="en-US" b="1" dirty="0">
                <a:solidFill>
                  <a:schemeClr val="tx1"/>
                </a:solidFill>
              </a:rPr>
              <a:t>Justification: </a:t>
            </a:r>
            <a:r>
              <a:rPr lang="en-US" dirty="0">
                <a:solidFill>
                  <a:schemeClr val="tx1"/>
                </a:solidFill>
              </a:rPr>
              <a:t>Quality of Life, Safety, Environmental Sustainability</a:t>
            </a:r>
          </a:p>
        </p:txBody>
      </p:sp>
      <p:sp>
        <p:nvSpPr>
          <p:cNvPr id="3" name="Content Placeholder 2">
            <a:extLst>
              <a:ext uri="{FF2B5EF4-FFF2-40B4-BE49-F238E27FC236}">
                <a16:creationId xmlns:a16="http://schemas.microsoft.com/office/drawing/2014/main" id="{405457F2-C143-AB26-8104-B48B8335B312}"/>
              </a:ext>
            </a:extLst>
          </p:cNvPr>
          <p:cNvSpPr>
            <a:spLocks noGrp="1"/>
          </p:cNvSpPr>
          <p:nvPr>
            <p:ph idx="1"/>
          </p:nvPr>
        </p:nvSpPr>
        <p:spPr/>
        <p:txBody>
          <a:bodyPr>
            <a:normAutofit fontScale="92500" lnSpcReduction="20000"/>
          </a:bodyPr>
          <a:lstStyle/>
          <a:p>
            <a:pPr marL="0" indent="0">
              <a:buNone/>
            </a:pPr>
            <a:r>
              <a:rPr lang="en-US" b="1" dirty="0"/>
              <a:t>Replacing the Bridge Street Bridge will significantly improve community safety, access, and long‑term environmental resilience by:</a:t>
            </a:r>
          </a:p>
          <a:p>
            <a:pPr>
              <a:buFont typeface="Wingdings" panose="05000000000000000000" pitchFamily="2" charset="2"/>
              <a:buChar char="§"/>
            </a:pPr>
            <a:r>
              <a:rPr lang="en-US" b="1" dirty="0"/>
              <a:t>Improving safety for all users </a:t>
            </a:r>
            <a:r>
              <a:rPr lang="en-US" dirty="0"/>
              <a:t>by eliminating buckled metal plates and deteriorated timber that currently compromise the bridge’s structural integrity.</a:t>
            </a:r>
          </a:p>
          <a:p>
            <a:pPr>
              <a:buFont typeface="Wingdings" panose="05000000000000000000" pitchFamily="2" charset="2"/>
              <a:buChar char="§"/>
            </a:pPr>
            <a:r>
              <a:rPr lang="en-US" b="1" dirty="0"/>
              <a:t>Ensuring reliable access for residents, emergency responders, and propane delivery</a:t>
            </a:r>
            <a:r>
              <a:rPr lang="en-US" dirty="0"/>
              <a:t>, all of whom depend on this bridge as the only functional route into the Pot Creek area.</a:t>
            </a:r>
          </a:p>
          <a:p>
            <a:pPr>
              <a:buFont typeface="Wingdings" panose="05000000000000000000" pitchFamily="2" charset="2"/>
              <a:buChar char="§"/>
            </a:pPr>
            <a:r>
              <a:rPr lang="en-US" b="1" dirty="0"/>
              <a:t>Providing stable, dependable access </a:t>
            </a:r>
            <a:r>
              <a:rPr lang="en-US" dirty="0"/>
              <a:t>for utility providers and service trucks, reducing the risk of service interruptions that affect heating, electricity, and essential home needs.</a:t>
            </a:r>
          </a:p>
          <a:p>
            <a:pPr>
              <a:buFont typeface="Wingdings" panose="05000000000000000000" pitchFamily="2" charset="2"/>
              <a:buChar char="§"/>
            </a:pPr>
            <a:r>
              <a:rPr lang="en-US" b="1" dirty="0"/>
              <a:t>Supporting environmental sustainability </a:t>
            </a:r>
            <a:r>
              <a:rPr lang="en-US" dirty="0"/>
              <a:t>by removing failing materials and replacing them with a modern structure that is more resilient to weather, erosion, and long‑term environmental wear.</a:t>
            </a:r>
          </a:p>
          <a:p>
            <a:pPr>
              <a:buFont typeface="Wingdings" panose="05000000000000000000" pitchFamily="2" charset="2"/>
              <a:buChar char="§"/>
            </a:pPr>
            <a:r>
              <a:rPr lang="en-US" b="1" dirty="0"/>
              <a:t>Reducing vehicle wear, idling, and emissions </a:t>
            </a:r>
            <a:r>
              <a:rPr lang="en-US" dirty="0"/>
              <a:t>by preventing slow crossings or detours caused by unsafe bridge conditions.</a:t>
            </a:r>
          </a:p>
          <a:p>
            <a:pPr>
              <a:buFont typeface="Wingdings" panose="05000000000000000000" pitchFamily="2" charset="2"/>
              <a:buChar char="§"/>
            </a:pPr>
            <a:r>
              <a:rPr lang="en-US" b="1" dirty="0"/>
              <a:t>Strengthening overall quality of life </a:t>
            </a:r>
            <a:r>
              <a:rPr lang="en-US" dirty="0"/>
              <a:t>by ensuring families, emergency crews, and service providers can safely and consistently reach rural homes without disruption.</a:t>
            </a:r>
          </a:p>
        </p:txBody>
      </p:sp>
    </p:spTree>
    <p:extLst>
      <p:ext uri="{BB962C8B-B14F-4D97-AF65-F5344CB8AC3E}">
        <p14:creationId xmlns:p14="http://schemas.microsoft.com/office/powerpoint/2010/main" val="3340016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137CB-B15A-D68A-4D2F-9F25D1C7104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167B434-523B-F9AB-B4D7-93F229EC22EE}"/>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84DDE7-7A62-FFAA-AB9C-17DEE2D41414}"/>
              </a:ext>
            </a:extLst>
          </p:cNvPr>
          <p:cNvSpPr>
            <a:spLocks noGrp="1"/>
          </p:cNvSpPr>
          <p:nvPr>
            <p:ph type="title"/>
          </p:nvPr>
        </p:nvSpPr>
        <p:spPr/>
        <p:txBody>
          <a:bodyPr>
            <a:normAutofit/>
          </a:bodyPr>
          <a:lstStyle/>
          <a:p>
            <a:r>
              <a:rPr lang="en-US" b="1" dirty="0">
                <a:solidFill>
                  <a:schemeClr val="tx1"/>
                </a:solidFill>
              </a:rPr>
              <a:t>Request Readiness: R-O-W Acquisition,</a:t>
            </a:r>
            <a:br>
              <a:rPr lang="en-US" b="1" dirty="0">
                <a:solidFill>
                  <a:schemeClr val="tx1"/>
                </a:solidFill>
              </a:rPr>
            </a:br>
            <a:r>
              <a:rPr lang="en-US" b="1" dirty="0">
                <a:solidFill>
                  <a:schemeClr val="tx1"/>
                </a:solidFill>
              </a:rPr>
              <a:t>Clearances, Planning Docs, Timeline</a:t>
            </a:r>
            <a:endParaRPr lang="en-US" dirty="0">
              <a:solidFill>
                <a:schemeClr val="tx1"/>
              </a:solidFill>
            </a:endParaRPr>
          </a:p>
        </p:txBody>
      </p:sp>
      <p:sp>
        <p:nvSpPr>
          <p:cNvPr id="3" name="Content Placeholder 2">
            <a:extLst>
              <a:ext uri="{FF2B5EF4-FFF2-40B4-BE49-F238E27FC236}">
                <a16:creationId xmlns:a16="http://schemas.microsoft.com/office/drawing/2014/main" id="{24E763CF-03B0-9AA8-B319-0320D24F67DB}"/>
              </a:ext>
            </a:extLst>
          </p:cNvPr>
          <p:cNvSpPr>
            <a:spLocks noGrp="1"/>
          </p:cNvSpPr>
          <p:nvPr>
            <p:ph idx="1"/>
          </p:nvPr>
        </p:nvSpPr>
        <p:spPr>
          <a:xfrm>
            <a:off x="1198485" y="1850252"/>
            <a:ext cx="10058400" cy="4023360"/>
          </a:xfrm>
        </p:spPr>
        <p:txBody>
          <a:bodyPr>
            <a:normAutofit/>
          </a:bodyPr>
          <a:lstStyle/>
          <a:p>
            <a:pPr marL="0" indent="0">
              <a:buNone/>
            </a:pPr>
            <a:r>
              <a:rPr lang="en-US" b="1" dirty="0"/>
              <a:t>Funding request is for Design/NEPA, Rights of way easements, and utility hardship relocations.</a:t>
            </a:r>
          </a:p>
          <a:p>
            <a:pPr marL="0" indent="0">
              <a:buNone/>
            </a:pPr>
            <a:r>
              <a:rPr lang="en-US" b="1" dirty="0">
                <a:solidFill>
                  <a:srgbClr val="000000"/>
                </a:solidFill>
                <a:latin typeface="Times New Roman" panose="02020603050405020304" pitchFamily="18" charset="0"/>
              </a:rPr>
              <a:t>$548,250.00</a:t>
            </a:r>
          </a:p>
          <a:p>
            <a:pPr marL="0" indent="0">
              <a:buNone/>
            </a:pPr>
            <a:endParaRPr lang="en-US" b="1" dirty="0"/>
          </a:p>
          <a:p>
            <a:pPr marL="0" indent="0">
              <a:buNone/>
            </a:pPr>
            <a:endParaRPr lang="en-US" b="1" dirty="0"/>
          </a:p>
          <a:p>
            <a:pPr>
              <a:buFont typeface="Wingdings" panose="05000000000000000000" pitchFamily="2" charset="2"/>
              <a:buChar char="§"/>
            </a:pPr>
            <a:r>
              <a:rPr lang="en-US" sz="1600" b="1" dirty="0"/>
              <a:t>Taos County will be utilizing NV5 for Design/NEPA</a:t>
            </a:r>
          </a:p>
          <a:p>
            <a:pPr>
              <a:buFont typeface="Wingdings" panose="05000000000000000000" pitchFamily="2" charset="2"/>
              <a:buChar char="§"/>
            </a:pPr>
            <a:r>
              <a:rPr lang="en-US" sz="1600" b="1" dirty="0"/>
              <a:t>All required clearances will be completed if awarded</a:t>
            </a:r>
          </a:p>
          <a:p>
            <a:pPr>
              <a:buFont typeface="Wingdings" panose="05000000000000000000" pitchFamily="2" charset="2"/>
              <a:buChar char="§"/>
            </a:pPr>
            <a:r>
              <a:rPr lang="en-US" sz="1600" b="1" dirty="0"/>
              <a:t>Construction of the project will take place when additional funding is appropriated. </a:t>
            </a:r>
          </a:p>
          <a:p>
            <a:pPr marL="0" indent="0">
              <a:buNone/>
            </a:pPr>
            <a:endParaRPr lang="en-US" sz="1600" b="1" dirty="0"/>
          </a:p>
        </p:txBody>
      </p:sp>
    </p:spTree>
    <p:extLst>
      <p:ext uri="{BB962C8B-B14F-4D97-AF65-F5344CB8AC3E}">
        <p14:creationId xmlns:p14="http://schemas.microsoft.com/office/powerpoint/2010/main" val="1014254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E978E-907F-69B4-5FC4-3C124E4C8D13}"/>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45660715-B23C-284F-C7B2-D2A332DCF948}"/>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D409ACCE-1AC8-0CA9-42A3-1D9C3F6004C7}"/>
              </a:ext>
            </a:extLst>
          </p:cNvPr>
          <p:cNvSpPr/>
          <p:nvPr/>
        </p:nvSpPr>
        <p:spPr>
          <a:xfrm>
            <a:off x="878889" y="404570"/>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Summary:</a:t>
            </a:r>
            <a:endParaRPr lang="en-US" dirty="0"/>
          </a:p>
        </p:txBody>
      </p:sp>
      <p:sp>
        <p:nvSpPr>
          <p:cNvPr id="2" name="TextBox 1">
            <a:extLst>
              <a:ext uri="{FF2B5EF4-FFF2-40B4-BE49-F238E27FC236}">
                <a16:creationId xmlns:a16="http://schemas.microsoft.com/office/drawing/2014/main" id="{D63B9AA9-8D9D-242A-A47C-D133E1BCF1FE}"/>
              </a:ext>
            </a:extLst>
          </p:cNvPr>
          <p:cNvSpPr txBox="1"/>
          <p:nvPr/>
        </p:nvSpPr>
        <p:spPr>
          <a:xfrm>
            <a:off x="1175657" y="1853957"/>
            <a:ext cx="10168062" cy="1754326"/>
          </a:xfrm>
          <a:prstGeom prst="rect">
            <a:avLst/>
          </a:prstGeom>
          <a:noFill/>
        </p:spPr>
        <p:txBody>
          <a:bodyPr wrap="square" lIns="91440" tIns="45720" rIns="91440" bIns="45720" rtlCol="0" anchor="t">
            <a:spAutoFit/>
          </a:bodyPr>
          <a:lstStyle/>
          <a:p>
            <a:r>
              <a:rPr lang="en-US" b="1" dirty="0"/>
              <a:t>Replacing the Bridge Street Bridge in the Pot Creek area is essential to maintain safe and dependable access for residents, emergency responders, propane delivery services, and utility providers. The bridge’s structural deterioration, including buckled metal plates and failing timber components—poses increasing risks that could lead to service disruption, emergency delays, or unsafe travel conditions. Investing in this project protects critical rural access, strengthens community safety, and ensures the continued delivery of essential services for the 25 households that rely on it daily.</a:t>
            </a:r>
          </a:p>
        </p:txBody>
      </p:sp>
    </p:spTree>
    <p:extLst>
      <p:ext uri="{BB962C8B-B14F-4D97-AF65-F5344CB8AC3E}">
        <p14:creationId xmlns:p14="http://schemas.microsoft.com/office/powerpoint/2010/main" val="1292586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F452C-67C5-69FE-FDB9-694830B52E8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6579A08-B1E6-41B3-F879-A65301A905D9}"/>
              </a:ext>
            </a:extLst>
          </p:cNvPr>
          <p:cNvSpPr/>
          <p:nvPr/>
        </p:nvSpPr>
        <p:spPr>
          <a:xfrm>
            <a:off x="878889" y="399495"/>
            <a:ext cx="10697593" cy="889809"/>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35F4ED-8AFE-116F-7E23-8826CE584092}"/>
              </a:ext>
            </a:extLst>
          </p:cNvPr>
          <p:cNvSpPr>
            <a:spLocks noGrp="1"/>
          </p:cNvSpPr>
          <p:nvPr>
            <p:ph type="title"/>
          </p:nvPr>
        </p:nvSpPr>
        <p:spPr>
          <a:xfrm>
            <a:off x="1097280" y="286603"/>
            <a:ext cx="10058400" cy="889809"/>
          </a:xfrm>
        </p:spPr>
        <p:txBody>
          <a:bodyPr/>
          <a:lstStyle/>
          <a:p>
            <a:pPr algn="ctr"/>
            <a:r>
              <a:rPr lang="en-US" b="1" dirty="0">
                <a:solidFill>
                  <a:schemeClr val="tx1"/>
                </a:solidFill>
              </a:rPr>
              <a:t>Project Description</a:t>
            </a:r>
          </a:p>
        </p:txBody>
      </p:sp>
      <p:pic>
        <p:nvPicPr>
          <p:cNvPr id="5" name="Picture 4">
            <a:extLst>
              <a:ext uri="{FF2B5EF4-FFF2-40B4-BE49-F238E27FC236}">
                <a16:creationId xmlns:a16="http://schemas.microsoft.com/office/drawing/2014/main" id="{35F8DC88-CEF6-7AED-C1F2-7870A5E08D65}"/>
              </a:ext>
            </a:extLst>
          </p:cNvPr>
          <p:cNvPicPr>
            <a:picLocks noChangeAspect="1"/>
          </p:cNvPicPr>
          <p:nvPr/>
        </p:nvPicPr>
        <p:blipFill>
          <a:blip r:embed="rId2"/>
          <a:stretch>
            <a:fillRect/>
          </a:stretch>
        </p:blipFill>
        <p:spPr>
          <a:xfrm>
            <a:off x="1276741" y="1289304"/>
            <a:ext cx="9901887" cy="5349240"/>
          </a:xfrm>
          <a:prstGeom prst="rect">
            <a:avLst/>
          </a:prstGeom>
        </p:spPr>
      </p:pic>
    </p:spTree>
    <p:extLst>
      <p:ext uri="{BB962C8B-B14F-4D97-AF65-F5344CB8AC3E}">
        <p14:creationId xmlns:p14="http://schemas.microsoft.com/office/powerpoint/2010/main" val="241579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534C5D-E377-4308-978D-6C4412A88DE9}"/>
              </a:ext>
            </a:extLst>
          </p:cNvPr>
          <p:cNvSpPr/>
          <p:nvPr/>
        </p:nvSpPr>
        <p:spPr>
          <a:xfrm>
            <a:off x="878889" y="399495"/>
            <a:ext cx="10697593" cy="889809"/>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896EA3-65F5-4DBD-9F2B-296186A22E6D}"/>
              </a:ext>
            </a:extLst>
          </p:cNvPr>
          <p:cNvSpPr>
            <a:spLocks noGrp="1"/>
          </p:cNvSpPr>
          <p:nvPr>
            <p:ph type="title"/>
          </p:nvPr>
        </p:nvSpPr>
        <p:spPr>
          <a:xfrm>
            <a:off x="1097280" y="286603"/>
            <a:ext cx="10058400" cy="889809"/>
          </a:xfrm>
        </p:spPr>
        <p:txBody>
          <a:bodyPr/>
          <a:lstStyle/>
          <a:p>
            <a:pPr algn="ctr"/>
            <a:r>
              <a:rPr lang="en-US" b="1" dirty="0">
                <a:solidFill>
                  <a:schemeClr val="tx1"/>
                </a:solidFill>
              </a:rPr>
              <a:t>Project Description</a:t>
            </a:r>
          </a:p>
        </p:txBody>
      </p:sp>
      <p:graphicFrame>
        <p:nvGraphicFramePr>
          <p:cNvPr id="8" name="Table 7">
            <a:extLst>
              <a:ext uri="{FF2B5EF4-FFF2-40B4-BE49-F238E27FC236}">
                <a16:creationId xmlns:a16="http://schemas.microsoft.com/office/drawing/2014/main" id="{AB4BBA69-D695-F407-93AA-D37AC2564D8D}"/>
              </a:ext>
            </a:extLst>
          </p:cNvPr>
          <p:cNvGraphicFramePr>
            <a:graphicFrameLocks noGrp="1"/>
          </p:cNvGraphicFramePr>
          <p:nvPr>
            <p:extLst>
              <p:ext uri="{D42A27DB-BD31-4B8C-83A1-F6EECF244321}">
                <p14:modId xmlns:p14="http://schemas.microsoft.com/office/powerpoint/2010/main" val="3369695225"/>
              </p:ext>
            </p:extLst>
          </p:nvPr>
        </p:nvGraphicFramePr>
        <p:xfrm>
          <a:off x="1041715" y="1491439"/>
          <a:ext cx="10371940" cy="4392576"/>
        </p:xfrm>
        <a:graphic>
          <a:graphicData uri="http://schemas.openxmlformats.org/drawingml/2006/table">
            <a:tbl>
              <a:tblPr/>
              <a:tblGrid>
                <a:gridCol w="10371940">
                  <a:extLst>
                    <a:ext uri="{9D8B030D-6E8A-4147-A177-3AD203B41FA5}">
                      <a16:colId xmlns:a16="http://schemas.microsoft.com/office/drawing/2014/main" val="2984902563"/>
                    </a:ext>
                  </a:extLst>
                </a:gridCol>
              </a:tblGrid>
              <a:tr h="4103524">
                <a:tc>
                  <a:txBody>
                    <a:bodyPr/>
                    <a:lstStyle/>
                    <a:p>
                      <a:pPr fontAlgn="t">
                        <a:lnSpc>
                          <a:spcPts val="1500"/>
                        </a:lnSpc>
                        <a:buNone/>
                      </a:pPr>
                      <a:r>
                        <a:rPr lang="en-US" sz="1600" b="0" i="0" dirty="0">
                          <a:effectLst/>
                          <a:latin typeface="Segoe UI"/>
                        </a:rPr>
                        <a:t>The Lower Hondo Road Bridge is a critical piece of infrastructure serving Taos County residents, New Mexico and out of state travelers, recreational users, and visitors accessing significant public lands. Lower Hondo Road provides direct access to Bureau of Land Management (BLM) land and the Rio Grande, both heavily used for rafting, fishing, hunting, hiking, and other outdoor recreation within the Rio Grande del Norte National Monument:  an area recognized for its historical and cultural importance. The bridge is also a vital link supporting the local and regional recreation economy, including guided rafting, fishing, and hunting expeditions, as well as mountain biking and camping throughout the monument. Maintaining safe, reliable access is essential for emergency responders, residents, outfitters, tourists, and land‑management agencies, all of whom depend on this corridor for economic activity, public safety, and resource stewardship.</a:t>
                      </a:r>
                    </a:p>
                    <a:p>
                      <a:pPr fontAlgn="t">
                        <a:lnSpc>
                          <a:spcPts val="1500"/>
                        </a:lnSpc>
                        <a:buNone/>
                      </a:pPr>
                      <a:endParaRPr lang="en-US" sz="1600" b="0" i="0" dirty="0">
                        <a:effectLst/>
                        <a:latin typeface="Segoe UI" panose="020B0502040204020203" pitchFamily="34" charset="0"/>
                      </a:endParaRPr>
                    </a:p>
                    <a:p>
                      <a:pPr fontAlgn="t">
                        <a:lnSpc>
                          <a:spcPts val="1500"/>
                        </a:lnSpc>
                        <a:buNone/>
                      </a:pPr>
                      <a:r>
                        <a:rPr lang="en-US" sz="1600" b="0" i="0" dirty="0">
                          <a:effectLst/>
                          <a:latin typeface="Segoe UI"/>
                        </a:rPr>
                        <a:t>Currently, the Lower Hondo Road Bridge is in a severely distressed condition and requires immediate replacement. The existing girders exhibit advanced rusting, and the top flanges are experiencing delamination, compromising the bridge’s structural integrity. The wingwalls show severe abrasion and scaling, indicating long‑term deterioration from water and weather exposure. The deck itself is heavily abraded, and a 7‑foot section of barrier curb is missing entirely, posing a significant safety hazard for all users. These deficiencies elevate risks for motorists and reduce the bridge’s overall load‑carrying capability.</a:t>
                      </a:r>
                    </a:p>
                    <a:p>
                      <a:pPr fontAlgn="t">
                        <a:lnSpc>
                          <a:spcPts val="1500"/>
                        </a:lnSpc>
                        <a:buNone/>
                      </a:pPr>
                      <a:endParaRPr lang="en-US" sz="1600" b="0" i="0" dirty="0">
                        <a:effectLst/>
                        <a:latin typeface="Segoe UI" panose="020B0502040204020203" pitchFamily="34" charset="0"/>
                      </a:endParaRPr>
                    </a:p>
                    <a:p>
                      <a:pPr fontAlgn="t">
                        <a:lnSpc>
                          <a:spcPts val="1500"/>
                        </a:lnSpc>
                        <a:buNone/>
                      </a:pPr>
                      <a:r>
                        <a:rPr lang="en-US" sz="1600" b="0" i="0" dirty="0">
                          <a:effectLst/>
                          <a:latin typeface="Segoe UI"/>
                        </a:rPr>
                        <a:t>Replacing the Lower Hondo Road Bridge is essential to protecting public safety, preserving historic and recreational access, and maintaining a functional transportation network. Investment in this project will prevent further structural degradation, reduce ongoing maintenance costs, and guarantee that this critical infrastructure continues to serve Taos County well into the future. </a:t>
                      </a:r>
                    </a:p>
                  </a:txBody>
                  <a:tcPr marL="75692" marR="75692" marT="37846" marB="3784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286429005"/>
                  </a:ext>
                </a:extLst>
              </a:tr>
              <a:tr h="248053">
                <a:tc>
                  <a:txBody>
                    <a:bodyPr/>
                    <a:lstStyle/>
                    <a:p>
                      <a:endParaRPr lang="en-US" sz="1400" dirty="0"/>
                    </a:p>
                  </a:txBody>
                  <a:tcPr marL="75692" marR="75692" marT="37846" marB="37846">
                    <a:lnT w="9525"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3162696414"/>
                  </a:ext>
                </a:extLst>
              </a:tr>
            </a:tbl>
          </a:graphicData>
        </a:graphic>
      </p:graphicFrame>
    </p:spTree>
    <p:extLst>
      <p:ext uri="{BB962C8B-B14F-4D97-AF65-F5344CB8AC3E}">
        <p14:creationId xmlns:p14="http://schemas.microsoft.com/office/powerpoint/2010/main" val="331427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8CCF8-4318-4890-970D-B7D1D62DF4A4}"/>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821E2472-8C2B-44F8-BDB0-D11829C98435}"/>
              </a:ext>
            </a:extLst>
          </p:cNvPr>
          <p:cNvSpPr/>
          <p:nvPr/>
        </p:nvSpPr>
        <p:spPr>
          <a:xfrm>
            <a:off x="878889" y="399495"/>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Description:</a:t>
            </a:r>
            <a:endParaRPr lang="en-US" dirty="0"/>
          </a:p>
        </p:txBody>
      </p:sp>
      <p:sp>
        <p:nvSpPr>
          <p:cNvPr id="2" name="TextBox 1">
            <a:extLst>
              <a:ext uri="{FF2B5EF4-FFF2-40B4-BE49-F238E27FC236}">
                <a16:creationId xmlns:a16="http://schemas.microsoft.com/office/drawing/2014/main" id="{FDC14394-10B4-41A5-9E16-4B797205428E}"/>
              </a:ext>
            </a:extLst>
          </p:cNvPr>
          <p:cNvSpPr txBox="1"/>
          <p:nvPr/>
        </p:nvSpPr>
        <p:spPr>
          <a:xfrm>
            <a:off x="946117" y="5723307"/>
            <a:ext cx="10299765" cy="369332"/>
          </a:xfrm>
          <a:prstGeom prst="rect">
            <a:avLst/>
          </a:prstGeom>
          <a:noFill/>
        </p:spPr>
        <p:txBody>
          <a:bodyPr wrap="square" rtlCol="0">
            <a:spAutoFit/>
          </a:bodyPr>
          <a:lstStyle/>
          <a:p>
            <a:pPr algn="ctr"/>
            <a:r>
              <a:rPr lang="en-US" b="1" dirty="0"/>
              <a:t>Girders are badly rusted. Top flanges are experiencing delamination.</a:t>
            </a:r>
          </a:p>
        </p:txBody>
      </p:sp>
      <p:pic>
        <p:nvPicPr>
          <p:cNvPr id="9" name="Picture 8">
            <a:extLst>
              <a:ext uri="{FF2B5EF4-FFF2-40B4-BE49-F238E27FC236}">
                <a16:creationId xmlns:a16="http://schemas.microsoft.com/office/drawing/2014/main" id="{7EF1CBEA-A159-A4C1-1C4C-923403CCACFC}"/>
              </a:ext>
            </a:extLst>
          </p:cNvPr>
          <p:cNvPicPr>
            <a:picLocks noChangeAspect="1"/>
          </p:cNvPicPr>
          <p:nvPr/>
        </p:nvPicPr>
        <p:blipFill>
          <a:blip r:embed="rId2"/>
          <a:stretch>
            <a:fillRect/>
          </a:stretch>
        </p:blipFill>
        <p:spPr>
          <a:xfrm>
            <a:off x="2054508" y="1685328"/>
            <a:ext cx="8128675" cy="3887606"/>
          </a:xfrm>
          <a:prstGeom prst="rect">
            <a:avLst/>
          </a:prstGeom>
        </p:spPr>
      </p:pic>
    </p:spTree>
    <p:extLst>
      <p:ext uri="{BB962C8B-B14F-4D97-AF65-F5344CB8AC3E}">
        <p14:creationId xmlns:p14="http://schemas.microsoft.com/office/powerpoint/2010/main" val="3185121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8CCF8-4318-4890-970D-B7D1D62DF4A4}"/>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821E2472-8C2B-44F8-BDB0-D11829C98435}"/>
              </a:ext>
            </a:extLst>
          </p:cNvPr>
          <p:cNvSpPr/>
          <p:nvPr/>
        </p:nvSpPr>
        <p:spPr>
          <a:xfrm>
            <a:off x="878889" y="404570"/>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Description:</a:t>
            </a:r>
            <a:endParaRPr lang="en-US" dirty="0"/>
          </a:p>
        </p:txBody>
      </p:sp>
      <p:sp>
        <p:nvSpPr>
          <p:cNvPr id="2" name="TextBox 1">
            <a:extLst>
              <a:ext uri="{FF2B5EF4-FFF2-40B4-BE49-F238E27FC236}">
                <a16:creationId xmlns:a16="http://schemas.microsoft.com/office/drawing/2014/main" id="{FDC14394-10B4-41A5-9E16-4B797205428E}"/>
              </a:ext>
            </a:extLst>
          </p:cNvPr>
          <p:cNvSpPr txBox="1"/>
          <p:nvPr/>
        </p:nvSpPr>
        <p:spPr>
          <a:xfrm>
            <a:off x="946117" y="5649573"/>
            <a:ext cx="10299765" cy="369332"/>
          </a:xfrm>
          <a:prstGeom prst="rect">
            <a:avLst/>
          </a:prstGeom>
          <a:noFill/>
        </p:spPr>
        <p:txBody>
          <a:bodyPr wrap="square" rtlCol="0">
            <a:spAutoFit/>
          </a:bodyPr>
          <a:lstStyle/>
          <a:p>
            <a:pPr algn="ctr"/>
            <a:r>
              <a:rPr lang="en-US" b="1" dirty="0"/>
              <a:t>Wingwalls have severe abrasion and scalding.</a:t>
            </a:r>
          </a:p>
        </p:txBody>
      </p:sp>
      <p:pic>
        <p:nvPicPr>
          <p:cNvPr id="6" name="Picture 5">
            <a:extLst>
              <a:ext uri="{FF2B5EF4-FFF2-40B4-BE49-F238E27FC236}">
                <a16:creationId xmlns:a16="http://schemas.microsoft.com/office/drawing/2014/main" id="{F1627D05-4064-ED02-8EB1-E2F9F1860E8C}"/>
              </a:ext>
            </a:extLst>
          </p:cNvPr>
          <p:cNvPicPr>
            <a:picLocks noChangeAspect="1"/>
          </p:cNvPicPr>
          <p:nvPr/>
        </p:nvPicPr>
        <p:blipFill>
          <a:blip r:embed="rId2"/>
          <a:stretch>
            <a:fillRect/>
          </a:stretch>
        </p:blipFill>
        <p:spPr>
          <a:xfrm>
            <a:off x="3664600" y="1816842"/>
            <a:ext cx="5126169" cy="3832731"/>
          </a:xfrm>
          <a:prstGeom prst="rect">
            <a:avLst/>
          </a:prstGeom>
        </p:spPr>
      </p:pic>
    </p:spTree>
    <p:extLst>
      <p:ext uri="{BB962C8B-B14F-4D97-AF65-F5344CB8AC3E}">
        <p14:creationId xmlns:p14="http://schemas.microsoft.com/office/powerpoint/2010/main" val="2027872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40D63-195F-3812-FA1E-46085A2C9ADB}"/>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F9572AC-7C34-2073-6103-68731F857905}"/>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71DBE3EF-3397-98B3-4FC8-E09ED3F355EB}"/>
              </a:ext>
            </a:extLst>
          </p:cNvPr>
          <p:cNvSpPr/>
          <p:nvPr/>
        </p:nvSpPr>
        <p:spPr>
          <a:xfrm>
            <a:off x="878889" y="404570"/>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Description:</a:t>
            </a:r>
            <a:endParaRPr lang="en-US" dirty="0"/>
          </a:p>
        </p:txBody>
      </p:sp>
      <p:sp>
        <p:nvSpPr>
          <p:cNvPr id="2" name="TextBox 1">
            <a:extLst>
              <a:ext uri="{FF2B5EF4-FFF2-40B4-BE49-F238E27FC236}">
                <a16:creationId xmlns:a16="http://schemas.microsoft.com/office/drawing/2014/main" id="{9FC27739-DED9-B2F1-1828-F86F2CCA9335}"/>
              </a:ext>
            </a:extLst>
          </p:cNvPr>
          <p:cNvSpPr txBox="1"/>
          <p:nvPr/>
        </p:nvSpPr>
        <p:spPr>
          <a:xfrm>
            <a:off x="1043954" y="5627802"/>
            <a:ext cx="10299765" cy="369332"/>
          </a:xfrm>
          <a:prstGeom prst="rect">
            <a:avLst/>
          </a:prstGeom>
          <a:noFill/>
        </p:spPr>
        <p:txBody>
          <a:bodyPr wrap="square" rtlCol="0">
            <a:spAutoFit/>
          </a:bodyPr>
          <a:lstStyle/>
          <a:p>
            <a:pPr algn="ctr"/>
            <a:r>
              <a:rPr lang="en-US" b="1" dirty="0"/>
              <a:t>Deck is severely abraded. A 7’ section of barrier curb is missing.</a:t>
            </a:r>
          </a:p>
        </p:txBody>
      </p:sp>
      <p:pic>
        <p:nvPicPr>
          <p:cNvPr id="6" name="Picture 5">
            <a:extLst>
              <a:ext uri="{FF2B5EF4-FFF2-40B4-BE49-F238E27FC236}">
                <a16:creationId xmlns:a16="http://schemas.microsoft.com/office/drawing/2014/main" id="{77800801-F012-0F99-43C6-9B28DED531E6}"/>
              </a:ext>
            </a:extLst>
          </p:cNvPr>
          <p:cNvPicPr>
            <a:picLocks noChangeAspect="1"/>
          </p:cNvPicPr>
          <p:nvPr/>
        </p:nvPicPr>
        <p:blipFill>
          <a:blip r:embed="rId2"/>
          <a:stretch>
            <a:fillRect/>
          </a:stretch>
        </p:blipFill>
        <p:spPr>
          <a:xfrm>
            <a:off x="2483807" y="1853957"/>
            <a:ext cx="7224386" cy="3678163"/>
          </a:xfrm>
          <a:prstGeom prst="rect">
            <a:avLst/>
          </a:prstGeom>
        </p:spPr>
      </p:pic>
    </p:spTree>
    <p:extLst>
      <p:ext uri="{BB962C8B-B14F-4D97-AF65-F5344CB8AC3E}">
        <p14:creationId xmlns:p14="http://schemas.microsoft.com/office/powerpoint/2010/main" val="2468346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585C7-CF2C-DE19-2E2D-A0E63DBFCBB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37D8434-F81B-E7D4-A521-79F3C7381ACE}"/>
              </a:ext>
            </a:extLst>
          </p:cNvPr>
          <p:cNvSpPr>
            <a:spLocks noGrp="1"/>
          </p:cNvSpPr>
          <p:nvPr>
            <p:ph type="title"/>
          </p:nvPr>
        </p:nvSpPr>
        <p:spPr>
          <a:xfrm>
            <a:off x="1089646" y="198057"/>
            <a:ext cx="10058400" cy="1449387"/>
          </a:xfrm>
        </p:spPr>
        <p:txBody>
          <a:bodyPr/>
          <a:lstStyle/>
          <a:p>
            <a:r>
              <a:rPr lang="en-US"/>
              <a:t>Project Summary</a:t>
            </a:r>
          </a:p>
        </p:txBody>
      </p:sp>
      <p:sp>
        <p:nvSpPr>
          <p:cNvPr id="12" name="Rectangle 11">
            <a:extLst>
              <a:ext uri="{FF2B5EF4-FFF2-40B4-BE49-F238E27FC236}">
                <a16:creationId xmlns:a16="http://schemas.microsoft.com/office/drawing/2014/main" id="{C77AEA70-22CB-157A-CD99-EBFFEB57C2EE}"/>
              </a:ext>
            </a:extLst>
          </p:cNvPr>
          <p:cNvSpPr/>
          <p:nvPr/>
        </p:nvSpPr>
        <p:spPr>
          <a:xfrm>
            <a:off x="878889" y="404570"/>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endParaRPr>
          </a:p>
          <a:p>
            <a:r>
              <a:rPr kumimoji="0" lang="en-US" sz="4800" b="1" i="0" u="none" strike="noStrike" kern="1200" cap="none" spc="-50" normalizeH="0" baseline="0" noProof="0" dirty="0">
                <a:ln>
                  <a:noFill/>
                </a:ln>
                <a:solidFill>
                  <a:srgbClr val="000000"/>
                </a:solidFill>
                <a:effectLst/>
                <a:uLnTx/>
                <a:uFillTx/>
                <a:latin typeface="Calibri Light" panose="020F0302020204030204"/>
                <a:ea typeface="+mj-ea"/>
                <a:cs typeface="+mj-cs"/>
              </a:rPr>
              <a:t>Project </a:t>
            </a:r>
            <a:r>
              <a:rPr lang="en-US" sz="4800" b="1" spc="-50" dirty="0">
                <a:solidFill>
                  <a:srgbClr val="000000"/>
                </a:solidFill>
                <a:latin typeface="Calibri Light" panose="020F0302020204030204"/>
                <a:ea typeface="+mj-ea"/>
                <a:cs typeface="+mj-cs"/>
              </a:rPr>
              <a:t>Description:</a:t>
            </a:r>
            <a:endParaRPr lang="en-US" dirty="0"/>
          </a:p>
        </p:txBody>
      </p:sp>
      <p:sp>
        <p:nvSpPr>
          <p:cNvPr id="2" name="TextBox 1">
            <a:extLst>
              <a:ext uri="{FF2B5EF4-FFF2-40B4-BE49-F238E27FC236}">
                <a16:creationId xmlns:a16="http://schemas.microsoft.com/office/drawing/2014/main" id="{C39D638B-7D65-D01D-559F-FBBBAEAB06CF}"/>
              </a:ext>
            </a:extLst>
          </p:cNvPr>
          <p:cNvSpPr txBox="1"/>
          <p:nvPr/>
        </p:nvSpPr>
        <p:spPr>
          <a:xfrm>
            <a:off x="1016522" y="5627802"/>
            <a:ext cx="10299765" cy="369332"/>
          </a:xfrm>
          <a:prstGeom prst="rect">
            <a:avLst/>
          </a:prstGeom>
          <a:noFill/>
        </p:spPr>
        <p:txBody>
          <a:bodyPr wrap="square" rtlCol="0">
            <a:spAutoFit/>
          </a:bodyPr>
          <a:lstStyle/>
          <a:p>
            <a:pPr algn="ctr"/>
            <a:r>
              <a:rPr lang="en-US" b="1" dirty="0"/>
              <a:t>Proposed Design-Rolled Girder Bridge with removable railing.</a:t>
            </a:r>
          </a:p>
        </p:txBody>
      </p:sp>
      <p:pic>
        <p:nvPicPr>
          <p:cNvPr id="6" name="Picture 5">
            <a:extLst>
              <a:ext uri="{FF2B5EF4-FFF2-40B4-BE49-F238E27FC236}">
                <a16:creationId xmlns:a16="http://schemas.microsoft.com/office/drawing/2014/main" id="{0CDE4318-0752-5FC0-5A06-E83DC2866827}"/>
              </a:ext>
            </a:extLst>
          </p:cNvPr>
          <p:cNvPicPr>
            <a:picLocks noChangeAspect="1"/>
          </p:cNvPicPr>
          <p:nvPr/>
        </p:nvPicPr>
        <p:blipFill>
          <a:blip r:embed="rId2"/>
          <a:stretch>
            <a:fillRect/>
          </a:stretch>
        </p:blipFill>
        <p:spPr>
          <a:xfrm>
            <a:off x="2746567" y="1853957"/>
            <a:ext cx="6962235" cy="3773845"/>
          </a:xfrm>
          <a:prstGeom prst="rect">
            <a:avLst/>
          </a:prstGeom>
        </p:spPr>
      </p:pic>
    </p:spTree>
    <p:extLst>
      <p:ext uri="{BB962C8B-B14F-4D97-AF65-F5344CB8AC3E}">
        <p14:creationId xmlns:p14="http://schemas.microsoft.com/office/powerpoint/2010/main" val="2126300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B20285-2C60-4257-A50C-C6CFB59A742C}"/>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p:txBody>
          <a:bodyPr>
            <a:normAutofit/>
          </a:bodyPr>
          <a:lstStyle/>
          <a:p>
            <a:r>
              <a:rPr lang="en-US" b="1">
                <a:solidFill>
                  <a:schemeClr val="tx1"/>
                </a:solidFill>
              </a:rPr>
              <a:t>Justification: </a:t>
            </a:r>
            <a:r>
              <a:rPr lang="en-US">
                <a:solidFill>
                  <a:schemeClr val="tx1"/>
                </a:solidFill>
              </a:rPr>
              <a:t>Economic Impact, Project Need</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878889" y="1845733"/>
            <a:ext cx="10697593" cy="4612772"/>
          </a:xfrm>
        </p:spPr>
        <p:txBody>
          <a:bodyPr>
            <a:normAutofit fontScale="92500" lnSpcReduction="20000"/>
          </a:bodyPr>
          <a:lstStyle/>
          <a:p>
            <a:r>
              <a:rPr lang="en-US" sz="1600" b="1" dirty="0"/>
              <a:t>Road infrastructure is the backbone of a healthy economy. The Lower Hondo Bridge project will support the local  community by:</a:t>
            </a:r>
          </a:p>
          <a:p>
            <a:pPr>
              <a:buFont typeface="Wingdings" panose="05000000000000000000" pitchFamily="2" charset="2"/>
              <a:buChar char="§"/>
            </a:pPr>
            <a:r>
              <a:rPr lang="en-US" sz="1600" b="1" dirty="0"/>
              <a:t>Resident commuter benefits:  </a:t>
            </a:r>
            <a:r>
              <a:rPr lang="en-US" sz="1600" dirty="0"/>
              <a:t>A safe, functional bridge reduces vehicle operating costs—such as suspension repairs, tire damage, and additional fuel consumption—caused by deteriorated road and bridge surfaces.</a:t>
            </a:r>
          </a:p>
          <a:p>
            <a:pPr>
              <a:buFont typeface="Wingdings" panose="05000000000000000000" pitchFamily="2" charset="2"/>
              <a:buChar char="§"/>
            </a:pPr>
            <a:r>
              <a:rPr lang="en-US" sz="1600" b="1" dirty="0"/>
              <a:t>Protection for Taos County’s recreation economy:  </a:t>
            </a:r>
            <a:r>
              <a:rPr lang="en-US" sz="1600" dirty="0"/>
              <a:t>Lower Hondo Road provides access to the Rio Grande del Norte Monument, and the Rio Grande, both major destinations for rafting, fishing, hiking, and outfitter‑supported tourism. Maintaining reliable access protects local jobs and revenue generated by outdoor recreation. </a:t>
            </a:r>
          </a:p>
          <a:p>
            <a:pPr>
              <a:buFont typeface="Wingdings" panose="05000000000000000000" pitchFamily="2" charset="2"/>
              <a:buChar char="§"/>
            </a:pPr>
            <a:r>
              <a:rPr lang="en-US" sz="1600" b="1" dirty="0"/>
              <a:t>Support for adjacent land use and future development:  </a:t>
            </a:r>
            <a:r>
              <a:rPr lang="en-US" sz="1600" dirty="0"/>
              <a:t>A structurally sound bridge ensures long‑term stability for surrounding parcels and supports uniform access for agricultural, residential, and recreational land use.</a:t>
            </a:r>
          </a:p>
          <a:p>
            <a:pPr>
              <a:buFont typeface="Wingdings" panose="05000000000000000000" pitchFamily="2" charset="2"/>
              <a:buChar char="§"/>
            </a:pPr>
            <a:r>
              <a:rPr lang="en-US" sz="1600" b="1" dirty="0"/>
              <a:t>Preservation of a historic corridor:  </a:t>
            </a:r>
            <a:r>
              <a:rPr lang="en-US" sz="1600" dirty="0"/>
              <a:t>The area surrounding the bridge is considered a historical site. Failure to replace the structure could result in loss of access to culturally significant locations, negatively impacting heritage tourism and community engagement.</a:t>
            </a:r>
          </a:p>
          <a:p>
            <a:r>
              <a:rPr lang="en-US" sz="1600" b="1" dirty="0"/>
              <a:t>The Lower Hondo Road Bridge is essential to Taos County as it serves as a heavily used route connecting residents, outfitters, and recreational visitors. Its importance is heightened during peak summer and fall tourism seasons when river use and trail access are at their highest.</a:t>
            </a:r>
          </a:p>
          <a:p>
            <a:pPr>
              <a:buFont typeface="Wingdings" panose="05000000000000000000" pitchFamily="2" charset="2"/>
              <a:buChar char="§"/>
            </a:pPr>
            <a:r>
              <a:rPr lang="en-US" sz="1600" b="1" dirty="0"/>
              <a:t>Local workforce to job sites</a:t>
            </a:r>
            <a:r>
              <a:rPr lang="en-US" sz="1600" dirty="0"/>
              <a:t>, including recreation outfitters, land‑management agencies, and service providers</a:t>
            </a:r>
          </a:p>
          <a:p>
            <a:pPr>
              <a:buFont typeface="Wingdings" panose="05000000000000000000" pitchFamily="2" charset="2"/>
              <a:buChar char="§"/>
            </a:pPr>
            <a:r>
              <a:rPr lang="en-US" sz="1600" b="1" dirty="0"/>
              <a:t>Safe travel routes for school transportation</a:t>
            </a:r>
            <a:r>
              <a:rPr lang="en-US" sz="1600" dirty="0"/>
              <a:t>, ensuring buses can safely access rural student populations</a:t>
            </a:r>
          </a:p>
          <a:p>
            <a:pPr>
              <a:buFont typeface="Wingdings" panose="05000000000000000000" pitchFamily="2" charset="2"/>
              <a:buChar char="§"/>
            </a:pPr>
            <a:r>
              <a:rPr lang="en-US" sz="1600" b="1" dirty="0"/>
              <a:t>Emergency response</a:t>
            </a:r>
            <a:r>
              <a:rPr lang="en-US" sz="1600" dirty="0"/>
              <a:t>, providing critical access for fire, EMS, and law enforcement</a:t>
            </a:r>
          </a:p>
          <a:p>
            <a:pPr>
              <a:buFont typeface="Wingdings" panose="05000000000000000000" pitchFamily="2" charset="2"/>
              <a:buChar char="§"/>
            </a:pPr>
            <a:r>
              <a:rPr lang="en-US" sz="1600" b="1" dirty="0"/>
              <a:t>Outdoor recreation and tourism</a:t>
            </a:r>
            <a:r>
              <a:rPr lang="en-US" sz="1600" dirty="0"/>
              <a:t>, which represent a major economic driver for Taos County</a:t>
            </a:r>
          </a:p>
          <a:p>
            <a:pPr>
              <a:buFont typeface="Wingdings" panose="05000000000000000000" pitchFamily="2" charset="2"/>
              <a:buChar char="§"/>
            </a:pPr>
            <a:endParaRPr lang="en-US" sz="1800" dirty="0"/>
          </a:p>
          <a:p>
            <a:pPr>
              <a:buFont typeface="Wingdings" panose="05000000000000000000" pitchFamily="2" charset="2"/>
              <a:buChar char="§"/>
            </a:pPr>
            <a:endParaRPr lang="en-US" b="1" dirty="0"/>
          </a:p>
          <a:p>
            <a:endParaRPr lang="en-US" dirty="0"/>
          </a:p>
        </p:txBody>
      </p:sp>
    </p:spTree>
    <p:extLst>
      <p:ext uri="{BB962C8B-B14F-4D97-AF65-F5344CB8AC3E}">
        <p14:creationId xmlns:p14="http://schemas.microsoft.com/office/powerpoint/2010/main" val="1943419182"/>
      </p:ext>
    </p:extLst>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A8C32EBAFA6C44B22F2BC2E7C68796" ma:contentTypeVersion="15" ma:contentTypeDescription="Create a new document." ma:contentTypeScope="" ma:versionID="fc1adb2d6659fbf8b8e8501d6275dbbf">
  <xsd:schema xmlns:xsd="http://www.w3.org/2001/XMLSchema" xmlns:xs="http://www.w3.org/2001/XMLSchema" xmlns:p="http://schemas.microsoft.com/office/2006/metadata/properties" xmlns:ns2="2c5f5ffe-641d-4df3-bc27-fbed48a41f6f" xmlns:ns3="bc40d459-dee7-4712-bc8d-54f2bba1b953" targetNamespace="http://schemas.microsoft.com/office/2006/metadata/properties" ma:root="true" ma:fieldsID="66ddd828fd7bba419110ebfbc77a4144" ns2:_="" ns3:_="">
    <xsd:import namespace="2c5f5ffe-641d-4df3-bc27-fbed48a41f6f"/>
    <xsd:import namespace="bc40d459-dee7-4712-bc8d-54f2bba1b95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5f5ffe-641d-4df3-bc27-fbed48a41f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ece4081-3e8c-446b-b199-804ed615e2b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40d459-dee7-4712-bc8d-54f2bba1b95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8e3c930-bd50-4229-b2d5-216891b350e5}" ma:internalName="TaxCatchAll" ma:showField="CatchAllData" ma:web="bc40d459-dee7-4712-bc8d-54f2bba1b9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5f5ffe-641d-4df3-bc27-fbed48a41f6f">
      <Terms xmlns="http://schemas.microsoft.com/office/infopath/2007/PartnerControls"/>
    </lcf76f155ced4ddcb4097134ff3c332f>
    <TaxCatchAll xmlns="bc40d459-dee7-4712-bc8d-54f2bba1b953" xsi:nil="true"/>
  </documentManagement>
</p:properties>
</file>

<file path=customXml/itemProps1.xml><?xml version="1.0" encoding="utf-8"?>
<ds:datastoreItem xmlns:ds="http://schemas.openxmlformats.org/officeDocument/2006/customXml" ds:itemID="{98534AAF-E4BE-4A59-938A-4412DBB9A5F5}">
  <ds:schemaRefs>
    <ds:schemaRef ds:uri="http://schemas.microsoft.com/sharepoint/v3/contenttype/forms"/>
  </ds:schemaRefs>
</ds:datastoreItem>
</file>

<file path=customXml/itemProps2.xml><?xml version="1.0" encoding="utf-8"?>
<ds:datastoreItem xmlns:ds="http://schemas.openxmlformats.org/officeDocument/2006/customXml" ds:itemID="{FE8BABAF-EE72-4B8B-B1B5-48566B7B5E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5f5ffe-641d-4df3-bc27-fbed48a41f6f"/>
    <ds:schemaRef ds:uri="bc40d459-dee7-4712-bc8d-54f2bba1b9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26C6FF-30B4-4446-A055-8EA7DE09BA4F}">
  <ds:schemaRefs>
    <ds:schemaRef ds:uri="http://schemas.microsoft.com/office/2006/documentManagement/types"/>
    <ds:schemaRef ds:uri="http://www.w3.org/XML/1998/namespace"/>
    <ds:schemaRef ds:uri="http://purl.org/dc/dcmitype/"/>
    <ds:schemaRef ds:uri="http://purl.org/dc/elements/1.1/"/>
    <ds:schemaRef ds:uri="bc40d459-dee7-4712-bc8d-54f2bba1b953"/>
    <ds:schemaRef ds:uri="http://schemas.openxmlformats.org/package/2006/metadata/core-properties"/>
    <ds:schemaRef ds:uri="http://schemas.microsoft.com/office/infopath/2007/PartnerControls"/>
    <ds:schemaRef ds:uri="2c5f5ffe-641d-4df3-bc27-fbed48a41f6f"/>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Retrospect</Template>
  <TotalTime>21376</TotalTime>
  <Words>2242</Words>
  <Application>Microsoft Office PowerPoint</Application>
  <PresentationFormat>Widescreen</PresentationFormat>
  <Paragraphs>161</Paragraphs>
  <Slides>25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Calibri</vt:lpstr>
      <vt:lpstr>Calibri Light</vt:lpstr>
      <vt:lpstr>Segoe UI</vt:lpstr>
      <vt:lpstr>Times New Roman</vt:lpstr>
      <vt:lpstr>Wingdings</vt:lpstr>
      <vt:lpstr>Retrospect</vt:lpstr>
      <vt:lpstr>Northern Pueblos RTPO FY 2026 TPF Proposal: Lower Hondo Road Bridge BR7753</vt:lpstr>
      <vt:lpstr>Planning: Support from existing planning documents and/or federal or state agencies</vt:lpstr>
      <vt:lpstr>Project Description</vt:lpstr>
      <vt:lpstr>Project Description</vt:lpstr>
      <vt:lpstr>Project Summary</vt:lpstr>
      <vt:lpstr>Project Summary</vt:lpstr>
      <vt:lpstr>Project Summary</vt:lpstr>
      <vt:lpstr>Project Summary</vt:lpstr>
      <vt:lpstr>Justification: Economic Impact, Project Need</vt:lpstr>
      <vt:lpstr>Justification: Quality of Life, Safety, Environmental Sustainability</vt:lpstr>
      <vt:lpstr>Request Readiness: R-O-W Acquisition, Clearances, Planning Docs, Timeline</vt:lpstr>
      <vt:lpstr>Project Summary</vt:lpstr>
      <vt:lpstr>Northern Pueblos RTPO FY 2026 TPF Proposal: Pot Creek/Bridge Street BR8619</vt:lpstr>
      <vt:lpstr>Planning: Support from existing planning documents and/or federal or state agencies</vt:lpstr>
      <vt:lpstr>Planning: Support from existing planning documents and/or federal or state agencies</vt:lpstr>
      <vt:lpstr>Project Description</vt:lpstr>
      <vt:lpstr>Project Summary</vt:lpstr>
      <vt:lpstr>Project Summary</vt:lpstr>
      <vt:lpstr>Project Summary</vt:lpstr>
      <vt:lpstr>Project Summary</vt:lpstr>
      <vt:lpstr>Project Summary</vt:lpstr>
      <vt:lpstr>Justification: Economic Impact, Project Need</vt:lpstr>
      <vt:lpstr>Justification: Quality of Life, Safety, Environmental Sustainability</vt:lpstr>
      <vt:lpstr>Request Readiness: R-O-W Acquisition, Clearances, Planning Docs, Timeline</vt:lpstr>
      <vt:lpstr>Project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Pueblos RTPO: Transportation Project Fund</dc:title>
  <dc:creator>Paul Sittig</dc:creator>
  <cp:lastModifiedBy>Debra Chavez</cp:lastModifiedBy>
  <cp:revision>68</cp:revision>
  <cp:lastPrinted>2026-04-01T13:42:37Z</cp:lastPrinted>
  <dcterms:created xsi:type="dcterms:W3CDTF">2021-05-11T17:16:16Z</dcterms:created>
  <dcterms:modified xsi:type="dcterms:W3CDTF">2026-04-01T13:50:46Z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0x01010023A8C32EBAFA6C44B22F2BC2E7C68796</vt:lpwstr>
  </property>
  <property fmtid="{D5CDD505-2E9C-101B-9397-08002B2CF9AE}" pid="3" name="MediaServiceImageTags">
    <vt:lpwstr/>
  </property>
</Properties>
</file>