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3"/>
  </p:notesMasterIdLst>
  <p:sldIdLst>
    <p:sldId id="259"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5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014A4-3E95-4042-8313-305507A51315}" type="datetimeFigureOut">
              <a:rPr lang="en-US" smtClean="0"/>
              <a:t>4/17/2023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FCAC3-CAA9-4C6F-8E5E-1FF54492DCAC}" type="slidenum">
              <a:rPr lang="en-US" smtClean="0"/>
              <a:t>‹#›</a:t>
            </a:fld>
            <a:endParaRPr lang="en-US"/>
          </a:p>
        </p:txBody>
      </p:sp>
    </p:spTree>
    <p:extLst>
      <p:ext uri="{BB962C8B-B14F-4D97-AF65-F5344CB8AC3E}">
        <p14:creationId xmlns:p14="http://schemas.microsoft.com/office/powerpoint/2010/main" val="467807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busy slide</a:t>
            </a:r>
          </a:p>
          <a:p>
            <a:pPr marL="171450" indent="-171450">
              <a:buFont typeface="Arial" panose="020B0604020202020204" pitchFamily="34" charset="0"/>
              <a:buChar char="•"/>
            </a:pPr>
            <a:r>
              <a:rPr lang="en-US" dirty="0"/>
              <a:t>First, let’s look at dates – would members like to move the Nov. date up now, and move or cancel December?</a:t>
            </a:r>
          </a:p>
          <a:p>
            <a:pPr marL="171450" indent="-171450">
              <a:buFont typeface="Arial" panose="020B0604020202020204" pitchFamily="34" charset="0"/>
              <a:buChar char="•"/>
            </a:pPr>
            <a:r>
              <a:rPr lang="en-US" dirty="0"/>
              <a:t>Next, the fixed and necessary events are in bold</a:t>
            </a:r>
          </a:p>
          <a:p>
            <a:pPr marL="171450" indent="-171450">
              <a:buFont typeface="Arial" panose="020B0604020202020204" pitchFamily="34" charset="0"/>
              <a:buChar char="•"/>
            </a:pPr>
            <a:r>
              <a:rPr lang="en-US" dirty="0"/>
              <a:t>The other items are additional trainings and presentations. Per the New Mexico Attorney General’s Office, it’s best if action items are discussed in person, when it’s safe to meet in person. The other meetings could be 100% virtual. </a:t>
            </a:r>
          </a:p>
        </p:txBody>
      </p:sp>
      <p:sp>
        <p:nvSpPr>
          <p:cNvPr id="4" name="Slide Number Placeholder 3"/>
          <p:cNvSpPr>
            <a:spLocks noGrp="1"/>
          </p:cNvSpPr>
          <p:nvPr>
            <p:ph type="sldNum" sz="quarter" idx="5"/>
          </p:nvPr>
        </p:nvSpPr>
        <p:spPr/>
        <p:txBody>
          <a:bodyPr/>
          <a:lstStyle/>
          <a:p>
            <a:fld id="{83DFCAC3-CAA9-4C6F-8E5E-1FF54492DCAC}" type="slidenum">
              <a:rPr lang="en-US" smtClean="0"/>
              <a:t>1</a:t>
            </a:fld>
            <a:endParaRPr lang="en-US"/>
          </a:p>
        </p:txBody>
      </p:sp>
    </p:spTree>
    <p:extLst>
      <p:ext uri="{BB962C8B-B14F-4D97-AF65-F5344CB8AC3E}">
        <p14:creationId xmlns:p14="http://schemas.microsoft.com/office/powerpoint/2010/main" val="407880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65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4857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5579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5756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76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7136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8527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5672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AC24A9-CCB6-4F8D-B8DB-C2F3692CFA5A}" type="datetimeFigureOut">
              <a:rPr lang="en-US" smtClean="0"/>
              <a:t>4/17/2023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5762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2AC24A9-CCB6-4F8D-B8DB-C2F3692CFA5A}" type="datetimeFigureOut">
              <a:rPr lang="en-US" smtClean="0"/>
              <a:t>4/17/2023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1624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314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AC24A9-CCB6-4F8D-B8DB-C2F3692CFA5A}" type="datetimeFigureOut">
              <a:rPr lang="en-US" smtClean="0"/>
              <a:t>4/17/2023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2DC25EE-239B-4C5F-AAD1-255A7D5F1EE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779599"/>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F3798E-6B64-4232-BC23-45778DB4E768}"/>
              </a:ext>
            </a:extLst>
          </p:cNvPr>
          <p:cNvSpPr/>
          <p:nvPr/>
        </p:nvSpPr>
        <p:spPr>
          <a:xfrm>
            <a:off x="1097280" y="1713053"/>
            <a:ext cx="10141738" cy="46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2836C3-02D0-4BE1-B788-239D215D8A8A}"/>
              </a:ext>
            </a:extLst>
          </p:cNvPr>
          <p:cNvSpPr>
            <a:spLocks noGrp="1"/>
          </p:cNvSpPr>
          <p:nvPr>
            <p:ph type="title"/>
          </p:nvPr>
        </p:nvSpPr>
        <p:spPr>
          <a:xfrm>
            <a:off x="1097280" y="286604"/>
            <a:ext cx="10058400" cy="998186"/>
          </a:xfrm>
        </p:spPr>
        <p:txBody>
          <a:bodyPr/>
          <a:lstStyle/>
          <a:p>
            <a:r>
              <a:rPr lang="en-US" dirty="0"/>
              <a:t>NERTPO 2023 Calendar (Updated)</a:t>
            </a:r>
          </a:p>
        </p:txBody>
      </p:sp>
      <p:graphicFrame>
        <p:nvGraphicFramePr>
          <p:cNvPr id="4" name="Table 3">
            <a:extLst>
              <a:ext uri="{FF2B5EF4-FFF2-40B4-BE49-F238E27FC236}">
                <a16:creationId xmlns:a16="http://schemas.microsoft.com/office/drawing/2014/main" id="{014C3F76-DCF7-408E-B6A0-13B57C29C390}"/>
              </a:ext>
            </a:extLst>
          </p:cNvPr>
          <p:cNvGraphicFramePr>
            <a:graphicFrameLocks noGrp="1"/>
          </p:cNvGraphicFramePr>
          <p:nvPr>
            <p:extLst>
              <p:ext uri="{D42A27DB-BD31-4B8C-83A1-F6EECF244321}">
                <p14:modId xmlns:p14="http://schemas.microsoft.com/office/powerpoint/2010/main" val="2846013975"/>
              </p:ext>
            </p:extLst>
          </p:nvPr>
        </p:nvGraphicFramePr>
        <p:xfrm>
          <a:off x="1422400" y="1261629"/>
          <a:ext cx="9469120" cy="4798600"/>
        </p:xfrm>
        <a:graphic>
          <a:graphicData uri="http://schemas.openxmlformats.org/drawingml/2006/table">
            <a:tbl>
              <a:tblPr firstRow="1" firstCol="1" bandRow="1">
                <a:tableStyleId>{21E4AEA4-8DFA-4A89-87EB-49C32662AFE0}</a:tableStyleId>
              </a:tblPr>
              <a:tblGrid>
                <a:gridCol w="1944402">
                  <a:extLst>
                    <a:ext uri="{9D8B030D-6E8A-4147-A177-3AD203B41FA5}">
                      <a16:colId xmlns:a16="http://schemas.microsoft.com/office/drawing/2014/main" val="2566482530"/>
                    </a:ext>
                  </a:extLst>
                </a:gridCol>
                <a:gridCol w="5429923">
                  <a:extLst>
                    <a:ext uri="{9D8B030D-6E8A-4147-A177-3AD203B41FA5}">
                      <a16:colId xmlns:a16="http://schemas.microsoft.com/office/drawing/2014/main" val="3346425883"/>
                    </a:ext>
                  </a:extLst>
                </a:gridCol>
                <a:gridCol w="2094795">
                  <a:extLst>
                    <a:ext uri="{9D8B030D-6E8A-4147-A177-3AD203B41FA5}">
                      <a16:colId xmlns:a16="http://schemas.microsoft.com/office/drawing/2014/main" val="2839730065"/>
                    </a:ext>
                  </a:extLst>
                </a:gridCol>
              </a:tblGrid>
              <a:tr h="255667">
                <a:tc>
                  <a:txBody>
                    <a:bodyPr/>
                    <a:lstStyle/>
                    <a:p>
                      <a:pPr marL="0" marR="0">
                        <a:lnSpc>
                          <a:spcPct val="107000"/>
                        </a:lnSpc>
                        <a:spcBef>
                          <a:spcPts val="0"/>
                        </a:spcBef>
                        <a:spcAft>
                          <a:spcPts val="0"/>
                        </a:spcAft>
                      </a:pPr>
                      <a:r>
                        <a:rPr lang="en-US" sz="1600" u="sng" dirty="0">
                          <a:effectLst/>
                        </a:rPr>
                        <a:t>Date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u="sng" dirty="0">
                          <a:effectLst/>
                        </a:rPr>
                        <a:t>Event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u="sng">
                          <a:effectLst/>
                        </a:rPr>
                        <a:t>Contact(s)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711324"/>
                  </a:ext>
                </a:extLst>
              </a:tr>
              <a:tr h="457870">
                <a:tc>
                  <a:txBody>
                    <a:bodyPr/>
                    <a:lstStyle/>
                    <a:p>
                      <a:pPr marL="0" marR="0">
                        <a:lnSpc>
                          <a:spcPct val="107000"/>
                        </a:lnSpc>
                        <a:spcBef>
                          <a:spcPts val="0"/>
                        </a:spcBef>
                        <a:spcAft>
                          <a:spcPts val="0"/>
                        </a:spcAft>
                      </a:pPr>
                      <a:r>
                        <a:rPr lang="en-US" sz="1400" dirty="0">
                          <a:effectLst/>
                        </a:rPr>
                        <a:t>Jan. 25, 2023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NE RTP review; Transit Ranking Approval; Fed. and State Project Priority Review; TPF Schedule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8675227"/>
                  </a:ext>
                </a:extLst>
              </a:tr>
              <a:tr h="457870">
                <a:tc>
                  <a:txBody>
                    <a:bodyPr/>
                    <a:lstStyle/>
                    <a:p>
                      <a:pPr marL="0" marR="0">
                        <a:lnSpc>
                          <a:spcPct val="107000"/>
                        </a:lnSpc>
                        <a:spcBef>
                          <a:spcPts val="0"/>
                        </a:spcBef>
                        <a:spcAft>
                          <a:spcPts val="0"/>
                        </a:spcAft>
                      </a:pPr>
                      <a:r>
                        <a:rPr lang="en-US" sz="1400" dirty="0">
                          <a:solidFill>
                            <a:schemeClr val="bg1"/>
                          </a:solidFill>
                          <a:effectLst/>
                        </a:rPr>
                        <a:t>Feb. 22, 2023</a:t>
                      </a:r>
                    </a:p>
                  </a:txBody>
                  <a:tcPr marL="68580" marR="68580" marT="0" marB="0"/>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Rate and rank TAP, RTP-Motorized, CRP Projects</a:t>
                      </a:r>
                      <a:r>
                        <a:rPr lang="en-US" sz="1400" b="0" dirty="0">
                          <a:effectLst/>
                          <a:latin typeface="Calibri" panose="020F0502020204030204" pitchFamily="34" charset="0"/>
                          <a:ea typeface="Calibri" panose="020F0502020204030204" pitchFamily="34" charset="0"/>
                          <a:cs typeface="Times New Roman" panose="02020603050405020304" pitchFamily="18" charset="0"/>
                        </a:rPr>
                        <a:t>; TPF process and project discussion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1365168"/>
                  </a:ext>
                </a:extLst>
              </a:tr>
              <a:tr h="314406">
                <a:tc>
                  <a:txBody>
                    <a:bodyPr/>
                    <a:lstStyle/>
                    <a:p>
                      <a:pPr marL="0" marR="0">
                        <a:lnSpc>
                          <a:spcPct val="107000"/>
                        </a:lnSpc>
                        <a:spcBef>
                          <a:spcPts val="0"/>
                        </a:spcBef>
                        <a:spcAft>
                          <a:spcPts val="0"/>
                        </a:spcAft>
                      </a:pPr>
                      <a:r>
                        <a:rPr lang="en-US" sz="1400" dirty="0">
                          <a:solidFill>
                            <a:schemeClr val="bg1"/>
                          </a:solidFill>
                          <a:effectLst/>
                        </a:rPr>
                        <a:t>March 22, 2023</a:t>
                      </a:r>
                    </a:p>
                  </a:txBody>
                  <a:tcPr marL="68580" marR="68580" marT="0" marB="0"/>
                </a:tc>
                <a:tc>
                  <a:txBody>
                    <a:bodyPr/>
                    <a:lstStyle/>
                    <a:p>
                      <a:pPr marL="0" marR="0">
                        <a:lnSpc>
                          <a:spcPct val="107000"/>
                        </a:lnSpc>
                        <a:spcBef>
                          <a:spcPts val="0"/>
                        </a:spcBef>
                        <a:spcAft>
                          <a:spcPts val="0"/>
                        </a:spcAft>
                      </a:pPr>
                      <a:r>
                        <a:rPr lang="en-US" sz="1400" i="0" dirty="0">
                          <a:effectLst/>
                          <a:latin typeface="Calibri" panose="020F0502020204030204" pitchFamily="34" charset="0"/>
                          <a:ea typeface="Calibri" panose="020F0502020204030204" pitchFamily="34" charset="0"/>
                          <a:cs typeface="Times New Roman" panose="02020603050405020304" pitchFamily="18" charset="0"/>
                        </a:rPr>
                        <a:t>Discuss TPF applications, review process</a:t>
                      </a:r>
                    </a:p>
                  </a:txBody>
                  <a:tcPr marL="68580" marR="68580"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3675050"/>
                  </a:ext>
                </a:extLst>
              </a:tr>
              <a:tr h="45787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26, 2023</a:t>
                      </a:r>
                    </a:p>
                  </a:txBody>
                  <a:tcPr marL="68580" marR="68580" marT="0" marB="0"/>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Review and approve NE RTP; discuss District TPF feedback and application revisions</a:t>
                      </a:r>
                    </a:p>
                  </a:txBody>
                  <a:tcPr marL="68580" marR="68580" marT="0" marB="0"/>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9288235"/>
                  </a:ext>
                </a:extLst>
              </a:tr>
              <a:tr h="340528">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24, 2023</a:t>
                      </a:r>
                    </a:p>
                  </a:txBody>
                  <a:tcPr marL="68580" marR="68580" marT="0" marB="0"/>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Rate and rank TPF applications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9291378"/>
                  </a:ext>
                </a:extLst>
              </a:tr>
              <a:tr h="45787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June 28, 2023</a:t>
                      </a:r>
                    </a:p>
                  </a:txBody>
                  <a:tcPr marL="68580" marR="68580" marT="0" marB="0"/>
                </a:tc>
                <a:tc>
                  <a:txBody>
                    <a:bodyPr/>
                    <a:lstStyle/>
                    <a:p>
                      <a:pPr marL="0" marR="0">
                        <a:lnSpc>
                          <a:spcPct val="107000"/>
                        </a:lnSpc>
                        <a:spcBef>
                          <a:spcPts val="0"/>
                        </a:spcBef>
                        <a:spcAft>
                          <a:spcPts val="0"/>
                        </a:spcAft>
                      </a:pPr>
                      <a:r>
                        <a:rPr lang="en-US" sz="1400" i="0" dirty="0">
                          <a:effectLst/>
                          <a:latin typeface="Calibri" panose="020F0502020204030204" pitchFamily="34" charset="0"/>
                          <a:ea typeface="Calibri" panose="020F0502020204030204" pitchFamily="34" charset="0"/>
                          <a:cs typeface="Times New Roman" panose="02020603050405020304" pitchFamily="18" charset="0"/>
                        </a:rPr>
                        <a:t>Update Bylaws and Open Meetings Act resolution, and Public Participation Plan review;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Tentative</a:t>
                      </a:r>
                      <a:r>
                        <a:rPr lang="en-US" sz="1400" dirty="0">
                          <a:effectLst/>
                          <a:latin typeface="Calibri" panose="020F0502020204030204" pitchFamily="34" charset="0"/>
                          <a:ea typeface="Calibri" panose="020F0502020204030204" pitchFamily="34" charset="0"/>
                          <a:cs typeface="Times New Roman" panose="02020603050405020304" pitchFamily="18" charset="0"/>
                        </a:rPr>
                        <a:t>: ADA/Title VI training and plan prep</a:t>
                      </a:r>
                    </a:p>
                  </a:txBody>
                  <a:tcPr marL="68580" marR="68580" marT="0" marB="0"/>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NMDOT ADA/ Title VI Compliance Manager</a:t>
                      </a:r>
                    </a:p>
                  </a:txBody>
                  <a:tcPr marL="68580" marR="68580" marT="0" marB="0"/>
                </a:tc>
                <a:extLst>
                  <a:ext uri="{0D108BD9-81ED-4DB2-BD59-A6C34878D82A}">
                    <a16:rowId xmlns:a16="http://schemas.microsoft.com/office/drawing/2014/main" val="3672507232"/>
                  </a:ext>
                </a:extLst>
              </a:tr>
              <a:tr h="32201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July 26, 2023</a:t>
                      </a:r>
                    </a:p>
                  </a:txBody>
                  <a:tcPr marL="68580" marR="68580" marT="0" marB="0"/>
                </a:tc>
                <a:tc>
                  <a:txBody>
                    <a:bodyPr/>
                    <a:lstStyle/>
                    <a:p>
                      <a:pPr marL="0" marR="0">
                        <a:lnSpc>
                          <a:spcPct val="107000"/>
                        </a:lnSpc>
                        <a:spcBef>
                          <a:spcPts val="0"/>
                        </a:spcBef>
                        <a:spcAft>
                          <a:spcPts val="0"/>
                        </a:spcAft>
                      </a:pPr>
                      <a:r>
                        <a:rPr lang="en-US" sz="1400" i="0" dirty="0">
                          <a:effectLst/>
                          <a:latin typeface="Calibri" panose="020F0502020204030204" pitchFamily="34" charset="0"/>
                          <a:ea typeface="Calibri" panose="020F0502020204030204" pitchFamily="34" charset="0"/>
                          <a:cs typeface="Times New Roman" panose="02020603050405020304" pitchFamily="18" charset="0"/>
                        </a:rPr>
                        <a:t>Public Participation Plan review </a:t>
                      </a:r>
                      <a:r>
                        <a:rPr lang="en-US" sz="1400" i="0">
                          <a:effectLst/>
                          <a:latin typeface="Calibri" panose="020F0502020204030204" pitchFamily="34" charset="0"/>
                          <a:ea typeface="Calibri" panose="020F0502020204030204" pitchFamily="34" charset="0"/>
                          <a:cs typeface="Times New Roman" panose="02020603050405020304" pitchFamily="18" charset="0"/>
                        </a:rPr>
                        <a:t>and approval; </a:t>
                      </a:r>
                      <a:r>
                        <a:rPr lang="en-US" sz="1400" i="1">
                          <a:effectLst/>
                          <a:latin typeface="Calibri" panose="020F0502020204030204" pitchFamily="34" charset="0"/>
                          <a:ea typeface="Calibri" panose="020F0502020204030204" pitchFamily="34" charset="0"/>
                          <a:cs typeface="Times New Roman" panose="02020603050405020304" pitchFamily="18" charset="0"/>
                        </a:rPr>
                        <a:t>Tentative</a:t>
                      </a:r>
                      <a:r>
                        <a:rPr lang="en-US" sz="1400" i="0" dirty="0">
                          <a:effectLst/>
                          <a:latin typeface="Calibri" panose="020F0502020204030204" pitchFamily="34" charset="0"/>
                          <a:ea typeface="Calibri" panose="020F0502020204030204" pitchFamily="34" charset="0"/>
                          <a:cs typeface="Times New Roman" panose="02020603050405020304" pitchFamily="18" charset="0"/>
                        </a:rPr>
                        <a:t>: NMDOT Freight and/or Safety Updates</a:t>
                      </a: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NMDOT Planning</a:t>
                      </a:r>
                    </a:p>
                  </a:txBody>
                  <a:tcPr marL="68580" marR="68580" marT="0" marB="0"/>
                </a:tc>
                <a:extLst>
                  <a:ext uri="{0D108BD9-81ED-4DB2-BD59-A6C34878D82A}">
                    <a16:rowId xmlns:a16="http://schemas.microsoft.com/office/drawing/2014/main" val="3568699014"/>
                  </a:ext>
                </a:extLst>
              </a:tr>
              <a:tr h="32201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August 23, 2023</a:t>
                      </a:r>
                    </a:p>
                  </a:txBody>
                  <a:tcPr marL="68580" marR="68580" marT="0" marB="0"/>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RTPO Chair and Vice Chair Election</a:t>
                      </a:r>
                    </a:p>
                  </a:txBody>
                  <a:tcPr marL="68580" marR="68580" marT="0" marB="0"/>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5034421"/>
                  </a:ext>
                </a:extLst>
              </a:tr>
              <a:tr h="32201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Sept. 27, 2023</a:t>
                      </a:r>
                    </a:p>
                  </a:txBody>
                  <a:tcPr marL="68580" marR="68580" marT="0" marB="0"/>
                </a:tc>
                <a:tc>
                  <a:txBody>
                    <a:bodyPr/>
                    <a:lstStyle/>
                    <a:p>
                      <a:pPr marL="0" marR="0">
                        <a:lnSpc>
                          <a:spcPct val="107000"/>
                        </a:lnSpc>
                        <a:spcBef>
                          <a:spcPts val="0"/>
                        </a:spcBef>
                        <a:spcAft>
                          <a:spcPts val="0"/>
                        </a:spcAft>
                      </a:pPr>
                      <a:r>
                        <a:rPr lang="en-US" sz="1400" b="0" i="1" dirty="0">
                          <a:effectLst/>
                          <a:latin typeface="Calibri" panose="020F0502020204030204" pitchFamily="34" charset="0"/>
                          <a:ea typeface="Calibri" panose="020F0502020204030204" pitchFamily="34" charset="0"/>
                          <a:cs typeface="Times New Roman" panose="02020603050405020304" pitchFamily="18" charset="0"/>
                        </a:rPr>
                        <a:t>Tentative</a:t>
                      </a:r>
                      <a:r>
                        <a:rPr lang="en-US" sz="1400" b="0" i="0" dirty="0">
                          <a:effectLst/>
                          <a:latin typeface="Calibri" panose="020F0502020204030204" pitchFamily="34" charset="0"/>
                          <a:ea typeface="Calibri" panose="020F0502020204030204" pitchFamily="34" charset="0"/>
                          <a:cs typeface="Times New Roman" panose="02020603050405020304" pitchFamily="18" charset="0"/>
                        </a:rPr>
                        <a:t>: NMDOT </a:t>
                      </a:r>
                      <a:r>
                        <a:rPr lang="en-US" sz="1400" i="0" dirty="0" err="1">
                          <a:effectLst/>
                          <a:latin typeface="Calibri" panose="020F0502020204030204" pitchFamily="34" charset="0"/>
                          <a:ea typeface="Calibri" panose="020F0502020204030204" pitchFamily="34" charset="0"/>
                          <a:cs typeface="Times New Roman" panose="02020603050405020304" pitchFamily="18" charset="0"/>
                        </a:rPr>
                        <a:t>eSTIP</a:t>
                      </a:r>
                      <a:r>
                        <a:rPr lang="en-US" sz="1400" i="0" dirty="0">
                          <a:effectLst/>
                          <a:latin typeface="Calibri" panose="020F0502020204030204" pitchFamily="34" charset="0"/>
                          <a:ea typeface="Calibri" panose="020F0502020204030204" pitchFamily="34" charset="0"/>
                          <a:cs typeface="Times New Roman" panose="02020603050405020304" pitchFamily="18" charset="0"/>
                        </a:rPr>
                        <a:t> Tutorial</a:t>
                      </a:r>
                      <a:endParaRPr lang="en-US" sz="14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NMDOT STIP Unit</a:t>
                      </a:r>
                    </a:p>
                  </a:txBody>
                  <a:tcPr marL="68580" marR="68580" marT="0" marB="0"/>
                </a:tc>
                <a:extLst>
                  <a:ext uri="{0D108BD9-81ED-4DB2-BD59-A6C34878D82A}">
                    <a16:rowId xmlns:a16="http://schemas.microsoft.com/office/drawing/2014/main" val="3708253565"/>
                  </a:ext>
                </a:extLst>
              </a:tr>
              <a:tr h="32201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Oct. 25, 2023</a:t>
                      </a:r>
                    </a:p>
                  </a:txBody>
                  <a:tcPr marL="68580" marR="68580" marT="0" marB="0"/>
                </a:tc>
                <a:tc>
                  <a:txBody>
                    <a:bodyPr/>
                    <a:lstStyle/>
                    <a:p>
                      <a:pPr marL="0" marR="0">
                        <a:lnSpc>
                          <a:spcPct val="107000"/>
                        </a:lnSpc>
                        <a:spcBef>
                          <a:spcPts val="0"/>
                        </a:spcBef>
                        <a:spcAft>
                          <a:spcPts val="0"/>
                        </a:spcAft>
                      </a:pPr>
                      <a:r>
                        <a:rPr lang="en-US" sz="1400" b="0" i="1" dirty="0">
                          <a:effectLst/>
                          <a:latin typeface="Calibri" panose="020F0502020204030204" pitchFamily="34" charset="0"/>
                          <a:ea typeface="Calibri" panose="020F0502020204030204" pitchFamily="34" charset="0"/>
                          <a:cs typeface="Times New Roman" panose="02020603050405020304" pitchFamily="18" charset="0"/>
                        </a:rPr>
                        <a:t>Tentative</a:t>
                      </a:r>
                      <a:r>
                        <a:rPr lang="en-US" sz="1400" b="0" i="0" dirty="0">
                          <a:effectLst/>
                          <a:latin typeface="Calibri" panose="020F0502020204030204" pitchFamily="34" charset="0"/>
                          <a:ea typeface="Calibri" panose="020F0502020204030204" pitchFamily="34" charset="0"/>
                          <a:cs typeface="Times New Roman" panose="02020603050405020304" pitchFamily="18" charset="0"/>
                        </a:rPr>
                        <a:t>: NMDOT Functional Classification Review</a:t>
                      </a:r>
                      <a:endParaRPr lang="en-US" sz="14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NMDOT Planning</a:t>
                      </a:r>
                    </a:p>
                  </a:txBody>
                  <a:tcPr marL="68580" marR="68580" marT="0" marB="0"/>
                </a:tc>
                <a:extLst>
                  <a:ext uri="{0D108BD9-81ED-4DB2-BD59-A6C34878D82A}">
                    <a16:rowId xmlns:a16="http://schemas.microsoft.com/office/drawing/2014/main" val="1466850440"/>
                  </a:ext>
                </a:extLst>
              </a:tr>
              <a:tr h="32201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Nov. 22, 2023</a:t>
                      </a:r>
                    </a:p>
                  </a:txBody>
                  <a:tcPr marL="68580" marR="68580" marT="0" marB="0"/>
                </a:tc>
                <a:tc>
                  <a:txBody>
                    <a:bodyPr/>
                    <a:lstStyle/>
                    <a:p>
                      <a:pPr marL="0" marR="0">
                        <a:lnSpc>
                          <a:spcPct val="107000"/>
                        </a:lnSpc>
                        <a:spcBef>
                          <a:spcPts val="0"/>
                        </a:spcBef>
                        <a:spcAft>
                          <a:spcPts val="0"/>
                        </a:spcAft>
                      </a:pPr>
                      <a:r>
                        <a:rPr lang="en-US" sz="1400" b="1" dirty="0">
                          <a:effectLst/>
                        </a:rPr>
                        <a:t>Public Transit Rating &amp; Ranking</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NMDOT Transit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7699591"/>
                  </a:ext>
                </a:extLst>
              </a:tr>
              <a:tr h="32201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Dec. 27, 2023</a:t>
                      </a:r>
                    </a:p>
                  </a:txBody>
                  <a:tcPr marL="68580" marR="68580" marT="0" marB="0"/>
                </a:tc>
                <a:tc>
                  <a:txBody>
                    <a:bodyPr/>
                    <a:lstStyle/>
                    <a:p>
                      <a:pPr marL="0" marR="0">
                        <a:lnSpc>
                          <a:spcPct val="107000"/>
                        </a:lnSpc>
                        <a:spcBef>
                          <a:spcPts val="0"/>
                        </a:spcBef>
                        <a:spcAft>
                          <a:spcPts val="0"/>
                        </a:spcAft>
                      </a:pPr>
                      <a:r>
                        <a:rPr lang="en-US" sz="1400" i="1" dirty="0">
                          <a:effectLst/>
                        </a:rPr>
                        <a:t>Canceled due to holidays</a:t>
                      </a: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7353772"/>
                  </a:ext>
                </a:extLst>
              </a:tr>
            </a:tbl>
          </a:graphicData>
        </a:graphic>
      </p:graphicFrame>
      <p:sp>
        <p:nvSpPr>
          <p:cNvPr id="5" name="Title 1">
            <a:extLst>
              <a:ext uri="{FF2B5EF4-FFF2-40B4-BE49-F238E27FC236}">
                <a16:creationId xmlns:a16="http://schemas.microsoft.com/office/drawing/2014/main" id="{312D3A27-80CA-43B9-8C95-77895326B42D}"/>
              </a:ext>
            </a:extLst>
          </p:cNvPr>
          <p:cNvSpPr txBox="1">
            <a:spLocks/>
          </p:cNvSpPr>
          <p:nvPr/>
        </p:nvSpPr>
        <p:spPr>
          <a:xfrm>
            <a:off x="121920" y="5783164"/>
            <a:ext cx="11938000" cy="998186"/>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2400" dirty="0">
                <a:solidFill>
                  <a:schemeClr val="bg1"/>
                </a:solidFill>
                <a:latin typeface="Times New Roman" panose="02020603050405020304" pitchFamily="18" charset="0"/>
                <a:cs typeface="Times New Roman" panose="02020603050405020304" pitchFamily="18" charset="0"/>
              </a:rPr>
              <a:t>Last updated: April 17, 2023</a:t>
            </a:r>
          </a:p>
        </p:txBody>
      </p:sp>
    </p:spTree>
    <p:extLst>
      <p:ext uri="{BB962C8B-B14F-4D97-AF65-F5344CB8AC3E}">
        <p14:creationId xmlns:p14="http://schemas.microsoft.com/office/powerpoint/2010/main" val="113049766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449</TotalTime>
  <Words>296</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Retrospect</vt:lpstr>
      <vt:lpstr>NERTPO 2023 Calendar (Updated)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Northeast RTPO Trainings &amp; Presentations</dc:title>
  <dc:creator>Paul Sittig</dc:creator>
  <cp:lastModifiedBy>Paul Sittig</cp:lastModifiedBy>
  <cp:revision>18</cp:revision>
  <dcterms:created xsi:type="dcterms:W3CDTF">2021-08-19T20:13:12Z</dcterms:created>
  <dcterms:modified xsi:type="dcterms:W3CDTF">2023-04-17T19:45:43Z</dcterms:modified>
</cp:coreProperties>
</file>