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59" r:id="rId3"/>
    <p:sldId id="267" r:id="rId4"/>
    <p:sldId id="257" r:id="rId5"/>
    <p:sldId id="260" r:id="rId6"/>
    <p:sldId id="261" r:id="rId7"/>
    <p:sldId id="262" r:id="rId8"/>
    <p:sldId id="263" r:id="rId9"/>
    <p:sldId id="274" r:id="rId10"/>
    <p:sldId id="279" r:id="rId11"/>
    <p:sldId id="280" r:id="rId12"/>
    <p:sldId id="281" r:id="rId13"/>
    <p:sldId id="282" r:id="rId14"/>
    <p:sldId id="278" r:id="rId1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3"/>
          </a:xfrm>
          <a:prstGeom prst="rect">
            <a:avLst/>
          </a:prstGeom>
        </p:spPr>
        <p:txBody>
          <a:bodyPr vert="horz" lIns="94575" tIns="47288" rIns="94575" bIns="472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3"/>
          </a:xfrm>
          <a:prstGeom prst="rect">
            <a:avLst/>
          </a:prstGeom>
        </p:spPr>
        <p:txBody>
          <a:bodyPr vert="horz" lIns="94575" tIns="47288" rIns="94575" bIns="47288" rtlCol="0"/>
          <a:lstStyle>
            <a:lvl1pPr algn="r">
              <a:defRPr sz="1200"/>
            </a:lvl1pPr>
          </a:lstStyle>
          <a:p>
            <a:fld id="{534C2675-A35E-44B0-A9B9-E99B22BEE4D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75" tIns="47288" rIns="94575" bIns="472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575" tIns="47288" rIns="94575" bIns="472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2"/>
          </a:xfrm>
          <a:prstGeom prst="rect">
            <a:avLst/>
          </a:prstGeom>
        </p:spPr>
        <p:txBody>
          <a:bodyPr vert="horz" lIns="94575" tIns="47288" rIns="94575" bIns="472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2"/>
          </a:xfrm>
          <a:prstGeom prst="rect">
            <a:avLst/>
          </a:prstGeom>
        </p:spPr>
        <p:txBody>
          <a:bodyPr vert="horz" lIns="94575" tIns="47288" rIns="94575" bIns="47288" rtlCol="0" anchor="b"/>
          <a:lstStyle>
            <a:lvl1pPr algn="r">
              <a:defRPr sz="1200"/>
            </a:lvl1pPr>
          </a:lstStyle>
          <a:p>
            <a:fld id="{DBAE5DDC-8548-4AB1-BC71-C537D5EF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6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E34F-A8DD-44DB-A5CF-90A8187BE492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9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1030-27A7-4A84-9BA3-D4292AF4039C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F3CC-EE90-4E40-A83C-A3CD61CED1B9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320A-3D44-4E3D-931A-27ABD14F63F9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3B81-3159-4888-893D-535F2AF1FC8B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04CD-0AD2-40C3-B04A-DDB4E6EEF041}" type="datetime1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5BEC0-44DD-4B4D-8A45-C7D58BAFC6FE}" type="datetime1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548CF-B315-4BB0-B404-B94A73BF57C6}" type="datetime1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12D9-6127-47F9-A727-36B87A64E7AC}" type="datetime1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864826A-9F14-4FBC-9811-C1127030230A}" type="datetime1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2D39-291C-4BE9-AC08-DDD96EEAFE46}" type="datetime1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CBAFE9-E137-4561-B0BA-490B76AD531B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75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025F-C306-44B4-9B6C-392564F57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828020" cy="3335931"/>
          </a:xfrm>
        </p:spPr>
        <p:txBody>
          <a:bodyPr>
            <a:normAutofit/>
          </a:bodyPr>
          <a:lstStyle/>
          <a:p>
            <a:r>
              <a:rPr lang="en-US" dirty="0"/>
              <a:t>NPRTPO FY 2027 TPF #2: </a:t>
            </a:r>
            <a:br>
              <a:rPr lang="en-US" dirty="0"/>
            </a:br>
            <a:r>
              <a:rPr lang="en-US" dirty="0"/>
              <a:t>East River Street Improvements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DFDD6-2D15-4AE9-933C-6066CB119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/>
          <a:lstStyle/>
          <a:p>
            <a:r>
              <a:rPr lang="en-US" dirty="0"/>
              <a:t>Presentation by TOWN OF </a:t>
            </a:r>
            <a:r>
              <a:rPr lang="en-US"/>
              <a:t>RED RIVER AND DEC</a:t>
            </a:r>
            <a:endParaRPr lang="en-US" dirty="0"/>
          </a:p>
          <a:p>
            <a:r>
              <a:rPr lang="en-US" dirty="0"/>
              <a:t>April 1,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9C811-2F7C-4C9D-B9A6-61153555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8C058-3314-1B21-5DD7-1BA9E3C40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5CC99A-187E-8858-8188-55D3692E7AC5}"/>
              </a:ext>
            </a:extLst>
          </p:cNvPr>
          <p:cNvSpPr txBox="1"/>
          <p:nvPr/>
        </p:nvSpPr>
        <p:spPr>
          <a:xfrm>
            <a:off x="4454525" y="1695450"/>
            <a:ext cx="96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B27445-7E49-A61C-8557-B50CEB7AEF84}"/>
              </a:ext>
            </a:extLst>
          </p:cNvPr>
          <p:cNvSpPr/>
          <p:nvPr/>
        </p:nvSpPr>
        <p:spPr>
          <a:xfrm>
            <a:off x="0" y="399495"/>
            <a:ext cx="12191999" cy="7735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7272A-A7D2-E4AB-1C02-36C04A69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399495"/>
            <a:ext cx="11313111" cy="77352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Pictures – Existing Road Conditions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F121D-BA08-92C9-42C7-4D6AC160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127F1-6A6A-1566-CBD6-5DE23A17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4326" y="1921266"/>
            <a:ext cx="5013794" cy="3760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B7EC6-FAF9-5499-D0A5-DCB4E2120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3073"/>
            <a:ext cx="6582310" cy="4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C1C0-1FA4-D3CA-9B58-7DE4F3ECE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9C28DD-46A7-7D86-1F8C-AFFFE5761AA8}"/>
              </a:ext>
            </a:extLst>
          </p:cNvPr>
          <p:cNvSpPr txBox="1"/>
          <p:nvPr/>
        </p:nvSpPr>
        <p:spPr>
          <a:xfrm>
            <a:off x="4454525" y="1695450"/>
            <a:ext cx="96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45973-D773-8FF6-3049-847CD4FEE5B4}"/>
              </a:ext>
            </a:extLst>
          </p:cNvPr>
          <p:cNvSpPr/>
          <p:nvPr/>
        </p:nvSpPr>
        <p:spPr>
          <a:xfrm>
            <a:off x="0" y="399495"/>
            <a:ext cx="12191999" cy="7735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A6F29-440C-7A4E-6536-DA0E28EB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399495"/>
            <a:ext cx="11313111" cy="77352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Pictures – Existing Road Conditions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FABA-1886-04D3-FF6D-5879409B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8BA0D-0441-EABB-2A15-44249063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4326" y="1921266"/>
            <a:ext cx="5013793" cy="3760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52B9FF-A1C1-00A7-C355-080EE51BE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3073"/>
            <a:ext cx="6582309" cy="4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EECD3-8347-DCE7-EA4D-7C62A907C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FB3FCF-892D-D650-BF33-7A3FE37B3F4E}"/>
              </a:ext>
            </a:extLst>
          </p:cNvPr>
          <p:cNvSpPr txBox="1"/>
          <p:nvPr/>
        </p:nvSpPr>
        <p:spPr>
          <a:xfrm>
            <a:off x="4454525" y="1695450"/>
            <a:ext cx="96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41941-EC33-5DCB-1D91-13817786B419}"/>
              </a:ext>
            </a:extLst>
          </p:cNvPr>
          <p:cNvSpPr/>
          <p:nvPr/>
        </p:nvSpPr>
        <p:spPr>
          <a:xfrm>
            <a:off x="0" y="399495"/>
            <a:ext cx="12191999" cy="7735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DBFA1-B488-8806-74AB-E90C29C9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399495"/>
            <a:ext cx="11313111" cy="77352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Pictures – Emergency Evacuation Centers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31D68-49D6-CB62-06A5-B44E9777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3CAF1-5F4D-F2FB-3925-A5931215E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7" y="1921266"/>
            <a:ext cx="4886793" cy="3760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79E85-0842-7807-ABC3-8B2C5024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3073"/>
            <a:ext cx="6582309" cy="49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5D338-9CEB-764E-80EB-30D30EC3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52512DE-C024-58C5-D119-76DE1063A253}"/>
              </a:ext>
            </a:extLst>
          </p:cNvPr>
          <p:cNvSpPr txBox="1"/>
          <p:nvPr/>
        </p:nvSpPr>
        <p:spPr>
          <a:xfrm>
            <a:off x="4454525" y="1695450"/>
            <a:ext cx="96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8940FC-871A-36C2-5281-9987F2782D56}"/>
              </a:ext>
            </a:extLst>
          </p:cNvPr>
          <p:cNvSpPr/>
          <p:nvPr/>
        </p:nvSpPr>
        <p:spPr>
          <a:xfrm>
            <a:off x="0" y="399495"/>
            <a:ext cx="12191999" cy="7735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D3370-5767-3520-0C71-23C1BDAA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399495"/>
            <a:ext cx="11313111" cy="77352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Pictures – Access to recreational areas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1242B-78FD-C523-8293-C103A86A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5DE6C-DD3B-9379-1B59-B8439D534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7" y="1968891"/>
            <a:ext cx="4886793" cy="3665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0B94C-F8C2-4954-C9A8-E2F5200EE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3073"/>
            <a:ext cx="6582308" cy="49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C11C8-758F-B1D1-B51B-99D802AA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F375D2-3FE3-6631-994B-FCE3301C8032}"/>
              </a:ext>
            </a:extLst>
          </p:cNvPr>
          <p:cNvSpPr/>
          <p:nvPr/>
        </p:nvSpPr>
        <p:spPr>
          <a:xfrm>
            <a:off x="1" y="504825"/>
            <a:ext cx="12192000" cy="753031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A8989-EA23-0854-CCA7-B06DDAED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365750"/>
            <a:ext cx="9677581" cy="865922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The End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6D5EC-69AF-7FBE-0027-686A7846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9" y="1257856"/>
            <a:ext cx="11013064" cy="365588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/>
              <a:t>The Town of Red River sincerely appreciates your interest in this project.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/>
              <a:t>THANK YOU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2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2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2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2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2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A4AA-E7D6-1B0B-D5E3-E18A2E89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8555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9494"/>
            <a:ext cx="10058400" cy="855549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AD3FA-689B-29B5-3DD1-315594837E5F}"/>
              </a:ext>
            </a:extLst>
          </p:cNvPr>
          <p:cNvSpPr txBox="1"/>
          <p:nvPr/>
        </p:nvSpPr>
        <p:spPr>
          <a:xfrm rot="2170979">
            <a:off x="5135024" y="3975615"/>
            <a:ext cx="1463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High Street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CC262-7F75-DC15-0CE7-A2F501A11AB4}"/>
              </a:ext>
            </a:extLst>
          </p:cNvPr>
          <p:cNvSpPr txBox="1"/>
          <p:nvPr/>
        </p:nvSpPr>
        <p:spPr>
          <a:xfrm rot="18494687">
            <a:off x="6306531" y="5450251"/>
            <a:ext cx="13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Jay Hawk Tr.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3A60B-511D-845B-2794-EFFE91B84482}"/>
              </a:ext>
            </a:extLst>
          </p:cNvPr>
          <p:cNvSpPr txBox="1"/>
          <p:nvPr/>
        </p:nvSpPr>
        <p:spPr>
          <a:xfrm rot="18336006">
            <a:off x="5935166" y="4006392"/>
            <a:ext cx="17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Mallette Canyon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649371-D644-9C7E-D8B8-E66AF3ECB9E1}"/>
              </a:ext>
            </a:extLst>
          </p:cNvPr>
          <p:cNvSpPr txBox="1"/>
          <p:nvPr/>
        </p:nvSpPr>
        <p:spPr>
          <a:xfrm>
            <a:off x="796760" y="1371610"/>
            <a:ext cx="10697593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Project scope is plan, design, construct and construction phase services for street and drainage improvements to East River Street between Pioneer Street and Copper King Trail.</a:t>
            </a:r>
          </a:p>
          <a:p>
            <a:pPr algn="just"/>
            <a:endParaRPr lang="en-US" sz="2800" b="1" dirty="0"/>
          </a:p>
          <a:p>
            <a:pPr algn="just"/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Improvements consist of subgrade preparation, base course, hot mix asphalt, curb, valley gutters, drop inlets, utility adjustments, and stripping.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14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747203" y="55649"/>
            <a:ext cx="10697593" cy="7848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262" y="-127931"/>
            <a:ext cx="10058400" cy="96844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Location Map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AD3FA-689B-29B5-3DD1-315594837E5F}"/>
              </a:ext>
            </a:extLst>
          </p:cNvPr>
          <p:cNvSpPr txBox="1"/>
          <p:nvPr/>
        </p:nvSpPr>
        <p:spPr>
          <a:xfrm rot="2170979">
            <a:off x="5135024" y="3975615"/>
            <a:ext cx="1463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High Street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CC262-7F75-DC15-0CE7-A2F501A11AB4}"/>
              </a:ext>
            </a:extLst>
          </p:cNvPr>
          <p:cNvSpPr txBox="1"/>
          <p:nvPr/>
        </p:nvSpPr>
        <p:spPr>
          <a:xfrm rot="18494687">
            <a:off x="6306531" y="5450251"/>
            <a:ext cx="13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Jay Hawk Tr.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3A60B-511D-845B-2794-EFFE91B84482}"/>
              </a:ext>
            </a:extLst>
          </p:cNvPr>
          <p:cNvSpPr txBox="1"/>
          <p:nvPr/>
        </p:nvSpPr>
        <p:spPr>
          <a:xfrm rot="18336006">
            <a:off x="5935166" y="4006392"/>
            <a:ext cx="17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Mallette Canyon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6FDAA3-AC10-F3CD-336F-BCCE76261BB0}"/>
              </a:ext>
            </a:extLst>
          </p:cNvPr>
          <p:cNvSpPr txBox="1"/>
          <p:nvPr/>
        </p:nvSpPr>
        <p:spPr>
          <a:xfrm>
            <a:off x="10049164" y="1270000"/>
            <a:ext cx="1749077" cy="6742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78DA5A-7471-5EE3-7324-83EEDD750175}"/>
              </a:ext>
            </a:extLst>
          </p:cNvPr>
          <p:cNvSpPr txBox="1"/>
          <p:nvPr/>
        </p:nvSpPr>
        <p:spPr>
          <a:xfrm>
            <a:off x="526473" y="1088706"/>
            <a:ext cx="1339272" cy="855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289C7-07C1-4FDA-95CD-B01A2A33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8667" r="2217" b="8667"/>
          <a:stretch>
            <a:fillRect/>
          </a:stretch>
        </p:blipFill>
        <p:spPr>
          <a:xfrm>
            <a:off x="1865745" y="885794"/>
            <a:ext cx="8183419" cy="53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5B873C-0AA5-489F-BF1E-B6E6ECAE04F7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42F12-8B47-4E68-BA9A-30D65B5F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06681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Planning</a:t>
            </a:r>
            <a:r>
              <a:rPr lang="en-US" sz="4200" dirty="0">
                <a:solidFill>
                  <a:schemeClr val="tx1"/>
                </a:solidFill>
              </a:rPr>
              <a:t>: Secured other Funding Sources, Matching Funds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2E4F-99BD-47A3-8FFA-92CD6FCEC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1657438"/>
            <a:ext cx="10697593" cy="462449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en-US" sz="2800" b="1" dirty="0"/>
              <a:t>The funding for this project is as follows:</a:t>
            </a:r>
          </a:p>
          <a:p>
            <a:pPr lvl="1" algn="just">
              <a:lnSpc>
                <a:spcPct val="100000"/>
              </a:lnSpc>
            </a:pPr>
            <a:r>
              <a:rPr lang="en-US" sz="2800" b="1" dirty="0"/>
              <a:t>NMDOT TPF:		$2,745,500</a:t>
            </a:r>
          </a:p>
          <a:p>
            <a:pPr lvl="1" algn="just">
              <a:lnSpc>
                <a:spcPct val="100000"/>
              </a:lnSpc>
            </a:pPr>
            <a:r>
              <a:rPr lang="en-US" sz="2800" b="1" dirty="0"/>
              <a:t>Town Match:		</a:t>
            </a:r>
            <a:r>
              <a:rPr lang="en-US" sz="2800" b="1" u="sng" dirty="0"/>
              <a:t>$    144,500</a:t>
            </a:r>
          </a:p>
          <a:p>
            <a:pPr lvl="1" algn="just">
              <a:lnSpc>
                <a:spcPct val="100000"/>
              </a:lnSpc>
            </a:pPr>
            <a:r>
              <a:rPr lang="en-US" sz="2800" b="1" dirty="0"/>
              <a:t>Total Project Cost:	$2,890,000</a:t>
            </a:r>
          </a:p>
          <a:p>
            <a:pPr lvl="1" algn="just">
              <a:lnSpc>
                <a:spcPct val="100000"/>
              </a:lnSpc>
            </a:pPr>
            <a:endParaRPr lang="en-US" sz="2800" b="1" dirty="0"/>
          </a:p>
          <a:p>
            <a:pPr lvl="1" algn="just">
              <a:lnSpc>
                <a:spcPct val="100000"/>
              </a:lnSpc>
            </a:pPr>
            <a:r>
              <a:rPr lang="en-US" sz="2800" b="1" dirty="0"/>
              <a:t>Matching Funds will be paid for by Town’s street fund</a:t>
            </a:r>
          </a:p>
          <a:p>
            <a:pPr algn="just">
              <a:lnSpc>
                <a:spcPct val="150000"/>
              </a:lnSpc>
            </a:pPr>
            <a:endParaRPr lang="en-US" sz="2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C990C-5B4C-4B6C-96EA-B8C626A4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5AB678-DEA4-4997-89DD-82191318EF68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3294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r>
              <a:rPr lang="en-US" sz="4200" dirty="0">
                <a:solidFill>
                  <a:schemeClr val="tx1"/>
                </a:solidFill>
              </a:rPr>
              <a:t>Level of coordination with RTPO and NMDOT in project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1642369"/>
            <a:ext cx="11008311" cy="42267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800" b="1" dirty="0"/>
              <a:t>The project has been discussed with Northern Pueblo RTPO and NMDOT.</a:t>
            </a:r>
          </a:p>
          <a:p>
            <a:pPr marL="0" indent="0" algn="just">
              <a:buNone/>
            </a:pPr>
            <a:endParaRPr lang="en-US" sz="2800" b="1" dirty="0"/>
          </a:p>
          <a:p>
            <a:pPr marL="0" indent="0" algn="just">
              <a:buNone/>
            </a:pPr>
            <a:endParaRPr lang="en-US" sz="2800" b="1" dirty="0"/>
          </a:p>
          <a:p>
            <a:pPr marL="0" indent="0" algn="just">
              <a:buNone/>
            </a:pPr>
            <a:endParaRPr lang="en-US" sz="2800" b="1" dirty="0"/>
          </a:p>
          <a:p>
            <a:pPr marL="0" indent="0" algn="just">
              <a:buNone/>
            </a:pPr>
            <a:r>
              <a:rPr lang="en-US" sz="2800" b="1" dirty="0"/>
              <a:t>The project is not on an NHS route or ROW owned by NMDOT.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5C919-1E0A-4BC1-8E6A-C1174CD0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B20285-2C60-4257-A50C-C6CFB59A742C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Justification: </a:t>
            </a:r>
            <a:r>
              <a:rPr lang="en-US" sz="4200" dirty="0">
                <a:solidFill>
                  <a:schemeClr val="tx1"/>
                </a:solidFill>
              </a:rPr>
              <a:t>Economic Impact and Project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1642369"/>
            <a:ext cx="10697593" cy="464870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n-US" sz="2800" b="1" dirty="0"/>
              <a:t>East River Street provides access to: </a:t>
            </a:r>
          </a:p>
          <a:p>
            <a:pPr marL="1470025" lvl="8" indent="0">
              <a:buNone/>
            </a:pPr>
            <a:r>
              <a:rPr lang="en-US" sz="2800" b="1" dirty="0"/>
              <a:t>	</a:t>
            </a:r>
          </a:p>
          <a:p>
            <a:pPr marL="1470025" lvl="8" indent="0">
              <a:buNone/>
            </a:pPr>
            <a:r>
              <a:rPr lang="en-US" sz="2800" b="1" dirty="0"/>
              <a:t>	Ski area</a:t>
            </a:r>
          </a:p>
          <a:p>
            <a:pPr marL="1470025" lvl="8" indent="0">
              <a:buNone/>
            </a:pPr>
            <a:r>
              <a:rPr lang="en-US" sz="2800" b="1" dirty="0"/>
              <a:t>	Faith Mountain Fellowship</a:t>
            </a:r>
          </a:p>
          <a:p>
            <a:pPr marL="1471400" lvl="8" indent="0">
              <a:buNone/>
            </a:pPr>
            <a:r>
              <a:rPr lang="en-US" sz="2800" b="1" dirty="0"/>
              <a:t>	Multiple lodges (River Lyric, </a:t>
            </a:r>
            <a:r>
              <a:rPr lang="en-US" sz="2800" b="1" dirty="0" err="1"/>
              <a:t>Worldmark</a:t>
            </a:r>
            <a:r>
              <a:rPr lang="en-US" sz="2800" b="1" dirty="0"/>
              <a:t>, Riverside)</a:t>
            </a:r>
          </a:p>
          <a:p>
            <a:pPr marL="1471400" lvl="8" indent="0">
              <a:buNone/>
            </a:pPr>
            <a:r>
              <a:rPr lang="en-US" sz="2800" b="1" dirty="0"/>
              <a:t>	Municipal Parking Lot</a:t>
            </a:r>
          </a:p>
          <a:p>
            <a:pPr marL="1471400" lvl="8" indent="0">
              <a:buNone/>
            </a:pPr>
            <a:r>
              <a:rPr lang="en-US" sz="2800" b="1" dirty="0"/>
              <a:t>	Outdoor Recreation/Trailheads</a:t>
            </a:r>
          </a:p>
          <a:p>
            <a:pPr marL="1471400" lvl="8" indent="0">
              <a:buNone/>
            </a:pPr>
            <a:r>
              <a:rPr lang="en-US" sz="2800" b="1" dirty="0"/>
              <a:t>	Apartments, Homes and Condominiums</a:t>
            </a:r>
          </a:p>
          <a:p>
            <a:pPr marL="1471400" lvl="8" indent="0">
              <a:buNone/>
            </a:pPr>
            <a:r>
              <a:rPr lang="en-US" sz="2800" b="1" dirty="0"/>
              <a:t>	Two emergency evacuation centers, including the</a:t>
            </a:r>
          </a:p>
          <a:p>
            <a:pPr marL="1471400" lvl="8" indent="0">
              <a:buNone/>
            </a:pPr>
            <a:r>
              <a:rPr lang="en-US" sz="2800" b="1" dirty="0"/>
              <a:t>           Conference Center</a:t>
            </a:r>
          </a:p>
          <a:p>
            <a:pPr marL="1471400" lvl="8" indent="0">
              <a:buNone/>
            </a:pPr>
            <a:endParaRPr lang="en-US" sz="2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6B79C-DD00-4EB2-8A7A-94510D49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5B7F8-9428-463C-A262-C5367756FAEE}"/>
              </a:ext>
            </a:extLst>
          </p:cNvPr>
          <p:cNvSpPr/>
          <p:nvPr/>
        </p:nvSpPr>
        <p:spPr>
          <a:xfrm>
            <a:off x="878889" y="390544"/>
            <a:ext cx="10697593" cy="1242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2661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Justification: </a:t>
            </a:r>
            <a:r>
              <a:rPr lang="en-US" sz="4200" dirty="0">
                <a:solidFill>
                  <a:schemeClr val="tx1"/>
                </a:solidFill>
              </a:rPr>
              <a:t>Quality of Life, Safety, and Environmental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1633419"/>
            <a:ext cx="10697593" cy="4630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This project will improve the quality of life and safety for the residents and tourists by providing safe passages from the east side of town to the west side.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600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There are three main parallel and east/west roads in Red River (High Street, NMSR 38 and River Street). Each one can serve as a bypass for the other two should an incident occur requiring evacuation (i.e. wildfire) or if one of the roads is under construction.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600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An independent sewer line replacement project is currently on-going for East River Street in order to avoid disturbing the road placed by the TPF funding.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B3057-F4B2-45D8-A5E1-54BF12EE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5B7F8-9428-463C-A262-C5367756FAEE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Request Readiness: </a:t>
            </a:r>
            <a:r>
              <a:rPr lang="en-US" sz="4200" dirty="0">
                <a:solidFill>
                  <a:schemeClr val="tx1"/>
                </a:solidFill>
              </a:rPr>
              <a:t>R-O-W Acquisition, Clearances, Planning Docs,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642369"/>
            <a:ext cx="10254211" cy="422672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2800" b="1" dirty="0"/>
          </a:p>
          <a:p>
            <a:r>
              <a:rPr lang="en-US" sz="2800" b="1" dirty="0"/>
              <a:t>No additional R.O.W. will need to be acquired. The Town owns the R.O.W. for East River Street.</a:t>
            </a:r>
          </a:p>
          <a:p>
            <a:endParaRPr lang="en-US" sz="2800" b="1" dirty="0"/>
          </a:p>
          <a:p>
            <a:r>
              <a:rPr lang="en-US" sz="2800" b="1" dirty="0"/>
              <a:t>A Professional Services Agreement (PSA) is in-place and the project can commence immediately after funding is received (anticipated to be in the fall of 2026).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A170F-D16F-418A-B32A-3B362944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F656E-BF97-CAC5-7863-2A027CCBC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0A785-5E97-2E4A-CCF6-94FBCFDE79AA}"/>
              </a:ext>
            </a:extLst>
          </p:cNvPr>
          <p:cNvSpPr txBox="1"/>
          <p:nvPr/>
        </p:nvSpPr>
        <p:spPr>
          <a:xfrm>
            <a:off x="4454525" y="1695450"/>
            <a:ext cx="96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5CE43-3F91-271D-3F3F-7E43898F4BA2}"/>
              </a:ext>
            </a:extLst>
          </p:cNvPr>
          <p:cNvSpPr/>
          <p:nvPr/>
        </p:nvSpPr>
        <p:spPr>
          <a:xfrm>
            <a:off x="0" y="399495"/>
            <a:ext cx="12191999" cy="7735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9A407-8908-81E7-D2E7-C3385493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399495"/>
            <a:ext cx="11313111" cy="77352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Pictures – Existing Road Conditions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A2D94-525A-9974-EBC0-D47E7C3C9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7CA05-6B8C-A3FD-EC98-C6F727360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326" y="1921266"/>
            <a:ext cx="5013794" cy="3760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39942-9F9B-B29D-124E-5460EC9F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94542"/>
            <a:ext cx="6582310" cy="50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1757</TotalTime>
  <Words>500</Words>
  <Application>Microsoft Office PowerPoint</Application>
  <PresentationFormat>Widescreen</PresentationFormat>
  <Paragraphs>84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Retrospect</vt:lpstr>
      <vt:lpstr>NPRTPO FY 2027 TPF #2:  East River Street Improvements Project</vt:lpstr>
      <vt:lpstr>Project Scope</vt:lpstr>
      <vt:lpstr>Project Location Map</vt:lpstr>
      <vt:lpstr>Planning: Secured other Funding Sources, Matching Funds </vt:lpstr>
      <vt:lpstr>Project Description: Level of coordination with RTPO and NMDOT in project development</vt:lpstr>
      <vt:lpstr>Justification: Economic Impact and Project Need</vt:lpstr>
      <vt:lpstr>Justification: Quality of Life, Safety, and Environmental Sustainability</vt:lpstr>
      <vt:lpstr>Request Readiness: R-O-W Acquisition, Clearances, Planning Docs, Timeline</vt:lpstr>
      <vt:lpstr>Pictures – Existing Road Conditions</vt:lpstr>
      <vt:lpstr>Pictures – Existing Road Conditions</vt:lpstr>
      <vt:lpstr>Pictures – Existing Road Conditions</vt:lpstr>
      <vt:lpstr>Pictures – Emergency Evacuation Centers</vt:lpstr>
      <vt:lpstr>Pictures – Access to recreational areas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Pueblos RTPO: Transportation Project Fund</dc:title>
  <dc:creator>Paul Sittig</dc:creator>
  <cp:lastModifiedBy>Richard Runyon</cp:lastModifiedBy>
  <cp:revision>40</cp:revision>
  <cp:lastPrinted>2024-04-30T23:11:24Z</cp:lastPrinted>
  <dcterms:created xsi:type="dcterms:W3CDTF">2021-05-11T17:16:16Z</dcterms:created>
  <dcterms:modified xsi:type="dcterms:W3CDTF">2026-03-30T22:33:57Z</dcterms:modified>
</cp:coreProperties>
</file>