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
  </p:notesMasterIdLst>
  <p:sldIdLst>
    <p:sldId id="256" r:id="rId2"/>
    <p:sldId id="294" r:id="rId3"/>
    <p:sldId id="266" r:id="rId4"/>
    <p:sldId id="286" r:id="rId5"/>
    <p:sldId id="258" r:id="rId6"/>
    <p:sldId id="268" r:id="rId7"/>
    <p:sldId id="290" r:id="rId8"/>
    <p:sldId id="292" r:id="rId9"/>
    <p:sldId id="288" r:id="rId10"/>
    <p:sldId id="289" r:id="rId11"/>
    <p:sldId id="260" r:id="rId12"/>
    <p:sldId id="273" r:id="rId13"/>
    <p:sldId id="284" r:id="rId14"/>
    <p:sldId id="295" r:id="rId15"/>
    <p:sldId id="265" r:id="rId16"/>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41A45F-D2A8-4068-0943-91C35759903E}" name="Tappan Mahoney" initials="TM" userId="S::tappan.mahoney@decnm.com::6a0ce0bd-93e9-4b5f-9f30-03c0da31ae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BC8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40" autoAdjust="0"/>
  </p:normalViewPr>
  <p:slideViewPr>
    <p:cSldViewPr snapToGrid="0">
      <p:cViewPr varScale="1">
        <p:scale>
          <a:sx n="105" d="100"/>
          <a:sy n="105" d="100"/>
        </p:scale>
        <p:origin x="79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63" tIns="48332" rIns="96663" bIns="48332" rtlCol="0"/>
          <a:lstStyle>
            <a:lvl1pPr algn="l">
              <a:defRPr sz="1300"/>
            </a:lvl1pPr>
          </a:lstStyle>
          <a:p>
            <a:endParaRPr lang="en-US" dirty="0"/>
          </a:p>
        </p:txBody>
      </p:sp>
      <p:sp>
        <p:nvSpPr>
          <p:cNvPr id="3" name="Date Placeholder 2"/>
          <p:cNvSpPr>
            <a:spLocks noGrp="1"/>
          </p:cNvSpPr>
          <p:nvPr>
            <p:ph type="dt" idx="1"/>
          </p:nvPr>
        </p:nvSpPr>
        <p:spPr>
          <a:xfrm>
            <a:off x="4143588" y="0"/>
            <a:ext cx="3169920" cy="481728"/>
          </a:xfrm>
          <a:prstGeom prst="rect">
            <a:avLst/>
          </a:prstGeom>
        </p:spPr>
        <p:txBody>
          <a:bodyPr vert="horz" lIns="96663" tIns="48332" rIns="96663" bIns="48332" rtlCol="0"/>
          <a:lstStyle>
            <a:lvl1pPr algn="r">
              <a:defRPr sz="1300"/>
            </a:lvl1pPr>
          </a:lstStyle>
          <a:p>
            <a:fld id="{534C2675-A35E-44B0-A9B9-E99B22BEE4D1}" type="datetimeFigureOut">
              <a:rPr lang="en-US" smtClean="0"/>
              <a:t>3/31/2026</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3" tIns="48332" rIns="96663" bIns="48332" rtlCol="0" anchor="ctr"/>
          <a:lstStyle/>
          <a:p>
            <a:endParaRPr lang="en-US" dirty="0"/>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63" tIns="48332" rIns="96663" bIns="483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63" tIns="48332" rIns="96663" bIns="48332"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63" tIns="48332" rIns="96663" bIns="48332" rtlCol="0" anchor="b"/>
          <a:lstStyle>
            <a:lvl1pPr algn="r">
              <a:defRPr sz="1300"/>
            </a:lvl1pPr>
          </a:lstStyle>
          <a:p>
            <a:fld id="{DBAE5DDC-8548-4AB1-BC71-C537D5EFD8F9}" type="slidenum">
              <a:rPr lang="en-US" smtClean="0"/>
              <a:t>‹#›</a:t>
            </a:fld>
            <a:endParaRPr lang="en-US" dirty="0"/>
          </a:p>
        </p:txBody>
      </p:sp>
    </p:spTree>
    <p:extLst>
      <p:ext uri="{BB962C8B-B14F-4D97-AF65-F5344CB8AC3E}">
        <p14:creationId xmlns:p14="http://schemas.microsoft.com/office/powerpoint/2010/main" val="425946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FCE34F-A8DD-44DB-A5CF-90A8187BE492}" type="datetime1">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912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E41030-27A7-4A84-9BA3-D4292AF4039C}" type="datetime1">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dirty="0"/>
          </a:p>
        </p:txBody>
      </p:sp>
    </p:spTree>
    <p:extLst>
      <p:ext uri="{BB962C8B-B14F-4D97-AF65-F5344CB8AC3E}">
        <p14:creationId xmlns:p14="http://schemas.microsoft.com/office/powerpoint/2010/main" val="3506193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E4F3CC-EE90-4E40-A83C-A3CD61CED1B9}" type="datetime1">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dirty="0"/>
          </a:p>
        </p:txBody>
      </p:sp>
    </p:spTree>
    <p:extLst>
      <p:ext uri="{BB962C8B-B14F-4D97-AF65-F5344CB8AC3E}">
        <p14:creationId xmlns:p14="http://schemas.microsoft.com/office/powerpoint/2010/main" val="2732939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C4320A-3D44-4E3D-931A-27ABD14F63F9}" type="datetime1">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dirty="0"/>
          </a:p>
        </p:txBody>
      </p:sp>
    </p:spTree>
    <p:extLst>
      <p:ext uri="{BB962C8B-B14F-4D97-AF65-F5344CB8AC3E}">
        <p14:creationId xmlns:p14="http://schemas.microsoft.com/office/powerpoint/2010/main" val="273791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A03B81-3159-4888-893D-535F2AF1FC8B}" type="datetime1">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65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2304CD-0AD2-40C3-B04A-DDB4E6EEF041}" type="datetime1">
              <a:rPr lang="en-US" smtClean="0"/>
              <a:t>3/31/2026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2A8C33-D0BC-49D1-86D4-8CB271712A0B}" type="slidenum">
              <a:rPr lang="en-US" smtClean="0"/>
              <a:t>‹#›</a:t>
            </a:fld>
            <a:endParaRPr lang="en-US" dirty="0"/>
          </a:p>
        </p:txBody>
      </p:sp>
    </p:spTree>
    <p:extLst>
      <p:ext uri="{BB962C8B-B14F-4D97-AF65-F5344CB8AC3E}">
        <p14:creationId xmlns:p14="http://schemas.microsoft.com/office/powerpoint/2010/main" val="118837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95BEC0-44DD-4B4D-8A45-C7D58BAFC6FE}" type="datetime1">
              <a:rPr lang="en-US" smtClean="0"/>
              <a:t>3/31/2026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2A8C33-D0BC-49D1-86D4-8CB271712A0B}" type="slidenum">
              <a:rPr lang="en-US" smtClean="0"/>
              <a:t>‹#›</a:t>
            </a:fld>
            <a:endParaRPr lang="en-US" dirty="0"/>
          </a:p>
        </p:txBody>
      </p:sp>
    </p:spTree>
    <p:extLst>
      <p:ext uri="{BB962C8B-B14F-4D97-AF65-F5344CB8AC3E}">
        <p14:creationId xmlns:p14="http://schemas.microsoft.com/office/powerpoint/2010/main" val="490579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5548CF-B315-4BB0-B404-B94A73BF57C6}" type="datetime1">
              <a:rPr lang="en-US" smtClean="0"/>
              <a:t>3/31/2026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2A8C33-D0BC-49D1-86D4-8CB271712A0B}" type="slidenum">
              <a:rPr lang="en-US" smtClean="0"/>
              <a:t>‹#›</a:t>
            </a:fld>
            <a:endParaRPr lang="en-US" dirty="0"/>
          </a:p>
        </p:txBody>
      </p:sp>
    </p:spTree>
    <p:extLst>
      <p:ext uri="{BB962C8B-B14F-4D97-AF65-F5344CB8AC3E}">
        <p14:creationId xmlns:p14="http://schemas.microsoft.com/office/powerpoint/2010/main" val="4050122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12012D9-6127-47F9-A727-36B87A64E7AC}" type="datetime1">
              <a:rPr lang="en-US" smtClean="0"/>
              <a:t>3/31/2026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872A8C33-D0BC-49D1-86D4-8CB271712A0B}" type="slidenum">
              <a:rPr lang="en-US" smtClean="0"/>
              <a:t>‹#›</a:t>
            </a:fld>
            <a:endParaRPr lang="en-US" dirty="0"/>
          </a:p>
        </p:txBody>
      </p:sp>
    </p:spTree>
    <p:extLst>
      <p:ext uri="{BB962C8B-B14F-4D97-AF65-F5344CB8AC3E}">
        <p14:creationId xmlns:p14="http://schemas.microsoft.com/office/powerpoint/2010/main" val="684632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864826A-9F14-4FBC-9811-C1127030230A}" type="datetime1">
              <a:rPr lang="en-US" smtClean="0"/>
              <a:t>3/31/2026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72A8C33-D0BC-49D1-86D4-8CB271712A0B}" type="slidenum">
              <a:rPr lang="en-US" smtClean="0"/>
              <a:t>‹#›</a:t>
            </a:fld>
            <a:endParaRPr lang="en-US" dirty="0"/>
          </a:p>
        </p:txBody>
      </p:sp>
    </p:spTree>
    <p:extLst>
      <p:ext uri="{BB962C8B-B14F-4D97-AF65-F5344CB8AC3E}">
        <p14:creationId xmlns:p14="http://schemas.microsoft.com/office/powerpoint/2010/main" val="3747031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FC2D39-291C-4BE9-AC08-DDD96EEAFE46}" type="datetime1">
              <a:rPr lang="en-US" smtClean="0"/>
              <a:t>3/31/2026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2A8C33-D0BC-49D1-86D4-8CB271712A0B}" type="slidenum">
              <a:rPr lang="en-US" smtClean="0"/>
              <a:t>‹#›</a:t>
            </a:fld>
            <a:endParaRPr lang="en-US" dirty="0"/>
          </a:p>
        </p:txBody>
      </p:sp>
    </p:spTree>
    <p:extLst>
      <p:ext uri="{BB962C8B-B14F-4D97-AF65-F5344CB8AC3E}">
        <p14:creationId xmlns:p14="http://schemas.microsoft.com/office/powerpoint/2010/main" val="271057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BCBAFE9-E137-4561-B0BA-490B76AD531B}" type="datetime1">
              <a:rPr lang="en-US" smtClean="0"/>
              <a:t>3/31/2026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72A8C33-D0BC-49D1-86D4-8CB271712A0B}"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7587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025F-C306-44B4-9B6C-392564F57624}"/>
              </a:ext>
            </a:extLst>
          </p:cNvPr>
          <p:cNvSpPr>
            <a:spLocks noGrp="1"/>
          </p:cNvSpPr>
          <p:nvPr>
            <p:ph type="ctrTitle"/>
          </p:nvPr>
        </p:nvSpPr>
        <p:spPr/>
        <p:txBody>
          <a:bodyPr>
            <a:normAutofit/>
          </a:bodyPr>
          <a:lstStyle/>
          <a:p>
            <a:r>
              <a:rPr lang="en-US" dirty="0"/>
              <a:t>Northern Pueblos RTPO </a:t>
            </a:r>
            <a:br>
              <a:rPr lang="en-US" dirty="0"/>
            </a:br>
            <a:r>
              <a:rPr lang="en-US" dirty="0"/>
              <a:t>FY 2026  </a:t>
            </a:r>
            <a:r>
              <a:rPr lang="en-US" sz="7200" dirty="0"/>
              <a:t>TPF Proposals: </a:t>
            </a:r>
            <a:br>
              <a:rPr lang="en-US" sz="7200" dirty="0"/>
            </a:br>
            <a:r>
              <a:rPr lang="en-US" sz="6000" dirty="0"/>
              <a:t>Village of Taos Ski Valley</a:t>
            </a:r>
          </a:p>
        </p:txBody>
      </p:sp>
      <p:sp>
        <p:nvSpPr>
          <p:cNvPr id="3" name="Subtitle 2">
            <a:extLst>
              <a:ext uri="{FF2B5EF4-FFF2-40B4-BE49-F238E27FC236}">
                <a16:creationId xmlns:a16="http://schemas.microsoft.com/office/drawing/2014/main" id="{FA5DFDD6-2D15-4AE9-933C-6066CB119E17}"/>
              </a:ext>
            </a:extLst>
          </p:cNvPr>
          <p:cNvSpPr>
            <a:spLocks noGrp="1"/>
          </p:cNvSpPr>
          <p:nvPr>
            <p:ph type="subTitle" idx="1"/>
          </p:nvPr>
        </p:nvSpPr>
        <p:spPr>
          <a:xfrm>
            <a:off x="1100051" y="4455620"/>
            <a:ext cx="10058400" cy="1643428"/>
          </a:xfrm>
        </p:spPr>
        <p:txBody>
          <a:bodyPr/>
          <a:lstStyle/>
          <a:p>
            <a:r>
              <a:rPr lang="en-US" sz="2000" dirty="0"/>
              <a:t>Presentation by VTSV AND DENNIS ENGINEERING COMPANY</a:t>
            </a:r>
          </a:p>
          <a:p>
            <a:r>
              <a:rPr lang="en-US" dirty="0"/>
              <a:t>April 1, 2026</a:t>
            </a:r>
          </a:p>
        </p:txBody>
      </p:sp>
      <p:sp>
        <p:nvSpPr>
          <p:cNvPr id="5" name="Slide Number Placeholder 4">
            <a:extLst>
              <a:ext uri="{FF2B5EF4-FFF2-40B4-BE49-F238E27FC236}">
                <a16:creationId xmlns:a16="http://schemas.microsoft.com/office/drawing/2014/main" id="{0F89C811-2F7C-4C9D-B9A6-61153555935A}"/>
              </a:ext>
            </a:extLst>
          </p:cNvPr>
          <p:cNvSpPr>
            <a:spLocks noGrp="1"/>
          </p:cNvSpPr>
          <p:nvPr>
            <p:ph type="sldNum" sz="quarter" idx="12"/>
          </p:nvPr>
        </p:nvSpPr>
        <p:spPr/>
        <p:txBody>
          <a:bodyPr/>
          <a:lstStyle/>
          <a:p>
            <a:fld id="{872A8C33-D0BC-49D1-86D4-8CB271712A0B}" type="slidenum">
              <a:rPr lang="en-US" smtClean="0"/>
              <a:t>1</a:t>
            </a:fld>
            <a:endParaRPr lang="en-US" dirty="0"/>
          </a:p>
        </p:txBody>
      </p:sp>
    </p:spTree>
    <p:extLst>
      <p:ext uri="{BB962C8B-B14F-4D97-AF65-F5344CB8AC3E}">
        <p14:creationId xmlns:p14="http://schemas.microsoft.com/office/powerpoint/2010/main" val="1351370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B679C-20DB-8DD1-D435-111374B80DC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EDA713-D391-9BC2-33A0-BF4133C30490}"/>
              </a:ext>
            </a:extLst>
          </p:cNvPr>
          <p:cNvSpPr txBox="1"/>
          <p:nvPr/>
        </p:nvSpPr>
        <p:spPr>
          <a:xfrm>
            <a:off x="615517" y="2010005"/>
            <a:ext cx="4233574" cy="369332"/>
          </a:xfrm>
          <a:prstGeom prst="rect">
            <a:avLst/>
          </a:prstGeom>
          <a:solidFill>
            <a:schemeClr val="accent5"/>
          </a:solidFill>
        </p:spPr>
        <p:txBody>
          <a:bodyPr wrap="square" rtlCol="0">
            <a:spAutoFit/>
          </a:bodyPr>
          <a:lstStyle/>
          <a:p>
            <a:endParaRPr lang="en-US" dirty="0"/>
          </a:p>
        </p:txBody>
      </p:sp>
      <p:sp>
        <p:nvSpPr>
          <p:cNvPr id="4" name="Rectangle 3">
            <a:extLst>
              <a:ext uri="{FF2B5EF4-FFF2-40B4-BE49-F238E27FC236}">
                <a16:creationId xmlns:a16="http://schemas.microsoft.com/office/drawing/2014/main" id="{C07EC8C4-205F-873B-7E66-45AFA795615F}"/>
              </a:ext>
            </a:extLst>
          </p:cNvPr>
          <p:cNvSpPr/>
          <p:nvPr/>
        </p:nvSpPr>
        <p:spPr>
          <a:xfrm>
            <a:off x="878889" y="399495"/>
            <a:ext cx="10697593" cy="1242874"/>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96709D-BCD4-50A8-8B9F-7F77D0FD567E}"/>
              </a:ext>
            </a:extLst>
          </p:cNvPr>
          <p:cNvSpPr>
            <a:spLocks noGrp="1"/>
          </p:cNvSpPr>
          <p:nvPr>
            <p:ph type="title"/>
          </p:nvPr>
        </p:nvSpPr>
        <p:spPr/>
        <p:txBody>
          <a:bodyPr>
            <a:normAutofit/>
          </a:bodyPr>
          <a:lstStyle/>
          <a:p>
            <a:r>
              <a:rPr lang="en-US" sz="4200" b="1" dirty="0">
                <a:solidFill>
                  <a:schemeClr val="tx1"/>
                </a:solidFill>
              </a:rPr>
              <a:t>Project Description: </a:t>
            </a:r>
            <a:r>
              <a:rPr lang="en-US" sz="4200" dirty="0">
                <a:solidFill>
                  <a:schemeClr val="tx1"/>
                </a:solidFill>
              </a:rPr>
              <a:t>Location of Project, and Details of Proposed Development</a:t>
            </a:r>
            <a:endParaRPr lang="en-US" sz="4200" b="1" dirty="0">
              <a:solidFill>
                <a:schemeClr val="tx1"/>
              </a:solidFill>
            </a:endParaRPr>
          </a:p>
        </p:txBody>
      </p:sp>
      <p:sp>
        <p:nvSpPr>
          <p:cNvPr id="3" name="Content Placeholder 2">
            <a:extLst>
              <a:ext uri="{FF2B5EF4-FFF2-40B4-BE49-F238E27FC236}">
                <a16:creationId xmlns:a16="http://schemas.microsoft.com/office/drawing/2014/main" id="{2208FCC8-8B7C-7306-1749-B8775CAD341F}"/>
              </a:ext>
            </a:extLst>
          </p:cNvPr>
          <p:cNvSpPr>
            <a:spLocks noGrp="1"/>
          </p:cNvSpPr>
          <p:nvPr>
            <p:ph idx="1"/>
          </p:nvPr>
        </p:nvSpPr>
        <p:spPr>
          <a:xfrm>
            <a:off x="241189" y="2010005"/>
            <a:ext cx="4853043" cy="3947449"/>
          </a:xfrm>
        </p:spPr>
        <p:txBody>
          <a:bodyPr>
            <a:normAutofit/>
          </a:bodyPr>
          <a:lstStyle/>
          <a:p>
            <a:pPr algn="ctr"/>
            <a:r>
              <a:rPr lang="en-US" b="1" dirty="0">
                <a:solidFill>
                  <a:schemeClr val="tx1"/>
                </a:solidFill>
              </a:rPr>
              <a:t>Priority 3: Kachina Road Improvements</a:t>
            </a:r>
          </a:p>
          <a:p>
            <a:pPr algn="just"/>
            <a:r>
              <a:rPr lang="en-US" dirty="0"/>
              <a:t>The Kachina Road project commences at Porcupine Road and continues south for approximately 3,500 lf. Improvements consist of subgrade prep, base course, hot mix asphalt, curb, valley gutters, curb returns and approximately 1,500 lf of storm drain with drop inlets. </a:t>
            </a:r>
          </a:p>
          <a:p>
            <a:pPr algn="just"/>
            <a:r>
              <a:rPr lang="en-US" dirty="0"/>
              <a:t>These roads are major ingress/egress roads for tourism, Village businesses and emergency evacuation routes.</a:t>
            </a:r>
          </a:p>
          <a:p>
            <a:pPr marL="0" indent="0" algn="ctr">
              <a:buNone/>
            </a:pPr>
            <a:endParaRPr lang="en-US" dirty="0"/>
          </a:p>
          <a:p>
            <a:pPr algn="ctr"/>
            <a:endParaRPr lang="en-US" b="1" dirty="0"/>
          </a:p>
          <a:p>
            <a:endParaRPr lang="en-US" b="1" dirty="0"/>
          </a:p>
          <a:p>
            <a:endParaRPr lang="en-US" dirty="0"/>
          </a:p>
          <a:p>
            <a:endParaRPr lang="en-US" dirty="0"/>
          </a:p>
        </p:txBody>
      </p:sp>
      <p:sp>
        <p:nvSpPr>
          <p:cNvPr id="6" name="Slide Number Placeholder 5">
            <a:extLst>
              <a:ext uri="{FF2B5EF4-FFF2-40B4-BE49-F238E27FC236}">
                <a16:creationId xmlns:a16="http://schemas.microsoft.com/office/drawing/2014/main" id="{B5DC0A59-409F-98FC-61BC-DBE08A897F93}"/>
              </a:ext>
            </a:extLst>
          </p:cNvPr>
          <p:cNvSpPr>
            <a:spLocks noGrp="1"/>
          </p:cNvSpPr>
          <p:nvPr>
            <p:ph type="sldNum" sz="quarter" idx="12"/>
          </p:nvPr>
        </p:nvSpPr>
        <p:spPr/>
        <p:txBody>
          <a:bodyPr/>
          <a:lstStyle/>
          <a:p>
            <a:fld id="{872A8C33-D0BC-49D1-86D4-8CB271712A0B}" type="slidenum">
              <a:rPr lang="en-US" smtClean="0"/>
              <a:t>10</a:t>
            </a:fld>
            <a:endParaRPr lang="en-US" dirty="0"/>
          </a:p>
        </p:txBody>
      </p:sp>
      <p:pic>
        <p:nvPicPr>
          <p:cNvPr id="17" name="Picture 16">
            <a:extLst>
              <a:ext uri="{FF2B5EF4-FFF2-40B4-BE49-F238E27FC236}">
                <a16:creationId xmlns:a16="http://schemas.microsoft.com/office/drawing/2014/main" id="{AD712BBC-A6CB-2ED7-7138-5E9A4F18251B}"/>
              </a:ext>
            </a:extLst>
          </p:cNvPr>
          <p:cNvPicPr>
            <a:picLocks noChangeAspect="1"/>
          </p:cNvPicPr>
          <p:nvPr/>
        </p:nvPicPr>
        <p:blipFill>
          <a:blip r:embed="rId2">
            <a:extLst>
              <a:ext uri="{28A0092B-C50C-407E-A947-70E740481C1C}">
                <a14:useLocalDpi xmlns:a14="http://schemas.microsoft.com/office/drawing/2010/main" val="0"/>
              </a:ext>
            </a:extLst>
          </a:blip>
          <a:srcRect l="1935" r="1935"/>
          <a:stretch/>
        </p:blipFill>
        <p:spPr>
          <a:xfrm>
            <a:off x="5251250" y="1903322"/>
            <a:ext cx="6325233" cy="4387749"/>
          </a:xfrm>
          <a:prstGeom prst="rect">
            <a:avLst/>
          </a:prstGeom>
        </p:spPr>
      </p:pic>
    </p:spTree>
    <p:extLst>
      <p:ext uri="{BB962C8B-B14F-4D97-AF65-F5344CB8AC3E}">
        <p14:creationId xmlns:p14="http://schemas.microsoft.com/office/powerpoint/2010/main" val="3246622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5AB678-DEA4-4997-89DD-82191318EF68}"/>
              </a:ext>
            </a:extLst>
          </p:cNvPr>
          <p:cNvSpPr/>
          <p:nvPr/>
        </p:nvSpPr>
        <p:spPr>
          <a:xfrm>
            <a:off x="878889" y="399495"/>
            <a:ext cx="10697593" cy="1242874"/>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a:xfrm>
            <a:off x="1097280" y="293294"/>
            <a:ext cx="10058400" cy="1450757"/>
          </a:xfrm>
        </p:spPr>
        <p:txBody>
          <a:bodyPr>
            <a:normAutofit fontScale="90000"/>
          </a:bodyPr>
          <a:lstStyle/>
          <a:p>
            <a:r>
              <a:rPr lang="en-US" sz="4200" b="1" dirty="0">
                <a:solidFill>
                  <a:schemeClr val="tx1"/>
                </a:solidFill>
              </a:rPr>
              <a:t>Project Description: </a:t>
            </a:r>
            <a:r>
              <a:rPr lang="en-US" sz="4200" dirty="0">
                <a:solidFill>
                  <a:schemeClr val="tx1"/>
                </a:solidFill>
              </a:rPr>
              <a:t>Level of coordination with RTPO, NMDOT, and State entities in project development</a:t>
            </a:r>
          </a:p>
        </p:txBody>
      </p:sp>
      <p:sp>
        <p:nvSpPr>
          <p:cNvPr id="3" name="Content Placeholder 2">
            <a:extLst>
              <a:ext uri="{FF2B5EF4-FFF2-40B4-BE49-F238E27FC236}">
                <a16:creationId xmlns:a16="http://schemas.microsoft.com/office/drawing/2014/main" id="{BCCF016A-4039-44D4-BE13-4296A9481DB5}"/>
              </a:ext>
            </a:extLst>
          </p:cNvPr>
          <p:cNvSpPr>
            <a:spLocks noGrp="1"/>
          </p:cNvSpPr>
          <p:nvPr>
            <p:ph idx="1"/>
          </p:nvPr>
        </p:nvSpPr>
        <p:spPr>
          <a:xfrm>
            <a:off x="1097280" y="1744051"/>
            <a:ext cx="10058400" cy="4472021"/>
          </a:xfrm>
        </p:spPr>
        <p:txBody>
          <a:bodyPr>
            <a:normAutofit/>
          </a:bodyPr>
          <a:lstStyle/>
          <a:p>
            <a:pPr algn="ctr"/>
            <a:endParaRPr lang="en-US" sz="2400" dirty="0"/>
          </a:p>
          <a:p>
            <a:r>
              <a:rPr lang="en-US" sz="2400" dirty="0"/>
              <a:t>The Village of Taos Ski Valley has coordinated with the following entities:</a:t>
            </a:r>
          </a:p>
          <a:p>
            <a:pPr lvl="1"/>
            <a:r>
              <a:rPr lang="en-US" sz="2400" dirty="0"/>
              <a:t>NMDOT</a:t>
            </a:r>
          </a:p>
          <a:p>
            <a:pPr lvl="1"/>
            <a:r>
              <a:rPr lang="en-US" sz="2400" dirty="0"/>
              <a:t>NPRTPO</a:t>
            </a:r>
          </a:p>
          <a:p>
            <a:pPr lvl="1"/>
            <a:r>
              <a:rPr lang="en-US" sz="2400" dirty="0"/>
              <a:t>Engineering Firms</a:t>
            </a:r>
          </a:p>
          <a:p>
            <a:pPr lvl="1"/>
            <a:r>
              <a:rPr lang="en-US" sz="2400" dirty="0"/>
              <a:t>Local Residents</a:t>
            </a:r>
          </a:p>
          <a:p>
            <a:pPr algn="ctr"/>
            <a:endParaRPr lang="en-US" dirty="0"/>
          </a:p>
        </p:txBody>
      </p:sp>
      <p:sp>
        <p:nvSpPr>
          <p:cNvPr id="7" name="Slide Number Placeholder 6">
            <a:extLst>
              <a:ext uri="{FF2B5EF4-FFF2-40B4-BE49-F238E27FC236}">
                <a16:creationId xmlns:a16="http://schemas.microsoft.com/office/drawing/2014/main" id="{D2E5C919-1E0A-4BC1-8E6A-C1174CD0EDD6}"/>
              </a:ext>
            </a:extLst>
          </p:cNvPr>
          <p:cNvSpPr>
            <a:spLocks noGrp="1"/>
          </p:cNvSpPr>
          <p:nvPr>
            <p:ph type="sldNum" sz="quarter" idx="12"/>
          </p:nvPr>
        </p:nvSpPr>
        <p:spPr/>
        <p:txBody>
          <a:bodyPr/>
          <a:lstStyle/>
          <a:p>
            <a:fld id="{872A8C33-D0BC-49D1-86D4-8CB271712A0B}" type="slidenum">
              <a:rPr lang="en-US" smtClean="0"/>
              <a:t>11</a:t>
            </a:fld>
            <a:endParaRPr lang="en-US" dirty="0"/>
          </a:p>
        </p:txBody>
      </p:sp>
    </p:spTree>
    <p:extLst>
      <p:ext uri="{BB962C8B-B14F-4D97-AF65-F5344CB8AC3E}">
        <p14:creationId xmlns:p14="http://schemas.microsoft.com/office/powerpoint/2010/main" val="1926952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B20285-2C60-4257-A50C-C6CFB59A742C}"/>
              </a:ext>
            </a:extLst>
          </p:cNvPr>
          <p:cNvSpPr/>
          <p:nvPr/>
        </p:nvSpPr>
        <p:spPr>
          <a:xfrm>
            <a:off x="878889" y="399495"/>
            <a:ext cx="10697593" cy="124287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p:txBody>
          <a:bodyPr>
            <a:normAutofit/>
          </a:bodyPr>
          <a:lstStyle/>
          <a:p>
            <a:r>
              <a:rPr lang="en-US" b="1" dirty="0">
                <a:solidFill>
                  <a:schemeClr val="tx1"/>
                </a:solidFill>
              </a:rPr>
              <a:t>Justification: </a:t>
            </a:r>
            <a:r>
              <a:rPr lang="en-US" dirty="0">
                <a:solidFill>
                  <a:schemeClr val="tx1"/>
                </a:solidFill>
              </a:rPr>
              <a:t>Economic Impact and Project Need</a:t>
            </a:r>
          </a:p>
        </p:txBody>
      </p:sp>
      <p:sp>
        <p:nvSpPr>
          <p:cNvPr id="3" name="Content Placeholder 2">
            <a:extLst>
              <a:ext uri="{FF2B5EF4-FFF2-40B4-BE49-F238E27FC236}">
                <a16:creationId xmlns:a16="http://schemas.microsoft.com/office/drawing/2014/main" id="{BCCF016A-4039-44D4-BE13-4296A9481DB5}"/>
              </a:ext>
            </a:extLst>
          </p:cNvPr>
          <p:cNvSpPr>
            <a:spLocks noGrp="1"/>
          </p:cNvSpPr>
          <p:nvPr>
            <p:ph idx="1"/>
          </p:nvPr>
        </p:nvSpPr>
        <p:spPr>
          <a:xfrm>
            <a:off x="1097280" y="1845734"/>
            <a:ext cx="10469584" cy="4299458"/>
          </a:xfrm>
        </p:spPr>
        <p:txBody>
          <a:bodyPr>
            <a:normAutofit fontScale="92500" lnSpcReduction="20000"/>
          </a:bodyPr>
          <a:lstStyle/>
          <a:p>
            <a:r>
              <a:rPr lang="en-US" sz="3000" b="1" dirty="0"/>
              <a:t>The Twining Road Retaining Wall project is necessary from a safety perspective. During periods of inclement weather (rain, snow, etc.), runoff and debris wash onto the road and into the body of water across the street. There is also a residence on top of the hill behind the proposed wall while not in danger yet, it is just a matter of time before enough erosion occurs to be come an issue.</a:t>
            </a:r>
          </a:p>
          <a:p>
            <a:endParaRPr lang="en-US" sz="3000" b="1" dirty="0"/>
          </a:p>
          <a:p>
            <a:endParaRPr lang="en-US" sz="3000" b="1" dirty="0"/>
          </a:p>
          <a:p>
            <a:r>
              <a:rPr lang="en-US" sz="3000" b="1" dirty="0"/>
              <a:t>Zaps Road, Porcupine Road and Kachina Road are critical roads to the Village. Not only do they provide ingress/egress capabilities for tourism and other economic drivers, they are needed for safety out of the Village as well. </a:t>
            </a:r>
          </a:p>
          <a:p>
            <a:pPr marL="0" indent="0">
              <a:buNone/>
            </a:pPr>
            <a:endParaRPr lang="en-US" dirty="0"/>
          </a:p>
        </p:txBody>
      </p:sp>
      <p:sp>
        <p:nvSpPr>
          <p:cNvPr id="6" name="Slide Number Placeholder 5">
            <a:extLst>
              <a:ext uri="{FF2B5EF4-FFF2-40B4-BE49-F238E27FC236}">
                <a16:creationId xmlns:a16="http://schemas.microsoft.com/office/drawing/2014/main" id="{A046B79C-DD00-4EB2-8A7A-94510D49902D}"/>
              </a:ext>
            </a:extLst>
          </p:cNvPr>
          <p:cNvSpPr>
            <a:spLocks noGrp="1"/>
          </p:cNvSpPr>
          <p:nvPr>
            <p:ph type="sldNum" sz="quarter" idx="12"/>
          </p:nvPr>
        </p:nvSpPr>
        <p:spPr/>
        <p:txBody>
          <a:bodyPr/>
          <a:lstStyle/>
          <a:p>
            <a:fld id="{872A8C33-D0BC-49D1-86D4-8CB271712A0B}" type="slidenum">
              <a:rPr lang="en-US" smtClean="0"/>
              <a:t>12</a:t>
            </a:fld>
            <a:endParaRPr lang="en-US" dirty="0"/>
          </a:p>
        </p:txBody>
      </p:sp>
    </p:spTree>
    <p:extLst>
      <p:ext uri="{BB962C8B-B14F-4D97-AF65-F5344CB8AC3E}">
        <p14:creationId xmlns:p14="http://schemas.microsoft.com/office/powerpoint/2010/main" val="1664363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71DA-D595-7EA4-0BFD-2370A4A6B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8F1E9A-0F0B-6788-A67B-AB5724B450E9}"/>
              </a:ext>
            </a:extLst>
          </p:cNvPr>
          <p:cNvSpPr>
            <a:spLocks noGrp="1"/>
          </p:cNvSpPr>
          <p:nvPr>
            <p:ph type="title"/>
          </p:nvPr>
        </p:nvSpPr>
        <p:spPr/>
        <p:txBody>
          <a:bodyPr/>
          <a:lstStyle/>
          <a:p>
            <a:r>
              <a:rPr lang="en-US" b="1" dirty="0">
                <a:solidFill>
                  <a:schemeClr val="tx1"/>
                </a:solidFill>
              </a:rPr>
              <a:t>Project Photos:</a:t>
            </a:r>
            <a:endParaRPr lang="en-US" dirty="0"/>
          </a:p>
        </p:txBody>
      </p:sp>
      <p:sp>
        <p:nvSpPr>
          <p:cNvPr id="4" name="Slide Number Placeholder 3">
            <a:extLst>
              <a:ext uri="{FF2B5EF4-FFF2-40B4-BE49-F238E27FC236}">
                <a16:creationId xmlns:a16="http://schemas.microsoft.com/office/drawing/2014/main" id="{00144CE9-1B3E-E65A-498A-B5D3C7449203}"/>
              </a:ext>
            </a:extLst>
          </p:cNvPr>
          <p:cNvSpPr>
            <a:spLocks noGrp="1"/>
          </p:cNvSpPr>
          <p:nvPr>
            <p:ph type="sldNum" sz="quarter" idx="12"/>
          </p:nvPr>
        </p:nvSpPr>
        <p:spPr/>
        <p:txBody>
          <a:bodyPr/>
          <a:lstStyle/>
          <a:p>
            <a:fld id="{872A8C33-D0BC-49D1-86D4-8CB271712A0B}" type="slidenum">
              <a:rPr lang="en-US" smtClean="0"/>
              <a:t>13</a:t>
            </a:fld>
            <a:endParaRPr lang="en-US" dirty="0"/>
          </a:p>
        </p:txBody>
      </p:sp>
      <p:pic>
        <p:nvPicPr>
          <p:cNvPr id="7" name="Picture 6">
            <a:extLst>
              <a:ext uri="{FF2B5EF4-FFF2-40B4-BE49-F238E27FC236}">
                <a16:creationId xmlns:a16="http://schemas.microsoft.com/office/drawing/2014/main" id="{67A36130-210A-8C79-2970-142F9D7D9A7D}"/>
              </a:ext>
            </a:extLst>
          </p:cNvPr>
          <p:cNvPicPr>
            <a:picLocks noChangeAspect="1"/>
          </p:cNvPicPr>
          <p:nvPr/>
        </p:nvPicPr>
        <p:blipFill>
          <a:blip r:embed="rId2">
            <a:extLst>
              <a:ext uri="{28A0092B-C50C-407E-A947-70E740481C1C}">
                <a14:useLocalDpi xmlns:a14="http://schemas.microsoft.com/office/drawing/2010/main" val="0"/>
              </a:ext>
            </a:extLst>
          </a:blip>
          <a:srcRect l="24343" t="2589" r="31396" b="1687"/>
          <a:stretch>
            <a:fillRect/>
          </a:stretch>
        </p:blipFill>
        <p:spPr>
          <a:xfrm>
            <a:off x="1281629" y="1810054"/>
            <a:ext cx="3326163" cy="4018091"/>
          </a:xfrm>
          <a:prstGeom prst="rect">
            <a:avLst/>
          </a:prstGeom>
        </p:spPr>
      </p:pic>
      <p:pic>
        <p:nvPicPr>
          <p:cNvPr id="11" name="Picture 10">
            <a:extLst>
              <a:ext uri="{FF2B5EF4-FFF2-40B4-BE49-F238E27FC236}">
                <a16:creationId xmlns:a16="http://schemas.microsoft.com/office/drawing/2014/main" id="{D11FE0B9-A629-4250-B796-66BC3C899E52}"/>
              </a:ext>
            </a:extLst>
          </p:cNvPr>
          <p:cNvPicPr>
            <a:picLocks noChangeAspect="1"/>
          </p:cNvPicPr>
          <p:nvPr/>
        </p:nvPicPr>
        <p:blipFill>
          <a:blip r:embed="rId3">
            <a:extLst>
              <a:ext uri="{28A0092B-C50C-407E-A947-70E740481C1C}">
                <a14:useLocalDpi xmlns:a14="http://schemas.microsoft.com/office/drawing/2010/main" val="0"/>
              </a:ext>
            </a:extLst>
          </a:blip>
          <a:srcRect l="-475" t="-52" r="37662" b="784"/>
          <a:stretch>
            <a:fillRect/>
          </a:stretch>
        </p:blipFill>
        <p:spPr>
          <a:xfrm>
            <a:off x="4949530" y="2197982"/>
            <a:ext cx="3326163" cy="2445745"/>
          </a:xfrm>
          <a:prstGeom prst="rect">
            <a:avLst/>
          </a:prstGeom>
        </p:spPr>
      </p:pic>
      <p:pic>
        <p:nvPicPr>
          <p:cNvPr id="13" name="Picture 12">
            <a:extLst>
              <a:ext uri="{FF2B5EF4-FFF2-40B4-BE49-F238E27FC236}">
                <a16:creationId xmlns:a16="http://schemas.microsoft.com/office/drawing/2014/main" id="{C38A1239-ED1E-6D31-89D2-5577F2A8FBE8}"/>
              </a:ext>
            </a:extLst>
          </p:cNvPr>
          <p:cNvPicPr>
            <a:picLocks noChangeAspect="1"/>
          </p:cNvPicPr>
          <p:nvPr/>
        </p:nvPicPr>
        <p:blipFill>
          <a:blip r:embed="rId4">
            <a:extLst>
              <a:ext uri="{28A0092B-C50C-407E-A947-70E740481C1C}">
                <a14:useLocalDpi xmlns:a14="http://schemas.microsoft.com/office/drawing/2010/main" val="0"/>
              </a:ext>
            </a:extLst>
          </a:blip>
          <a:srcRect l="21147" t="-1" b="1560"/>
          <a:stretch>
            <a:fillRect/>
          </a:stretch>
        </p:blipFill>
        <p:spPr>
          <a:xfrm>
            <a:off x="8617429" y="2915125"/>
            <a:ext cx="3326163" cy="2604722"/>
          </a:xfrm>
          <a:prstGeom prst="rect">
            <a:avLst/>
          </a:prstGeom>
        </p:spPr>
      </p:pic>
      <p:sp>
        <p:nvSpPr>
          <p:cNvPr id="3" name="TextBox 2">
            <a:extLst>
              <a:ext uri="{FF2B5EF4-FFF2-40B4-BE49-F238E27FC236}">
                <a16:creationId xmlns:a16="http://schemas.microsoft.com/office/drawing/2014/main" id="{DE6FD643-77BD-7BDA-2CFD-26861309980E}"/>
              </a:ext>
            </a:extLst>
          </p:cNvPr>
          <p:cNvSpPr txBox="1"/>
          <p:nvPr/>
        </p:nvSpPr>
        <p:spPr>
          <a:xfrm>
            <a:off x="1096908" y="5881433"/>
            <a:ext cx="3710631" cy="461665"/>
          </a:xfrm>
          <a:prstGeom prst="rect">
            <a:avLst/>
          </a:prstGeom>
          <a:noFill/>
        </p:spPr>
        <p:txBody>
          <a:bodyPr wrap="none" rtlCol="0">
            <a:spAutoFit/>
          </a:bodyPr>
          <a:lstStyle/>
          <a:p>
            <a:r>
              <a:rPr lang="en-US" sz="2400" dirty="0"/>
              <a:t>Twining Road Retaining Wall</a:t>
            </a:r>
          </a:p>
        </p:txBody>
      </p:sp>
      <p:sp>
        <p:nvSpPr>
          <p:cNvPr id="5" name="TextBox 4">
            <a:extLst>
              <a:ext uri="{FF2B5EF4-FFF2-40B4-BE49-F238E27FC236}">
                <a16:creationId xmlns:a16="http://schemas.microsoft.com/office/drawing/2014/main" id="{A2127622-E525-90B1-380D-FAF02E86BE81}"/>
              </a:ext>
            </a:extLst>
          </p:cNvPr>
          <p:cNvSpPr txBox="1"/>
          <p:nvPr/>
        </p:nvSpPr>
        <p:spPr>
          <a:xfrm>
            <a:off x="4734628" y="4688850"/>
            <a:ext cx="3755965" cy="830997"/>
          </a:xfrm>
          <a:prstGeom prst="rect">
            <a:avLst/>
          </a:prstGeom>
          <a:noFill/>
        </p:spPr>
        <p:txBody>
          <a:bodyPr wrap="none" rtlCol="0">
            <a:spAutoFit/>
          </a:bodyPr>
          <a:lstStyle/>
          <a:p>
            <a:pPr algn="ctr"/>
            <a:r>
              <a:rPr lang="en-US" sz="2400" dirty="0"/>
              <a:t>Zaps and Porcupine Road</a:t>
            </a:r>
          </a:p>
          <a:p>
            <a:pPr algn="ctr"/>
            <a:r>
              <a:rPr lang="en-US" sz="2400" dirty="0"/>
              <a:t>And Drainage Improvements</a:t>
            </a:r>
          </a:p>
        </p:txBody>
      </p:sp>
      <p:sp>
        <p:nvSpPr>
          <p:cNvPr id="8" name="TextBox 7">
            <a:extLst>
              <a:ext uri="{FF2B5EF4-FFF2-40B4-BE49-F238E27FC236}">
                <a16:creationId xmlns:a16="http://schemas.microsoft.com/office/drawing/2014/main" id="{4F9B6A05-3423-1586-E166-99310D699142}"/>
              </a:ext>
            </a:extLst>
          </p:cNvPr>
          <p:cNvSpPr txBox="1"/>
          <p:nvPr/>
        </p:nvSpPr>
        <p:spPr>
          <a:xfrm>
            <a:off x="9046133" y="5519847"/>
            <a:ext cx="2468753" cy="830997"/>
          </a:xfrm>
          <a:prstGeom prst="rect">
            <a:avLst/>
          </a:prstGeom>
          <a:noFill/>
        </p:spPr>
        <p:txBody>
          <a:bodyPr wrap="none" rtlCol="0">
            <a:spAutoFit/>
          </a:bodyPr>
          <a:lstStyle/>
          <a:p>
            <a:pPr algn="ctr"/>
            <a:r>
              <a:rPr lang="en-US" sz="2400" dirty="0"/>
              <a:t>Kachina Road and </a:t>
            </a:r>
          </a:p>
          <a:p>
            <a:pPr algn="ctr"/>
            <a:r>
              <a:rPr lang="en-US" sz="2400" dirty="0"/>
              <a:t>Drainage Imp.</a:t>
            </a:r>
          </a:p>
        </p:txBody>
      </p:sp>
    </p:spTree>
    <p:extLst>
      <p:ext uri="{BB962C8B-B14F-4D97-AF65-F5344CB8AC3E}">
        <p14:creationId xmlns:p14="http://schemas.microsoft.com/office/powerpoint/2010/main" val="2512957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51A6-284E-6687-774A-527F133990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1A3D0-2FA6-68F6-F24F-6B50C6BDFF5F}"/>
              </a:ext>
            </a:extLst>
          </p:cNvPr>
          <p:cNvSpPr>
            <a:spLocks noGrp="1"/>
          </p:cNvSpPr>
          <p:nvPr>
            <p:ph type="title"/>
          </p:nvPr>
        </p:nvSpPr>
        <p:spPr/>
        <p:txBody>
          <a:bodyPr/>
          <a:lstStyle/>
          <a:p>
            <a:r>
              <a:rPr lang="en-US" b="1" dirty="0">
                <a:solidFill>
                  <a:schemeClr val="tx1"/>
                </a:solidFill>
              </a:rPr>
              <a:t>Project Photos:</a:t>
            </a:r>
            <a:endParaRPr lang="en-US" dirty="0"/>
          </a:p>
        </p:txBody>
      </p:sp>
      <p:sp>
        <p:nvSpPr>
          <p:cNvPr id="4" name="Slide Number Placeholder 3">
            <a:extLst>
              <a:ext uri="{FF2B5EF4-FFF2-40B4-BE49-F238E27FC236}">
                <a16:creationId xmlns:a16="http://schemas.microsoft.com/office/drawing/2014/main" id="{1C3947D3-6539-DDD4-A663-E939770A03C2}"/>
              </a:ext>
            </a:extLst>
          </p:cNvPr>
          <p:cNvSpPr>
            <a:spLocks noGrp="1"/>
          </p:cNvSpPr>
          <p:nvPr>
            <p:ph type="sldNum" sz="quarter" idx="12"/>
          </p:nvPr>
        </p:nvSpPr>
        <p:spPr/>
        <p:txBody>
          <a:bodyPr/>
          <a:lstStyle/>
          <a:p>
            <a:fld id="{872A8C33-D0BC-49D1-86D4-8CB271712A0B}" type="slidenum">
              <a:rPr lang="en-US" smtClean="0"/>
              <a:t>14</a:t>
            </a:fld>
            <a:endParaRPr lang="en-US" dirty="0"/>
          </a:p>
        </p:txBody>
      </p:sp>
      <p:pic>
        <p:nvPicPr>
          <p:cNvPr id="7" name="Picture 6">
            <a:extLst>
              <a:ext uri="{FF2B5EF4-FFF2-40B4-BE49-F238E27FC236}">
                <a16:creationId xmlns:a16="http://schemas.microsoft.com/office/drawing/2014/main" id="{88AF4225-530C-D32A-CB3A-A0B8E9E966AA}"/>
              </a:ext>
            </a:extLst>
          </p:cNvPr>
          <p:cNvPicPr>
            <a:picLocks noChangeAspect="1"/>
          </p:cNvPicPr>
          <p:nvPr/>
        </p:nvPicPr>
        <p:blipFill>
          <a:blip r:embed="rId2">
            <a:extLst>
              <a:ext uri="{28A0092B-C50C-407E-A947-70E740481C1C}">
                <a14:useLocalDpi xmlns:a14="http://schemas.microsoft.com/office/drawing/2010/main" val="0"/>
              </a:ext>
            </a:extLst>
          </a:blip>
          <a:srcRect l="18970" r="18970"/>
          <a:stretch/>
        </p:blipFill>
        <p:spPr>
          <a:xfrm rot="5400000">
            <a:off x="935665" y="2156018"/>
            <a:ext cx="4018091" cy="3326163"/>
          </a:xfrm>
          <a:prstGeom prst="rect">
            <a:avLst/>
          </a:prstGeom>
        </p:spPr>
      </p:pic>
      <p:pic>
        <p:nvPicPr>
          <p:cNvPr id="11" name="Picture 10">
            <a:extLst>
              <a:ext uri="{FF2B5EF4-FFF2-40B4-BE49-F238E27FC236}">
                <a16:creationId xmlns:a16="http://schemas.microsoft.com/office/drawing/2014/main" id="{7AAA49E1-DED3-ACDE-869B-A067CE655F81}"/>
              </a:ext>
            </a:extLst>
          </p:cNvPr>
          <p:cNvPicPr>
            <a:picLocks noChangeAspect="1"/>
          </p:cNvPicPr>
          <p:nvPr/>
        </p:nvPicPr>
        <p:blipFill>
          <a:blip r:embed="rId3">
            <a:extLst>
              <a:ext uri="{28A0092B-C50C-407E-A947-70E740481C1C}">
                <a14:useLocalDpi xmlns:a14="http://schemas.microsoft.com/office/drawing/2010/main" val="0"/>
              </a:ext>
            </a:extLst>
          </a:blip>
          <a:srcRect t="999" b="999"/>
          <a:stretch/>
        </p:blipFill>
        <p:spPr>
          <a:xfrm rot="5400000">
            <a:off x="5389739" y="1757773"/>
            <a:ext cx="2445745" cy="3326163"/>
          </a:xfrm>
          <a:prstGeom prst="rect">
            <a:avLst/>
          </a:prstGeom>
        </p:spPr>
      </p:pic>
      <p:pic>
        <p:nvPicPr>
          <p:cNvPr id="13" name="Picture 12">
            <a:extLst>
              <a:ext uri="{FF2B5EF4-FFF2-40B4-BE49-F238E27FC236}">
                <a16:creationId xmlns:a16="http://schemas.microsoft.com/office/drawing/2014/main" id="{927C013F-B2E7-7DAD-6FD1-1E5BD856346B}"/>
              </a:ext>
            </a:extLst>
          </p:cNvPr>
          <p:cNvPicPr>
            <a:picLocks noChangeAspect="1"/>
          </p:cNvPicPr>
          <p:nvPr/>
        </p:nvPicPr>
        <p:blipFill>
          <a:blip r:embed="rId4">
            <a:extLst>
              <a:ext uri="{28A0092B-C50C-407E-A947-70E740481C1C}">
                <a14:useLocalDpi xmlns:a14="http://schemas.microsoft.com/office/drawing/2010/main" val="0"/>
              </a:ext>
            </a:extLst>
          </a:blip>
          <a:srcRect l="2113" r="2113"/>
          <a:stretch/>
        </p:blipFill>
        <p:spPr>
          <a:xfrm rot="5400000">
            <a:off x="8978149" y="2554405"/>
            <a:ext cx="2604722" cy="3326163"/>
          </a:xfrm>
          <a:prstGeom prst="rect">
            <a:avLst/>
          </a:prstGeom>
        </p:spPr>
      </p:pic>
      <p:sp>
        <p:nvSpPr>
          <p:cNvPr id="3" name="TextBox 2">
            <a:extLst>
              <a:ext uri="{FF2B5EF4-FFF2-40B4-BE49-F238E27FC236}">
                <a16:creationId xmlns:a16="http://schemas.microsoft.com/office/drawing/2014/main" id="{15990283-C17B-F260-9ED9-10ECD5D8F618}"/>
              </a:ext>
            </a:extLst>
          </p:cNvPr>
          <p:cNvSpPr txBox="1"/>
          <p:nvPr/>
        </p:nvSpPr>
        <p:spPr>
          <a:xfrm>
            <a:off x="1866845" y="5865164"/>
            <a:ext cx="1456232" cy="461665"/>
          </a:xfrm>
          <a:prstGeom prst="rect">
            <a:avLst/>
          </a:prstGeom>
          <a:noFill/>
        </p:spPr>
        <p:txBody>
          <a:bodyPr wrap="none" rtlCol="0">
            <a:spAutoFit/>
          </a:bodyPr>
          <a:lstStyle/>
          <a:p>
            <a:r>
              <a:rPr lang="en-US" sz="2400" dirty="0"/>
              <a:t>Zaps Road</a:t>
            </a:r>
          </a:p>
        </p:txBody>
      </p:sp>
      <p:sp>
        <p:nvSpPr>
          <p:cNvPr id="5" name="TextBox 4">
            <a:extLst>
              <a:ext uri="{FF2B5EF4-FFF2-40B4-BE49-F238E27FC236}">
                <a16:creationId xmlns:a16="http://schemas.microsoft.com/office/drawing/2014/main" id="{F067E6D8-F982-48D9-75FC-F95BF59EB32E}"/>
              </a:ext>
            </a:extLst>
          </p:cNvPr>
          <p:cNvSpPr txBox="1"/>
          <p:nvPr/>
        </p:nvSpPr>
        <p:spPr>
          <a:xfrm>
            <a:off x="5884495" y="4688850"/>
            <a:ext cx="1456231" cy="461665"/>
          </a:xfrm>
          <a:prstGeom prst="rect">
            <a:avLst/>
          </a:prstGeom>
          <a:noFill/>
        </p:spPr>
        <p:txBody>
          <a:bodyPr wrap="none" rtlCol="0">
            <a:spAutoFit/>
          </a:bodyPr>
          <a:lstStyle/>
          <a:p>
            <a:pPr algn="ctr"/>
            <a:r>
              <a:rPr lang="en-US" sz="2400" dirty="0"/>
              <a:t>Zaps Road</a:t>
            </a:r>
          </a:p>
        </p:txBody>
      </p:sp>
      <p:sp>
        <p:nvSpPr>
          <p:cNvPr id="8" name="TextBox 7">
            <a:extLst>
              <a:ext uri="{FF2B5EF4-FFF2-40B4-BE49-F238E27FC236}">
                <a16:creationId xmlns:a16="http://schemas.microsoft.com/office/drawing/2014/main" id="{1A9559FC-20F3-0C7E-EDF6-0E8DF2746781}"/>
              </a:ext>
            </a:extLst>
          </p:cNvPr>
          <p:cNvSpPr txBox="1"/>
          <p:nvPr/>
        </p:nvSpPr>
        <p:spPr>
          <a:xfrm>
            <a:off x="9350703" y="5519847"/>
            <a:ext cx="1859612" cy="461665"/>
          </a:xfrm>
          <a:prstGeom prst="rect">
            <a:avLst/>
          </a:prstGeom>
          <a:noFill/>
        </p:spPr>
        <p:txBody>
          <a:bodyPr wrap="none" rtlCol="0">
            <a:spAutoFit/>
          </a:bodyPr>
          <a:lstStyle/>
          <a:p>
            <a:pPr algn="ctr"/>
            <a:r>
              <a:rPr lang="en-US" sz="2400" dirty="0"/>
              <a:t>Kachina Road</a:t>
            </a:r>
          </a:p>
        </p:txBody>
      </p:sp>
    </p:spTree>
    <p:extLst>
      <p:ext uri="{BB962C8B-B14F-4D97-AF65-F5344CB8AC3E}">
        <p14:creationId xmlns:p14="http://schemas.microsoft.com/office/powerpoint/2010/main" val="2038015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5B7F8-9428-463C-A262-C5367756FAEE}"/>
              </a:ext>
            </a:extLst>
          </p:cNvPr>
          <p:cNvSpPr/>
          <p:nvPr/>
        </p:nvSpPr>
        <p:spPr>
          <a:xfrm>
            <a:off x="878889" y="399495"/>
            <a:ext cx="10697593" cy="1242874"/>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a:xfrm>
            <a:off x="1097280" y="286603"/>
            <a:ext cx="9733477" cy="1450757"/>
          </a:xfrm>
        </p:spPr>
        <p:txBody>
          <a:bodyPr anchor="ctr">
            <a:normAutofit/>
          </a:bodyPr>
          <a:lstStyle/>
          <a:p>
            <a:r>
              <a:rPr lang="en-US" b="1" dirty="0">
                <a:solidFill>
                  <a:schemeClr val="tx1"/>
                </a:solidFill>
              </a:rPr>
              <a:t>Project Summary</a:t>
            </a:r>
            <a:endParaRPr lang="en-US" dirty="0">
              <a:solidFill>
                <a:schemeClr val="tx1"/>
              </a:solidFill>
            </a:endParaRPr>
          </a:p>
        </p:txBody>
      </p:sp>
      <p:sp>
        <p:nvSpPr>
          <p:cNvPr id="3" name="Content Placeholder 2">
            <a:extLst>
              <a:ext uri="{FF2B5EF4-FFF2-40B4-BE49-F238E27FC236}">
                <a16:creationId xmlns:a16="http://schemas.microsoft.com/office/drawing/2014/main" id="{BCCF016A-4039-44D4-BE13-4296A9481DB5}"/>
              </a:ext>
            </a:extLst>
          </p:cNvPr>
          <p:cNvSpPr>
            <a:spLocks noGrp="1"/>
          </p:cNvSpPr>
          <p:nvPr>
            <p:ph idx="1"/>
          </p:nvPr>
        </p:nvSpPr>
        <p:spPr>
          <a:xfrm>
            <a:off x="1097280" y="1845733"/>
            <a:ext cx="10058400" cy="4383617"/>
          </a:xfrm>
        </p:spPr>
        <p:txBody>
          <a:bodyPr>
            <a:noAutofit/>
          </a:bodyPr>
          <a:lstStyle/>
          <a:p>
            <a:r>
              <a:rPr lang="en-US" sz="2400" dirty="0"/>
              <a:t>In summary, the Village of Taos Ski Valley is requesting funding for three projects: Twining Road Retaining wall, Zaps and Porcupine Road and Drainage Improvements and Kachina Road and Drainage Improvements. </a:t>
            </a:r>
          </a:p>
          <a:p>
            <a:r>
              <a:rPr lang="en-US" sz="2400" dirty="0"/>
              <a:t>The improvements to this area will greatly enhance the area, provide opportunity for economic growth which will increase our GRT base, increase safety for the traveling public as well as emergency personnel, and perhaps mostly importantly, allow for paved access to/from the area in the event of an evacuation. </a:t>
            </a:r>
          </a:p>
          <a:p>
            <a:r>
              <a:rPr lang="en-US" sz="2400" dirty="0"/>
              <a:t>The Village of Taos Ski Valley thanks you for your support when ranking our projects.</a:t>
            </a:r>
          </a:p>
        </p:txBody>
      </p:sp>
      <p:sp>
        <p:nvSpPr>
          <p:cNvPr id="6" name="Slide Number Placeholder 5">
            <a:extLst>
              <a:ext uri="{FF2B5EF4-FFF2-40B4-BE49-F238E27FC236}">
                <a16:creationId xmlns:a16="http://schemas.microsoft.com/office/drawing/2014/main" id="{39C4BFA0-EB76-48F2-9DB4-4DFBBC449154}"/>
              </a:ext>
            </a:extLst>
          </p:cNvPr>
          <p:cNvSpPr>
            <a:spLocks noGrp="1"/>
          </p:cNvSpPr>
          <p:nvPr>
            <p:ph type="sldNum" sz="quarter" idx="12"/>
          </p:nvPr>
        </p:nvSpPr>
        <p:spPr/>
        <p:txBody>
          <a:bodyPr/>
          <a:lstStyle/>
          <a:p>
            <a:fld id="{872A8C33-D0BC-49D1-86D4-8CB271712A0B}" type="slidenum">
              <a:rPr lang="en-US" smtClean="0"/>
              <a:t>15</a:t>
            </a:fld>
            <a:endParaRPr lang="en-US" dirty="0"/>
          </a:p>
        </p:txBody>
      </p:sp>
    </p:spTree>
    <p:extLst>
      <p:ext uri="{BB962C8B-B14F-4D97-AF65-F5344CB8AC3E}">
        <p14:creationId xmlns:p14="http://schemas.microsoft.com/office/powerpoint/2010/main" val="3336929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CF21D-AA1E-409B-B501-413890179B89}"/>
              </a:ext>
            </a:extLst>
          </p:cNvPr>
          <p:cNvSpPr>
            <a:spLocks noGrp="1"/>
          </p:cNvSpPr>
          <p:nvPr>
            <p:ph type="title"/>
          </p:nvPr>
        </p:nvSpPr>
        <p:spPr>
          <a:xfrm>
            <a:off x="1097280" y="286604"/>
            <a:ext cx="10058400" cy="710924"/>
          </a:xfrm>
        </p:spPr>
        <p:txBody>
          <a:bodyPr>
            <a:normAutofit fontScale="90000"/>
          </a:bodyPr>
          <a:lstStyle/>
          <a:p>
            <a:r>
              <a:rPr lang="en-US" b="1" dirty="0"/>
              <a:t>PROJECT LOCATION MAP</a:t>
            </a:r>
          </a:p>
        </p:txBody>
      </p:sp>
      <p:sp>
        <p:nvSpPr>
          <p:cNvPr id="4" name="Slide Number Placeholder 3">
            <a:extLst>
              <a:ext uri="{FF2B5EF4-FFF2-40B4-BE49-F238E27FC236}">
                <a16:creationId xmlns:a16="http://schemas.microsoft.com/office/drawing/2014/main" id="{F7D2F076-97C5-4D40-7474-13FF376ED688}"/>
              </a:ext>
            </a:extLst>
          </p:cNvPr>
          <p:cNvSpPr>
            <a:spLocks noGrp="1"/>
          </p:cNvSpPr>
          <p:nvPr>
            <p:ph type="sldNum" sz="quarter" idx="12"/>
          </p:nvPr>
        </p:nvSpPr>
        <p:spPr/>
        <p:txBody>
          <a:bodyPr/>
          <a:lstStyle/>
          <a:p>
            <a:fld id="{872A8C33-D0BC-49D1-86D4-8CB271712A0B}" type="slidenum">
              <a:rPr lang="en-US" smtClean="0"/>
              <a:t>2</a:t>
            </a:fld>
            <a:endParaRPr lang="en-US" dirty="0"/>
          </a:p>
        </p:txBody>
      </p:sp>
      <p:pic>
        <p:nvPicPr>
          <p:cNvPr id="6" name="Picture 5">
            <a:extLst>
              <a:ext uri="{FF2B5EF4-FFF2-40B4-BE49-F238E27FC236}">
                <a16:creationId xmlns:a16="http://schemas.microsoft.com/office/drawing/2014/main" id="{E18EAD3B-5D29-0413-9424-FB443874C59E}"/>
              </a:ext>
            </a:extLst>
          </p:cNvPr>
          <p:cNvPicPr>
            <a:picLocks noChangeAspect="1"/>
          </p:cNvPicPr>
          <p:nvPr/>
        </p:nvPicPr>
        <p:blipFill>
          <a:blip r:embed="rId2">
            <a:extLst>
              <a:ext uri="{28A0092B-C50C-407E-A947-70E740481C1C}">
                <a14:useLocalDpi xmlns:a14="http://schemas.microsoft.com/office/drawing/2010/main" val="0"/>
              </a:ext>
            </a:extLst>
          </a:blip>
          <a:srcRect l="8867" t="2558" r="8344" b="2492"/>
          <a:stretch>
            <a:fillRect/>
          </a:stretch>
        </p:blipFill>
        <p:spPr>
          <a:xfrm>
            <a:off x="7042223" y="175490"/>
            <a:ext cx="4113457" cy="6105237"/>
          </a:xfrm>
          <a:prstGeom prst="rect">
            <a:avLst/>
          </a:prstGeom>
        </p:spPr>
      </p:pic>
      <p:sp>
        <p:nvSpPr>
          <p:cNvPr id="7" name="TextBox 6">
            <a:extLst>
              <a:ext uri="{FF2B5EF4-FFF2-40B4-BE49-F238E27FC236}">
                <a16:creationId xmlns:a16="http://schemas.microsoft.com/office/drawing/2014/main" id="{EFADF153-7729-431A-DF52-A4364B211921}"/>
              </a:ext>
            </a:extLst>
          </p:cNvPr>
          <p:cNvSpPr txBox="1"/>
          <p:nvPr/>
        </p:nvSpPr>
        <p:spPr>
          <a:xfrm>
            <a:off x="526473" y="1667546"/>
            <a:ext cx="6410036" cy="2308324"/>
          </a:xfrm>
          <a:prstGeom prst="rect">
            <a:avLst/>
          </a:prstGeom>
          <a:solidFill>
            <a:schemeClr val="bg1"/>
          </a:solidFill>
        </p:spPr>
        <p:txBody>
          <a:bodyPr wrap="square" rtlCol="0">
            <a:spAutoFit/>
          </a:bodyPr>
          <a:lstStyle/>
          <a:p>
            <a:r>
              <a:rPr lang="en-US" sz="2400" dirty="0"/>
              <a:t>Today, the Village of Taos Ski Valley will be</a:t>
            </a:r>
          </a:p>
          <a:p>
            <a:r>
              <a:rPr lang="en-US" sz="2400" dirty="0"/>
              <a:t>discussing three TPF applications: </a:t>
            </a:r>
          </a:p>
          <a:p>
            <a:endParaRPr lang="en-US" sz="2400" dirty="0"/>
          </a:p>
          <a:p>
            <a:r>
              <a:rPr lang="en-US" sz="2400" dirty="0"/>
              <a:t>	1) Twining Road Retaining Wall</a:t>
            </a:r>
          </a:p>
          <a:p>
            <a:r>
              <a:rPr lang="en-US" sz="2400" dirty="0"/>
              <a:t>	2) Zaps and Porcupine Road Drainage Imp.</a:t>
            </a:r>
          </a:p>
          <a:p>
            <a:r>
              <a:rPr lang="en-US" sz="2400" dirty="0"/>
              <a:t>	3) Kachina Road and Drainage Improvements</a:t>
            </a:r>
          </a:p>
        </p:txBody>
      </p:sp>
    </p:spTree>
    <p:extLst>
      <p:ext uri="{BB962C8B-B14F-4D97-AF65-F5344CB8AC3E}">
        <p14:creationId xmlns:p14="http://schemas.microsoft.com/office/powerpoint/2010/main" val="3690184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B873C-0AA5-489F-BF1E-B6E6ECAE04F7}"/>
              </a:ext>
            </a:extLst>
          </p:cNvPr>
          <p:cNvSpPr/>
          <p:nvPr/>
        </p:nvSpPr>
        <p:spPr>
          <a:xfrm>
            <a:off x="878889" y="399495"/>
            <a:ext cx="10697593" cy="1242874"/>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542F12-8B47-4E68-BA9A-30D65B5F4FD4}"/>
              </a:ext>
            </a:extLst>
          </p:cNvPr>
          <p:cNvSpPr>
            <a:spLocks noGrp="1"/>
          </p:cNvSpPr>
          <p:nvPr>
            <p:ph type="title"/>
          </p:nvPr>
        </p:nvSpPr>
        <p:spPr/>
        <p:txBody>
          <a:bodyPr>
            <a:normAutofit/>
          </a:bodyPr>
          <a:lstStyle/>
          <a:p>
            <a:r>
              <a:rPr lang="en-US" sz="4400" b="1" dirty="0">
                <a:solidFill>
                  <a:schemeClr val="tx1"/>
                </a:solidFill>
              </a:rPr>
              <a:t>Planning</a:t>
            </a:r>
            <a:r>
              <a:rPr lang="en-US" sz="4400" dirty="0">
                <a:solidFill>
                  <a:schemeClr val="tx1"/>
                </a:solidFill>
              </a:rPr>
              <a:t>: Secured other Funding Sources, Matching Funds </a:t>
            </a:r>
          </a:p>
        </p:txBody>
      </p:sp>
      <p:sp>
        <p:nvSpPr>
          <p:cNvPr id="6" name="Slide Number Placeholder 5">
            <a:extLst>
              <a:ext uri="{FF2B5EF4-FFF2-40B4-BE49-F238E27FC236}">
                <a16:creationId xmlns:a16="http://schemas.microsoft.com/office/drawing/2014/main" id="{7C8C990C-5B4C-4B6C-96EA-B8C626A4FB78}"/>
              </a:ext>
            </a:extLst>
          </p:cNvPr>
          <p:cNvSpPr>
            <a:spLocks noGrp="1"/>
          </p:cNvSpPr>
          <p:nvPr>
            <p:ph type="sldNum" sz="quarter" idx="12"/>
          </p:nvPr>
        </p:nvSpPr>
        <p:spPr/>
        <p:txBody>
          <a:bodyPr/>
          <a:lstStyle/>
          <a:p>
            <a:fld id="{872A8C33-D0BC-49D1-86D4-8CB271712A0B}" type="slidenum">
              <a:rPr lang="en-US" smtClean="0"/>
              <a:t>3</a:t>
            </a:fld>
            <a:endParaRPr lang="en-US" dirty="0"/>
          </a:p>
        </p:txBody>
      </p:sp>
      <p:graphicFrame>
        <p:nvGraphicFramePr>
          <p:cNvPr id="14" name="Table 13">
            <a:extLst>
              <a:ext uri="{FF2B5EF4-FFF2-40B4-BE49-F238E27FC236}">
                <a16:creationId xmlns:a16="http://schemas.microsoft.com/office/drawing/2014/main" id="{B56D3C87-C1AE-5565-0048-1B155F0D6004}"/>
              </a:ext>
            </a:extLst>
          </p:cNvPr>
          <p:cNvGraphicFramePr>
            <a:graphicFrameLocks noGrp="1"/>
          </p:cNvGraphicFramePr>
          <p:nvPr>
            <p:extLst>
              <p:ext uri="{D42A27DB-BD31-4B8C-83A1-F6EECF244321}">
                <p14:modId xmlns:p14="http://schemas.microsoft.com/office/powerpoint/2010/main" val="2558356076"/>
              </p:ext>
            </p:extLst>
          </p:nvPr>
        </p:nvGraphicFramePr>
        <p:xfrm>
          <a:off x="878889" y="1821423"/>
          <a:ext cx="10058400" cy="4458583"/>
        </p:xfrm>
        <a:graphic>
          <a:graphicData uri="http://schemas.openxmlformats.org/drawingml/2006/table">
            <a:tbl>
              <a:tblPr firstRow="1" bandRow="1">
                <a:tableStyleId>{5C22544A-7EE6-4342-B048-85BDC9FD1C3A}</a:tableStyleId>
              </a:tblPr>
              <a:tblGrid>
                <a:gridCol w="2491099">
                  <a:extLst>
                    <a:ext uri="{9D8B030D-6E8A-4147-A177-3AD203B41FA5}">
                      <a16:colId xmlns:a16="http://schemas.microsoft.com/office/drawing/2014/main" val="1695973432"/>
                    </a:ext>
                  </a:extLst>
                </a:gridCol>
                <a:gridCol w="2538101">
                  <a:extLst>
                    <a:ext uri="{9D8B030D-6E8A-4147-A177-3AD203B41FA5}">
                      <a16:colId xmlns:a16="http://schemas.microsoft.com/office/drawing/2014/main" val="458159055"/>
                    </a:ext>
                  </a:extLst>
                </a:gridCol>
                <a:gridCol w="2514600">
                  <a:extLst>
                    <a:ext uri="{9D8B030D-6E8A-4147-A177-3AD203B41FA5}">
                      <a16:colId xmlns:a16="http://schemas.microsoft.com/office/drawing/2014/main" val="2970343290"/>
                    </a:ext>
                  </a:extLst>
                </a:gridCol>
                <a:gridCol w="2514600">
                  <a:extLst>
                    <a:ext uri="{9D8B030D-6E8A-4147-A177-3AD203B41FA5}">
                      <a16:colId xmlns:a16="http://schemas.microsoft.com/office/drawing/2014/main" val="1428842569"/>
                    </a:ext>
                  </a:extLst>
                </a:gridCol>
              </a:tblGrid>
              <a:tr h="441323">
                <a:tc>
                  <a:txBody>
                    <a:bodyPr/>
                    <a:lstStyle/>
                    <a:p>
                      <a:endParaRPr lang="en-US" sz="2500" dirty="0"/>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2200" dirty="0">
                          <a:solidFill>
                            <a:schemeClr val="tx1"/>
                          </a:solidFill>
                        </a:rPr>
                        <a:t>Priority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200" dirty="0">
                          <a:solidFill>
                            <a:schemeClr val="tx1"/>
                          </a:solidFill>
                        </a:rPr>
                        <a:t>Priority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200" dirty="0">
                          <a:solidFill>
                            <a:schemeClr val="tx1"/>
                          </a:solidFill>
                        </a:rPr>
                        <a:t>Priority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79916562"/>
                  </a:ext>
                </a:extLst>
              </a:tr>
              <a:tr h="1509040">
                <a:tc>
                  <a:txBody>
                    <a:bodyPr/>
                    <a:lstStyle/>
                    <a:p>
                      <a:endParaRPr lang="en-US" sz="25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Twining Road Retaining Wall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200" dirty="0"/>
                        <a:t>Zaps and Porcupine Road and Drainage Improvements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200" dirty="0"/>
                        <a:t>Kachina Road and Drainage Improvements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353778431"/>
                  </a:ext>
                </a:extLst>
              </a:tr>
              <a:tr h="441323">
                <a:tc>
                  <a:txBody>
                    <a:bodyPr/>
                    <a:lstStyle/>
                    <a:p>
                      <a:pPr algn="r"/>
                      <a:r>
                        <a:rPr lang="en-US" sz="2200" dirty="0"/>
                        <a:t>NMDOT Share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$950,000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200" dirty="0"/>
                        <a:t>$3,325,000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200" dirty="0"/>
                        <a:t>$3,325,000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425156681"/>
                  </a:ext>
                </a:extLst>
              </a:tr>
              <a:tr h="441323">
                <a:tc>
                  <a:txBody>
                    <a:bodyPr/>
                    <a:lstStyle/>
                    <a:p>
                      <a:pPr algn="r"/>
                      <a:r>
                        <a:rPr lang="en-US" sz="2200" dirty="0"/>
                        <a:t>Village Share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$50,000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200" dirty="0"/>
                        <a:t>$175,000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200" dirty="0"/>
                        <a:t>$175,000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00765091"/>
                  </a:ext>
                </a:extLst>
              </a:tr>
              <a:tr h="441323">
                <a:tc>
                  <a:txBody>
                    <a:bodyPr/>
                    <a:lstStyle/>
                    <a:p>
                      <a:pPr algn="r"/>
                      <a:r>
                        <a:rPr lang="en-US" sz="2200" b="1" dirty="0"/>
                        <a:t>Total Est.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t>$1,000,000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200" b="1" dirty="0"/>
                        <a:t>$3,500,000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200" b="1" dirty="0"/>
                        <a:t>$3,500,000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12889887"/>
                  </a:ext>
                </a:extLst>
              </a:tr>
              <a:tr h="1153134">
                <a:tc>
                  <a:txBody>
                    <a:bodyPr/>
                    <a:lstStyle/>
                    <a:p>
                      <a:pPr algn="r"/>
                      <a:r>
                        <a:rPr lang="en-US" sz="2200" b="0" dirty="0"/>
                        <a:t>Existing funds - design phase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0" dirty="0"/>
                        <a:t>HW2L500522</a:t>
                      </a:r>
                    </a:p>
                    <a:p>
                      <a:pPr algn="r"/>
                      <a:r>
                        <a:rPr lang="en-US" sz="2200" b="0" dirty="0"/>
                        <a:t>NMDOT: $84,540</a:t>
                      </a:r>
                    </a:p>
                    <a:p>
                      <a:pPr algn="r"/>
                      <a:r>
                        <a:rPr lang="en-US" sz="2200" b="0" dirty="0"/>
                        <a:t>Local: $28,180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200" b="0" dirty="0"/>
                        <a:t>HW2L500564</a:t>
                      </a:r>
                    </a:p>
                    <a:p>
                      <a:pPr algn="r"/>
                      <a:r>
                        <a:rPr lang="en-US" sz="2200" b="0" dirty="0"/>
                        <a:t>NMDOT: $113,741</a:t>
                      </a:r>
                    </a:p>
                    <a:p>
                      <a:pPr algn="r"/>
                      <a:r>
                        <a:rPr lang="en-US" sz="2200" b="0" dirty="0"/>
                        <a:t>Local: $37,914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200" b="0" dirty="0"/>
                        <a:t>HW2L500609</a:t>
                      </a:r>
                    </a:p>
                    <a:p>
                      <a:pPr algn="r"/>
                      <a:r>
                        <a:rPr lang="en-US" sz="2200" b="0" dirty="0"/>
                        <a:t>NMDOT: $115,000</a:t>
                      </a:r>
                    </a:p>
                    <a:p>
                      <a:pPr algn="r"/>
                      <a:r>
                        <a:rPr lang="en-US" sz="2200" b="0" dirty="0"/>
                        <a:t>Local: $38,333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222343733"/>
                  </a:ext>
                </a:extLst>
              </a:tr>
            </a:tbl>
          </a:graphicData>
        </a:graphic>
      </p:graphicFrame>
      <p:sp>
        <p:nvSpPr>
          <p:cNvPr id="15" name="TextBox 14">
            <a:extLst>
              <a:ext uri="{FF2B5EF4-FFF2-40B4-BE49-F238E27FC236}">
                <a16:creationId xmlns:a16="http://schemas.microsoft.com/office/drawing/2014/main" id="{37B4C6F5-FF83-7172-9E3B-964673D40FC0}"/>
              </a:ext>
            </a:extLst>
          </p:cNvPr>
          <p:cNvSpPr txBox="1"/>
          <p:nvPr/>
        </p:nvSpPr>
        <p:spPr>
          <a:xfrm>
            <a:off x="777684" y="6396335"/>
            <a:ext cx="10697592" cy="461665"/>
          </a:xfrm>
          <a:prstGeom prst="rect">
            <a:avLst/>
          </a:prstGeom>
          <a:noFill/>
        </p:spPr>
        <p:txBody>
          <a:bodyPr wrap="square" rtlCol="0">
            <a:spAutoFit/>
          </a:bodyPr>
          <a:lstStyle/>
          <a:p>
            <a:r>
              <a:rPr lang="en-US" sz="2400" dirty="0">
                <a:solidFill>
                  <a:schemeClr val="bg1">
                    <a:lumMod val="95000"/>
                  </a:schemeClr>
                </a:solidFill>
              </a:rPr>
              <a:t>The Village of Taos Ski Valley will be requesting match waivers</a:t>
            </a:r>
            <a:r>
              <a:rPr lang="en-US" dirty="0">
                <a:solidFill>
                  <a:schemeClr val="bg1">
                    <a:lumMod val="95000"/>
                  </a:schemeClr>
                </a:solidFill>
              </a:rPr>
              <a:t>.</a:t>
            </a:r>
          </a:p>
        </p:txBody>
      </p:sp>
    </p:spTree>
    <p:extLst>
      <p:ext uri="{BB962C8B-B14F-4D97-AF65-F5344CB8AC3E}">
        <p14:creationId xmlns:p14="http://schemas.microsoft.com/office/powerpoint/2010/main" val="1549780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B65B3-A4D1-6E4F-64A2-13019579E10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686EDF3-C008-8CF7-B153-635549EB2EC4}"/>
              </a:ext>
            </a:extLst>
          </p:cNvPr>
          <p:cNvSpPr/>
          <p:nvPr/>
        </p:nvSpPr>
        <p:spPr>
          <a:xfrm>
            <a:off x="878889" y="399495"/>
            <a:ext cx="10697593" cy="1242874"/>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3D6E6D-2D33-4812-00C4-8DB07F7A2162}"/>
              </a:ext>
            </a:extLst>
          </p:cNvPr>
          <p:cNvSpPr>
            <a:spLocks noGrp="1"/>
          </p:cNvSpPr>
          <p:nvPr>
            <p:ph type="title"/>
          </p:nvPr>
        </p:nvSpPr>
        <p:spPr/>
        <p:txBody>
          <a:bodyPr anchor="ctr">
            <a:normAutofit/>
          </a:bodyPr>
          <a:lstStyle/>
          <a:p>
            <a:r>
              <a:rPr lang="en-US" sz="4400" b="1" dirty="0">
                <a:solidFill>
                  <a:schemeClr val="tx1"/>
                </a:solidFill>
              </a:rPr>
              <a:t>Timeline: Design and Construction</a:t>
            </a:r>
          </a:p>
        </p:txBody>
      </p:sp>
      <p:sp>
        <p:nvSpPr>
          <p:cNvPr id="6" name="Slide Number Placeholder 5">
            <a:extLst>
              <a:ext uri="{FF2B5EF4-FFF2-40B4-BE49-F238E27FC236}">
                <a16:creationId xmlns:a16="http://schemas.microsoft.com/office/drawing/2014/main" id="{F9CC9D0E-0464-4B0C-528F-AA5A4500F16B}"/>
              </a:ext>
            </a:extLst>
          </p:cNvPr>
          <p:cNvSpPr>
            <a:spLocks noGrp="1"/>
          </p:cNvSpPr>
          <p:nvPr>
            <p:ph type="sldNum" sz="quarter" idx="12"/>
          </p:nvPr>
        </p:nvSpPr>
        <p:spPr/>
        <p:txBody>
          <a:bodyPr/>
          <a:lstStyle/>
          <a:p>
            <a:fld id="{872A8C33-D0BC-49D1-86D4-8CB271712A0B}" type="slidenum">
              <a:rPr lang="en-US" smtClean="0"/>
              <a:t>4</a:t>
            </a:fld>
            <a:endParaRPr lang="en-US" dirty="0"/>
          </a:p>
        </p:txBody>
      </p:sp>
      <p:graphicFrame>
        <p:nvGraphicFramePr>
          <p:cNvPr id="14" name="Table 13">
            <a:extLst>
              <a:ext uri="{FF2B5EF4-FFF2-40B4-BE49-F238E27FC236}">
                <a16:creationId xmlns:a16="http://schemas.microsoft.com/office/drawing/2014/main" id="{A7C29D7A-CF8B-5440-2E26-3C3459DA6A6F}"/>
              </a:ext>
            </a:extLst>
          </p:cNvPr>
          <p:cNvGraphicFramePr>
            <a:graphicFrameLocks noGrp="1"/>
          </p:cNvGraphicFramePr>
          <p:nvPr>
            <p:extLst>
              <p:ext uri="{D42A27DB-BD31-4B8C-83A1-F6EECF244321}">
                <p14:modId xmlns:p14="http://schemas.microsoft.com/office/powerpoint/2010/main" val="3232368974"/>
              </p:ext>
            </p:extLst>
          </p:nvPr>
        </p:nvGraphicFramePr>
        <p:xfrm>
          <a:off x="878888" y="1844813"/>
          <a:ext cx="10697592" cy="3261360"/>
        </p:xfrm>
        <a:graphic>
          <a:graphicData uri="http://schemas.openxmlformats.org/drawingml/2006/table">
            <a:tbl>
              <a:tblPr firstRow="1" bandRow="1">
                <a:tableStyleId>{5C22544A-7EE6-4342-B048-85BDC9FD1C3A}</a:tableStyleId>
              </a:tblPr>
              <a:tblGrid>
                <a:gridCol w="2674398">
                  <a:extLst>
                    <a:ext uri="{9D8B030D-6E8A-4147-A177-3AD203B41FA5}">
                      <a16:colId xmlns:a16="http://schemas.microsoft.com/office/drawing/2014/main" val="1695973432"/>
                    </a:ext>
                  </a:extLst>
                </a:gridCol>
                <a:gridCol w="2674398">
                  <a:extLst>
                    <a:ext uri="{9D8B030D-6E8A-4147-A177-3AD203B41FA5}">
                      <a16:colId xmlns:a16="http://schemas.microsoft.com/office/drawing/2014/main" val="458159055"/>
                    </a:ext>
                  </a:extLst>
                </a:gridCol>
                <a:gridCol w="2674398">
                  <a:extLst>
                    <a:ext uri="{9D8B030D-6E8A-4147-A177-3AD203B41FA5}">
                      <a16:colId xmlns:a16="http://schemas.microsoft.com/office/drawing/2014/main" val="2970343290"/>
                    </a:ext>
                  </a:extLst>
                </a:gridCol>
                <a:gridCol w="2674398">
                  <a:extLst>
                    <a:ext uri="{9D8B030D-6E8A-4147-A177-3AD203B41FA5}">
                      <a16:colId xmlns:a16="http://schemas.microsoft.com/office/drawing/2014/main" val="1428842569"/>
                    </a:ext>
                  </a:extLst>
                </a:gridCol>
              </a:tblGrid>
              <a:tr h="402813">
                <a:tc>
                  <a:txBody>
                    <a:bodyPr/>
                    <a:lstStyle/>
                    <a:p>
                      <a:endParaRPr lang="en-US" sz="2500" dirty="0"/>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2800" dirty="0">
                          <a:solidFill>
                            <a:schemeClr val="tx1"/>
                          </a:solidFill>
                        </a:rPr>
                        <a:t>Priority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dirty="0">
                          <a:solidFill>
                            <a:schemeClr val="tx1"/>
                          </a:solidFill>
                        </a:rPr>
                        <a:t>Priority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800" dirty="0">
                          <a:solidFill>
                            <a:schemeClr val="tx1"/>
                          </a:solidFill>
                        </a:rPr>
                        <a:t>Priority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79916562"/>
                  </a:ext>
                </a:extLst>
              </a:tr>
              <a:tr h="1234985">
                <a:tc>
                  <a:txBody>
                    <a:bodyPr/>
                    <a:lstStyle/>
                    <a:p>
                      <a:endParaRPr lang="en-US" sz="25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t>Twining Road Retaining Wall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dirty="0"/>
                        <a:t>Zaps and Porcupine Road and Drainage Improvements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800" dirty="0"/>
                        <a:t>Kachina Road and Drainage Improvements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353778431"/>
                  </a:ext>
                </a:extLst>
              </a:tr>
              <a:tr h="500855">
                <a:tc>
                  <a:txBody>
                    <a:bodyPr/>
                    <a:lstStyle/>
                    <a:p>
                      <a:pPr algn="r"/>
                      <a:r>
                        <a:rPr lang="en-US" sz="2800" dirty="0"/>
                        <a:t>Estimated Design Completion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t>July 17, 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dirty="0"/>
                        <a:t>May 13, 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800" dirty="0"/>
                        <a:t>June 30, 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425156681"/>
                  </a:ext>
                </a:extLst>
              </a:tr>
            </a:tbl>
          </a:graphicData>
        </a:graphic>
      </p:graphicFrame>
      <p:sp>
        <p:nvSpPr>
          <p:cNvPr id="3" name="TextBox 2">
            <a:extLst>
              <a:ext uri="{FF2B5EF4-FFF2-40B4-BE49-F238E27FC236}">
                <a16:creationId xmlns:a16="http://schemas.microsoft.com/office/drawing/2014/main" id="{7E7F5F22-CF7E-5D10-E3F8-6C99FD5D8E38}"/>
              </a:ext>
            </a:extLst>
          </p:cNvPr>
          <p:cNvSpPr txBox="1"/>
          <p:nvPr/>
        </p:nvSpPr>
        <p:spPr>
          <a:xfrm>
            <a:off x="785582" y="5473394"/>
            <a:ext cx="9781909" cy="954107"/>
          </a:xfrm>
          <a:prstGeom prst="rect">
            <a:avLst/>
          </a:prstGeom>
          <a:noFill/>
        </p:spPr>
        <p:txBody>
          <a:bodyPr wrap="none" rtlCol="0">
            <a:spAutoFit/>
          </a:bodyPr>
          <a:lstStyle/>
          <a:p>
            <a:r>
              <a:rPr lang="en-US" sz="2800" dirty="0"/>
              <a:t>Assuming award of TPF funds in September 2026, projects can be </a:t>
            </a:r>
          </a:p>
          <a:p>
            <a:r>
              <a:rPr lang="en-US" sz="2800" dirty="0"/>
              <a:t>completed within the 2.5 years allocated by the TPF program.</a:t>
            </a:r>
          </a:p>
        </p:txBody>
      </p:sp>
    </p:spTree>
    <p:extLst>
      <p:ext uri="{BB962C8B-B14F-4D97-AF65-F5344CB8AC3E}">
        <p14:creationId xmlns:p14="http://schemas.microsoft.com/office/powerpoint/2010/main" val="2338151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6FC8E2-3849-4507-82EE-1043B8A7F304}"/>
              </a:ext>
            </a:extLst>
          </p:cNvPr>
          <p:cNvSpPr/>
          <p:nvPr/>
        </p:nvSpPr>
        <p:spPr>
          <a:xfrm>
            <a:off x="878889" y="399495"/>
            <a:ext cx="10697593" cy="1242874"/>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A1E7C2-9305-4CD5-9C61-22372C2806F4}"/>
              </a:ext>
            </a:extLst>
          </p:cNvPr>
          <p:cNvSpPr>
            <a:spLocks noGrp="1"/>
          </p:cNvSpPr>
          <p:nvPr>
            <p:ph type="title"/>
          </p:nvPr>
        </p:nvSpPr>
        <p:spPr/>
        <p:txBody>
          <a:bodyPr>
            <a:normAutofit/>
          </a:bodyPr>
          <a:lstStyle/>
          <a:p>
            <a:r>
              <a:rPr lang="en-US" sz="4400" b="1" dirty="0">
                <a:solidFill>
                  <a:schemeClr val="tx1"/>
                </a:solidFill>
              </a:rPr>
              <a:t>Planning: </a:t>
            </a:r>
            <a:r>
              <a:rPr lang="en-US" sz="4400" dirty="0">
                <a:solidFill>
                  <a:schemeClr val="tx1"/>
                </a:solidFill>
              </a:rPr>
              <a:t>Support from existing planning documents and/or federal or state agencies</a:t>
            </a:r>
          </a:p>
        </p:txBody>
      </p:sp>
      <p:sp>
        <p:nvSpPr>
          <p:cNvPr id="6" name="Slide Number Placeholder 5">
            <a:extLst>
              <a:ext uri="{FF2B5EF4-FFF2-40B4-BE49-F238E27FC236}">
                <a16:creationId xmlns:a16="http://schemas.microsoft.com/office/drawing/2014/main" id="{262DE0F4-BAF2-4CBA-9A4A-D18413F44581}"/>
              </a:ext>
            </a:extLst>
          </p:cNvPr>
          <p:cNvSpPr>
            <a:spLocks noGrp="1"/>
          </p:cNvSpPr>
          <p:nvPr>
            <p:ph type="sldNum" sz="quarter" idx="12"/>
          </p:nvPr>
        </p:nvSpPr>
        <p:spPr/>
        <p:txBody>
          <a:bodyPr/>
          <a:lstStyle/>
          <a:p>
            <a:fld id="{872A8C33-D0BC-49D1-86D4-8CB271712A0B}" type="slidenum">
              <a:rPr lang="en-US" smtClean="0"/>
              <a:t>5</a:t>
            </a:fld>
            <a:endParaRPr lang="en-US" dirty="0"/>
          </a:p>
        </p:txBody>
      </p:sp>
      <p:sp>
        <p:nvSpPr>
          <p:cNvPr id="8" name="Content Placeholder 7">
            <a:extLst>
              <a:ext uri="{FF2B5EF4-FFF2-40B4-BE49-F238E27FC236}">
                <a16:creationId xmlns:a16="http://schemas.microsoft.com/office/drawing/2014/main" id="{778C7B9B-6A9A-BD2D-11FE-8CFB8709239E}"/>
              </a:ext>
            </a:extLst>
          </p:cNvPr>
          <p:cNvSpPr>
            <a:spLocks noGrp="1"/>
          </p:cNvSpPr>
          <p:nvPr>
            <p:ph idx="1"/>
          </p:nvPr>
        </p:nvSpPr>
        <p:spPr>
          <a:xfrm>
            <a:off x="878889" y="1845734"/>
            <a:ext cx="10276791" cy="4453466"/>
          </a:xfrm>
          <a:solidFill>
            <a:schemeClr val="bg1"/>
          </a:solidFill>
        </p:spPr>
        <p:txBody>
          <a:bodyPr>
            <a:noAutofit/>
          </a:bodyPr>
          <a:lstStyle/>
          <a:p>
            <a:r>
              <a:rPr lang="en-US" sz="2400" dirty="0"/>
              <a:t>All three projects are currently in the design phase. </a:t>
            </a:r>
          </a:p>
          <a:p>
            <a:pPr lvl="1"/>
            <a:endParaRPr lang="en-US" sz="2400" dirty="0"/>
          </a:p>
          <a:p>
            <a:pPr lvl="4"/>
            <a:r>
              <a:rPr lang="en-US" sz="2400" dirty="0">
                <a:highlight>
                  <a:srgbClr val="FFFF00"/>
                </a:highlight>
              </a:rPr>
              <a:t>Twining Road Retaining Wall					50% Complete</a:t>
            </a:r>
          </a:p>
          <a:p>
            <a:pPr lvl="4"/>
            <a:r>
              <a:rPr lang="en-US" sz="2400" dirty="0">
                <a:highlight>
                  <a:srgbClr val="FFC000"/>
                </a:highlight>
              </a:rPr>
              <a:t>Zaps and Porcupine Road and Drainage Improvements	75% Complete</a:t>
            </a:r>
          </a:p>
          <a:p>
            <a:pPr lvl="4"/>
            <a:r>
              <a:rPr lang="en-US" sz="2400" dirty="0">
                <a:highlight>
                  <a:srgbClr val="C2BC80"/>
                </a:highlight>
              </a:rPr>
              <a:t>Kachina Road and Drainage Improvements			23% Complete</a:t>
            </a:r>
          </a:p>
          <a:p>
            <a:pPr marL="749808" lvl="4" indent="0">
              <a:buNone/>
            </a:pPr>
            <a:r>
              <a:rPr lang="en-US" sz="2400" dirty="0"/>
              <a:t>	</a:t>
            </a:r>
          </a:p>
          <a:p>
            <a:r>
              <a:rPr lang="en-US" sz="2400" dirty="0"/>
              <a:t>Design phases will be completed by June 30, 2026</a:t>
            </a:r>
          </a:p>
          <a:p>
            <a:r>
              <a:rPr lang="en-US" sz="2400" dirty="0"/>
              <a:t>NMDOT ROW Support is not necessary as none of the project intersect or are within NMDOT ROW</a:t>
            </a:r>
          </a:p>
          <a:p>
            <a:r>
              <a:rPr lang="en-US" sz="2400" dirty="0"/>
              <a:t>All three projects have been reviewed with NPRTPO and NMDOT</a:t>
            </a:r>
          </a:p>
        </p:txBody>
      </p:sp>
    </p:spTree>
    <p:extLst>
      <p:ext uri="{BB962C8B-B14F-4D97-AF65-F5344CB8AC3E}">
        <p14:creationId xmlns:p14="http://schemas.microsoft.com/office/powerpoint/2010/main" val="31765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534C5D-E377-4308-978D-6C4412A88DE9}"/>
              </a:ext>
            </a:extLst>
          </p:cNvPr>
          <p:cNvSpPr/>
          <p:nvPr/>
        </p:nvSpPr>
        <p:spPr>
          <a:xfrm>
            <a:off x="878889" y="399495"/>
            <a:ext cx="10697593" cy="1242874"/>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896EA3-65F5-4DBD-9F2B-296186A22E6D}"/>
              </a:ext>
            </a:extLst>
          </p:cNvPr>
          <p:cNvSpPr>
            <a:spLocks noGrp="1"/>
          </p:cNvSpPr>
          <p:nvPr>
            <p:ph type="title"/>
          </p:nvPr>
        </p:nvSpPr>
        <p:spPr/>
        <p:txBody>
          <a:bodyPr>
            <a:normAutofit/>
          </a:bodyPr>
          <a:lstStyle/>
          <a:p>
            <a:r>
              <a:rPr lang="en-US" sz="4200" b="1" dirty="0">
                <a:solidFill>
                  <a:schemeClr val="tx1"/>
                </a:solidFill>
              </a:rPr>
              <a:t>Project Description: </a:t>
            </a:r>
            <a:r>
              <a:rPr lang="en-US" sz="4200" dirty="0">
                <a:solidFill>
                  <a:schemeClr val="tx1"/>
                </a:solidFill>
              </a:rPr>
              <a:t>Location of Project, and Details of Proposed Development</a:t>
            </a:r>
            <a:endParaRPr lang="en-US" sz="4200" b="1" dirty="0">
              <a:solidFill>
                <a:schemeClr val="tx1"/>
              </a:solidFill>
            </a:endParaRPr>
          </a:p>
        </p:txBody>
      </p:sp>
      <p:sp>
        <p:nvSpPr>
          <p:cNvPr id="3" name="Content Placeholder 2">
            <a:extLst>
              <a:ext uri="{FF2B5EF4-FFF2-40B4-BE49-F238E27FC236}">
                <a16:creationId xmlns:a16="http://schemas.microsoft.com/office/drawing/2014/main" id="{D84A30B9-7B24-40A9-B391-1A9ED8687A9B}"/>
              </a:ext>
            </a:extLst>
          </p:cNvPr>
          <p:cNvSpPr>
            <a:spLocks noGrp="1"/>
          </p:cNvSpPr>
          <p:nvPr>
            <p:ph idx="1"/>
          </p:nvPr>
        </p:nvSpPr>
        <p:spPr>
          <a:xfrm>
            <a:off x="398207" y="1834514"/>
            <a:ext cx="5476120" cy="4400031"/>
          </a:xfrm>
        </p:spPr>
        <p:txBody>
          <a:bodyPr>
            <a:normAutofit/>
          </a:bodyPr>
          <a:lstStyle/>
          <a:p>
            <a:pPr algn="ctr"/>
            <a:r>
              <a:rPr lang="en-US" b="1" dirty="0">
                <a:highlight>
                  <a:srgbClr val="FFFF00"/>
                </a:highlight>
              </a:rPr>
              <a:t>Priority 1: Twining Road Retaining Wall</a:t>
            </a:r>
          </a:p>
          <a:p>
            <a:pPr algn="just"/>
            <a:r>
              <a:rPr lang="en-US" dirty="0"/>
              <a:t>The Twining Road Retaining Wall project consists of  a gabion basket style retaining wall for a length of approximately 148’. </a:t>
            </a:r>
          </a:p>
          <a:p>
            <a:pPr algn="just"/>
            <a:r>
              <a:rPr lang="en-US" dirty="0"/>
              <a:t>The purpose of this project is to provide erosion control and protect the road from mud/snow slides. There is a residence near the top of the slope which could be negatively impacted by the erosion. There is also a pond opposite of the retaining wall and minimizing debris from entering the pond will help protect  the natural habitat. </a:t>
            </a:r>
          </a:p>
          <a:p>
            <a:pPr marL="0" indent="0" algn="ctr">
              <a:buNone/>
            </a:pPr>
            <a:endParaRPr lang="en-US" dirty="0"/>
          </a:p>
          <a:p>
            <a:pPr algn="ctr"/>
            <a:endParaRPr lang="en-US" b="1" dirty="0"/>
          </a:p>
          <a:p>
            <a:endParaRPr lang="en-US" b="1" dirty="0"/>
          </a:p>
          <a:p>
            <a:endParaRPr lang="en-US" dirty="0"/>
          </a:p>
          <a:p>
            <a:endParaRPr lang="en-US" dirty="0"/>
          </a:p>
        </p:txBody>
      </p:sp>
      <p:sp>
        <p:nvSpPr>
          <p:cNvPr id="6" name="Slide Number Placeholder 5">
            <a:extLst>
              <a:ext uri="{FF2B5EF4-FFF2-40B4-BE49-F238E27FC236}">
                <a16:creationId xmlns:a16="http://schemas.microsoft.com/office/drawing/2014/main" id="{A420E856-86F2-4292-BAFF-F53FD547F012}"/>
              </a:ext>
            </a:extLst>
          </p:cNvPr>
          <p:cNvSpPr>
            <a:spLocks noGrp="1"/>
          </p:cNvSpPr>
          <p:nvPr>
            <p:ph type="sldNum" sz="quarter" idx="12"/>
          </p:nvPr>
        </p:nvSpPr>
        <p:spPr/>
        <p:txBody>
          <a:bodyPr/>
          <a:lstStyle/>
          <a:p>
            <a:fld id="{872A8C33-D0BC-49D1-86D4-8CB271712A0B}" type="slidenum">
              <a:rPr lang="en-US" smtClean="0"/>
              <a:t>6</a:t>
            </a:fld>
            <a:endParaRPr lang="en-US" dirty="0"/>
          </a:p>
        </p:txBody>
      </p:sp>
      <p:pic>
        <p:nvPicPr>
          <p:cNvPr id="7" name="Picture 6">
            <a:extLst>
              <a:ext uri="{FF2B5EF4-FFF2-40B4-BE49-F238E27FC236}">
                <a16:creationId xmlns:a16="http://schemas.microsoft.com/office/drawing/2014/main" id="{AD613A14-9500-B20D-7235-01898A71F405}"/>
              </a:ext>
            </a:extLst>
          </p:cNvPr>
          <p:cNvPicPr>
            <a:picLocks noChangeAspect="1"/>
          </p:cNvPicPr>
          <p:nvPr/>
        </p:nvPicPr>
        <p:blipFill>
          <a:blip r:embed="rId2">
            <a:extLst>
              <a:ext uri="{28A0092B-C50C-407E-A947-70E740481C1C}">
                <a14:useLocalDpi xmlns:a14="http://schemas.microsoft.com/office/drawing/2010/main" val="0"/>
              </a:ext>
            </a:extLst>
          </a:blip>
          <a:srcRect l="3264" t="1728"/>
          <a:stretch>
            <a:fillRect/>
          </a:stretch>
        </p:blipFill>
        <p:spPr>
          <a:xfrm>
            <a:off x="5874327" y="1825704"/>
            <a:ext cx="5702155" cy="4148404"/>
          </a:xfrm>
          <a:prstGeom prst="rect">
            <a:avLst/>
          </a:prstGeom>
        </p:spPr>
      </p:pic>
    </p:spTree>
    <p:extLst>
      <p:ext uri="{BB962C8B-B14F-4D97-AF65-F5344CB8AC3E}">
        <p14:creationId xmlns:p14="http://schemas.microsoft.com/office/powerpoint/2010/main" val="1365624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A2922-5D3C-82C8-5813-C1F716DBA24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783F0A4-DADE-FF78-1E91-C113ADAE02E0}"/>
              </a:ext>
            </a:extLst>
          </p:cNvPr>
          <p:cNvSpPr/>
          <p:nvPr/>
        </p:nvSpPr>
        <p:spPr>
          <a:xfrm>
            <a:off x="878889" y="399495"/>
            <a:ext cx="10697593" cy="1242874"/>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4DABE2-F00F-390B-7ECA-7FCAF67E15B8}"/>
              </a:ext>
            </a:extLst>
          </p:cNvPr>
          <p:cNvSpPr>
            <a:spLocks noGrp="1"/>
          </p:cNvSpPr>
          <p:nvPr>
            <p:ph type="title"/>
          </p:nvPr>
        </p:nvSpPr>
        <p:spPr/>
        <p:txBody>
          <a:bodyPr>
            <a:normAutofit/>
          </a:bodyPr>
          <a:lstStyle/>
          <a:p>
            <a:r>
              <a:rPr lang="en-US" sz="4200" b="1" dirty="0">
                <a:solidFill>
                  <a:schemeClr val="tx1"/>
                </a:solidFill>
              </a:rPr>
              <a:t>Project Description: </a:t>
            </a:r>
            <a:r>
              <a:rPr lang="en-US" sz="4200" dirty="0">
                <a:solidFill>
                  <a:schemeClr val="tx1"/>
                </a:solidFill>
              </a:rPr>
              <a:t>Location of Project, and Details of Proposed Development</a:t>
            </a:r>
            <a:endParaRPr lang="en-US" sz="4200" b="1" dirty="0">
              <a:solidFill>
                <a:schemeClr val="tx1"/>
              </a:solidFill>
            </a:endParaRPr>
          </a:p>
        </p:txBody>
      </p:sp>
      <p:sp>
        <p:nvSpPr>
          <p:cNvPr id="3" name="Content Placeholder 2">
            <a:extLst>
              <a:ext uri="{FF2B5EF4-FFF2-40B4-BE49-F238E27FC236}">
                <a16:creationId xmlns:a16="http://schemas.microsoft.com/office/drawing/2014/main" id="{C2D52729-2B14-7238-7043-A566FA02F104}"/>
              </a:ext>
            </a:extLst>
          </p:cNvPr>
          <p:cNvSpPr>
            <a:spLocks noGrp="1"/>
          </p:cNvSpPr>
          <p:nvPr>
            <p:ph idx="1"/>
          </p:nvPr>
        </p:nvSpPr>
        <p:spPr>
          <a:xfrm>
            <a:off x="398207" y="1834514"/>
            <a:ext cx="3277866" cy="4400031"/>
          </a:xfrm>
        </p:spPr>
        <p:txBody>
          <a:bodyPr>
            <a:normAutofit/>
          </a:bodyPr>
          <a:lstStyle/>
          <a:p>
            <a:pPr algn="ctr"/>
            <a:r>
              <a:rPr lang="en-US" b="1" dirty="0">
                <a:highlight>
                  <a:srgbClr val="FFFF00"/>
                </a:highlight>
              </a:rPr>
              <a:t>Priority 1: Twining Road Retaining Wall</a:t>
            </a:r>
          </a:p>
          <a:p>
            <a:pPr algn="just"/>
            <a:r>
              <a:rPr lang="en-US" dirty="0"/>
              <a:t>Gabion Baskets were chosen for this site because of the ease of construction within a narrow ROW,  availability of material, and relatively low cost compared to other solutions.</a:t>
            </a:r>
          </a:p>
          <a:p>
            <a:pPr marL="0" indent="0" algn="ctr">
              <a:buNone/>
            </a:pPr>
            <a:endParaRPr lang="en-US" dirty="0"/>
          </a:p>
          <a:p>
            <a:pPr algn="ctr"/>
            <a:endParaRPr lang="en-US" b="1" dirty="0"/>
          </a:p>
          <a:p>
            <a:endParaRPr lang="en-US" b="1" dirty="0"/>
          </a:p>
          <a:p>
            <a:endParaRPr lang="en-US" dirty="0"/>
          </a:p>
          <a:p>
            <a:endParaRPr lang="en-US" dirty="0"/>
          </a:p>
        </p:txBody>
      </p:sp>
      <p:sp>
        <p:nvSpPr>
          <p:cNvPr id="6" name="Slide Number Placeholder 5">
            <a:extLst>
              <a:ext uri="{FF2B5EF4-FFF2-40B4-BE49-F238E27FC236}">
                <a16:creationId xmlns:a16="http://schemas.microsoft.com/office/drawing/2014/main" id="{8D7908B0-A5C5-0856-3841-FBFCFD2B421D}"/>
              </a:ext>
            </a:extLst>
          </p:cNvPr>
          <p:cNvSpPr>
            <a:spLocks noGrp="1"/>
          </p:cNvSpPr>
          <p:nvPr>
            <p:ph type="sldNum" sz="quarter" idx="12"/>
          </p:nvPr>
        </p:nvSpPr>
        <p:spPr/>
        <p:txBody>
          <a:bodyPr/>
          <a:lstStyle/>
          <a:p>
            <a:fld id="{872A8C33-D0BC-49D1-86D4-8CB271712A0B}" type="slidenum">
              <a:rPr lang="en-US" smtClean="0"/>
              <a:t>7</a:t>
            </a:fld>
            <a:endParaRPr lang="en-US" dirty="0"/>
          </a:p>
        </p:txBody>
      </p:sp>
      <p:pic>
        <p:nvPicPr>
          <p:cNvPr id="8" name="Picture 7">
            <a:extLst>
              <a:ext uri="{FF2B5EF4-FFF2-40B4-BE49-F238E27FC236}">
                <a16:creationId xmlns:a16="http://schemas.microsoft.com/office/drawing/2014/main" id="{7F0EF2FE-27E8-2278-D4CF-59B8153CB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800" y="2072787"/>
            <a:ext cx="8116621" cy="3923483"/>
          </a:xfrm>
          <a:prstGeom prst="rect">
            <a:avLst/>
          </a:prstGeom>
        </p:spPr>
      </p:pic>
    </p:spTree>
    <p:extLst>
      <p:ext uri="{BB962C8B-B14F-4D97-AF65-F5344CB8AC3E}">
        <p14:creationId xmlns:p14="http://schemas.microsoft.com/office/powerpoint/2010/main" val="1660478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ED08D-30CF-E608-FD07-536B0750D7E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5FAE013-6578-EE34-329A-18BC5F956CFB}"/>
              </a:ext>
            </a:extLst>
          </p:cNvPr>
          <p:cNvSpPr/>
          <p:nvPr/>
        </p:nvSpPr>
        <p:spPr>
          <a:xfrm>
            <a:off x="878889" y="399495"/>
            <a:ext cx="10697593" cy="1242874"/>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76D142-C20A-C533-DA30-407D6BBD58EE}"/>
              </a:ext>
            </a:extLst>
          </p:cNvPr>
          <p:cNvSpPr>
            <a:spLocks noGrp="1"/>
          </p:cNvSpPr>
          <p:nvPr>
            <p:ph type="title"/>
          </p:nvPr>
        </p:nvSpPr>
        <p:spPr/>
        <p:txBody>
          <a:bodyPr>
            <a:normAutofit/>
          </a:bodyPr>
          <a:lstStyle/>
          <a:p>
            <a:r>
              <a:rPr lang="en-US" sz="4200" b="1" dirty="0">
                <a:solidFill>
                  <a:schemeClr val="tx1"/>
                </a:solidFill>
              </a:rPr>
              <a:t>Project Description: </a:t>
            </a:r>
            <a:r>
              <a:rPr lang="en-US" sz="4200" dirty="0">
                <a:solidFill>
                  <a:schemeClr val="tx1"/>
                </a:solidFill>
              </a:rPr>
              <a:t>Location of Project, and Details of Proposed Development</a:t>
            </a:r>
            <a:endParaRPr lang="en-US" sz="4200" b="1" dirty="0">
              <a:solidFill>
                <a:schemeClr val="tx1"/>
              </a:solidFill>
            </a:endParaRPr>
          </a:p>
        </p:txBody>
      </p:sp>
      <p:sp>
        <p:nvSpPr>
          <p:cNvPr id="6" name="Slide Number Placeholder 5">
            <a:extLst>
              <a:ext uri="{FF2B5EF4-FFF2-40B4-BE49-F238E27FC236}">
                <a16:creationId xmlns:a16="http://schemas.microsoft.com/office/drawing/2014/main" id="{A5DB79E5-0712-BEC7-7B76-1A8A2244CF0D}"/>
              </a:ext>
            </a:extLst>
          </p:cNvPr>
          <p:cNvSpPr>
            <a:spLocks noGrp="1"/>
          </p:cNvSpPr>
          <p:nvPr>
            <p:ph type="sldNum" sz="quarter" idx="12"/>
          </p:nvPr>
        </p:nvSpPr>
        <p:spPr/>
        <p:txBody>
          <a:bodyPr/>
          <a:lstStyle/>
          <a:p>
            <a:fld id="{872A8C33-D0BC-49D1-86D4-8CB271712A0B}" type="slidenum">
              <a:rPr lang="en-US" smtClean="0"/>
              <a:t>8</a:t>
            </a:fld>
            <a:endParaRPr lang="en-US" dirty="0"/>
          </a:p>
        </p:txBody>
      </p:sp>
      <p:pic>
        <p:nvPicPr>
          <p:cNvPr id="8" name="Picture 7">
            <a:extLst>
              <a:ext uri="{FF2B5EF4-FFF2-40B4-BE49-F238E27FC236}">
                <a16:creationId xmlns:a16="http://schemas.microsoft.com/office/drawing/2014/main" id="{37319C27-7677-5DAA-7811-2900EFE6C799}"/>
              </a:ext>
            </a:extLst>
          </p:cNvPr>
          <p:cNvPicPr>
            <a:picLocks noChangeAspect="1"/>
          </p:cNvPicPr>
          <p:nvPr/>
        </p:nvPicPr>
        <p:blipFill>
          <a:blip r:embed="rId2">
            <a:extLst>
              <a:ext uri="{28A0092B-C50C-407E-A947-70E740481C1C}">
                <a14:useLocalDpi xmlns:a14="http://schemas.microsoft.com/office/drawing/2010/main" val="0"/>
              </a:ext>
            </a:extLst>
          </a:blip>
          <a:srcRect l="3507" t="1930"/>
          <a:stretch>
            <a:fillRect/>
          </a:stretch>
        </p:blipFill>
        <p:spPr>
          <a:xfrm>
            <a:off x="2866761" y="1907572"/>
            <a:ext cx="6519438" cy="4382000"/>
          </a:xfrm>
          <a:prstGeom prst="rect">
            <a:avLst/>
          </a:prstGeom>
        </p:spPr>
      </p:pic>
    </p:spTree>
    <p:extLst>
      <p:ext uri="{BB962C8B-B14F-4D97-AF65-F5344CB8AC3E}">
        <p14:creationId xmlns:p14="http://schemas.microsoft.com/office/powerpoint/2010/main" val="597824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6671C-809A-1725-60ED-E04173F7A9F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23D7298-6C00-CAB4-CE3A-CDF81652C47D}"/>
              </a:ext>
            </a:extLst>
          </p:cNvPr>
          <p:cNvSpPr txBox="1"/>
          <p:nvPr/>
        </p:nvSpPr>
        <p:spPr>
          <a:xfrm>
            <a:off x="615516" y="2010005"/>
            <a:ext cx="4252047" cy="736968"/>
          </a:xfrm>
          <a:prstGeom prst="rect">
            <a:avLst/>
          </a:prstGeom>
          <a:solidFill>
            <a:srgbClr val="FFC000"/>
          </a:solidFill>
        </p:spPr>
        <p:txBody>
          <a:bodyPr wrap="square" rtlCol="0">
            <a:spAutoFit/>
          </a:bodyPr>
          <a:lstStyle/>
          <a:p>
            <a:endParaRPr lang="en-US" dirty="0"/>
          </a:p>
        </p:txBody>
      </p:sp>
      <p:sp>
        <p:nvSpPr>
          <p:cNvPr id="4" name="Rectangle 3">
            <a:extLst>
              <a:ext uri="{FF2B5EF4-FFF2-40B4-BE49-F238E27FC236}">
                <a16:creationId xmlns:a16="http://schemas.microsoft.com/office/drawing/2014/main" id="{43EC69DF-5837-18EC-ED47-AF76AB82350B}"/>
              </a:ext>
            </a:extLst>
          </p:cNvPr>
          <p:cNvSpPr/>
          <p:nvPr/>
        </p:nvSpPr>
        <p:spPr>
          <a:xfrm>
            <a:off x="878889" y="399495"/>
            <a:ext cx="10697593" cy="1242874"/>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23D7C7-A769-C028-89F9-2773331373DD}"/>
              </a:ext>
            </a:extLst>
          </p:cNvPr>
          <p:cNvSpPr>
            <a:spLocks noGrp="1"/>
          </p:cNvSpPr>
          <p:nvPr>
            <p:ph type="title"/>
          </p:nvPr>
        </p:nvSpPr>
        <p:spPr/>
        <p:txBody>
          <a:bodyPr>
            <a:normAutofit/>
          </a:bodyPr>
          <a:lstStyle/>
          <a:p>
            <a:r>
              <a:rPr lang="en-US" sz="4200" b="1" dirty="0">
                <a:solidFill>
                  <a:schemeClr val="tx1"/>
                </a:solidFill>
              </a:rPr>
              <a:t>Project Description: </a:t>
            </a:r>
            <a:r>
              <a:rPr lang="en-US" sz="4200" dirty="0">
                <a:solidFill>
                  <a:schemeClr val="tx1"/>
                </a:solidFill>
              </a:rPr>
              <a:t>Location of Project, and Details of Proposed Development</a:t>
            </a:r>
            <a:endParaRPr lang="en-US" sz="4200" b="1" dirty="0">
              <a:solidFill>
                <a:schemeClr val="tx1"/>
              </a:solidFill>
            </a:endParaRPr>
          </a:p>
        </p:txBody>
      </p:sp>
      <p:sp>
        <p:nvSpPr>
          <p:cNvPr id="3" name="Content Placeholder 2">
            <a:extLst>
              <a:ext uri="{FF2B5EF4-FFF2-40B4-BE49-F238E27FC236}">
                <a16:creationId xmlns:a16="http://schemas.microsoft.com/office/drawing/2014/main" id="{EB9A143D-0214-47DC-D5E7-22606ABEBE47}"/>
              </a:ext>
            </a:extLst>
          </p:cNvPr>
          <p:cNvSpPr>
            <a:spLocks noGrp="1"/>
          </p:cNvSpPr>
          <p:nvPr>
            <p:ph idx="1"/>
          </p:nvPr>
        </p:nvSpPr>
        <p:spPr>
          <a:xfrm>
            <a:off x="222718" y="2104996"/>
            <a:ext cx="4936170" cy="4033413"/>
          </a:xfrm>
        </p:spPr>
        <p:txBody>
          <a:bodyPr>
            <a:normAutofit/>
          </a:bodyPr>
          <a:lstStyle/>
          <a:p>
            <a:pPr algn="ctr"/>
            <a:r>
              <a:rPr lang="en-US" b="1" dirty="0">
                <a:solidFill>
                  <a:schemeClr val="tx1"/>
                </a:solidFill>
              </a:rPr>
              <a:t>Priority 2: Zaps and Porcupine Road and Drainage Improvements</a:t>
            </a:r>
          </a:p>
          <a:p>
            <a:pPr algn="just"/>
            <a:r>
              <a:rPr lang="en-US" dirty="0"/>
              <a:t>The Zaps and Porcupine Road project commences at Upper Twining Road and ends at Kachina Road. Improvements consist of subgrade prep, base course, hot mix asphalt, curb, valley gutters, curb returns and approximately 1,500 lf of storm drain with drop inlets. </a:t>
            </a:r>
          </a:p>
          <a:p>
            <a:pPr algn="just"/>
            <a:r>
              <a:rPr lang="en-US" dirty="0"/>
              <a:t>These roads are major ingress/egress roads for tourism, Village businesses and emergency evacuation routes.</a:t>
            </a:r>
          </a:p>
          <a:p>
            <a:pPr marL="0" indent="0" algn="ctr">
              <a:buNone/>
            </a:pPr>
            <a:endParaRPr lang="en-US" dirty="0"/>
          </a:p>
          <a:p>
            <a:pPr algn="ctr"/>
            <a:endParaRPr lang="en-US" b="1" dirty="0"/>
          </a:p>
          <a:p>
            <a:endParaRPr lang="en-US" b="1" dirty="0"/>
          </a:p>
          <a:p>
            <a:endParaRPr lang="en-US" dirty="0"/>
          </a:p>
          <a:p>
            <a:endParaRPr lang="en-US" dirty="0"/>
          </a:p>
        </p:txBody>
      </p:sp>
      <p:sp>
        <p:nvSpPr>
          <p:cNvPr id="6" name="Slide Number Placeholder 5">
            <a:extLst>
              <a:ext uri="{FF2B5EF4-FFF2-40B4-BE49-F238E27FC236}">
                <a16:creationId xmlns:a16="http://schemas.microsoft.com/office/drawing/2014/main" id="{F83A3C41-036F-D1C0-FCC9-3A35A29F2563}"/>
              </a:ext>
            </a:extLst>
          </p:cNvPr>
          <p:cNvSpPr>
            <a:spLocks noGrp="1"/>
          </p:cNvSpPr>
          <p:nvPr>
            <p:ph type="sldNum" sz="quarter" idx="12"/>
          </p:nvPr>
        </p:nvSpPr>
        <p:spPr/>
        <p:txBody>
          <a:bodyPr/>
          <a:lstStyle/>
          <a:p>
            <a:fld id="{872A8C33-D0BC-49D1-86D4-8CB271712A0B}" type="slidenum">
              <a:rPr lang="en-US" smtClean="0"/>
              <a:t>9</a:t>
            </a:fld>
            <a:endParaRPr lang="en-US" dirty="0"/>
          </a:p>
        </p:txBody>
      </p:sp>
      <p:pic>
        <p:nvPicPr>
          <p:cNvPr id="17" name="Picture 16">
            <a:extLst>
              <a:ext uri="{FF2B5EF4-FFF2-40B4-BE49-F238E27FC236}">
                <a16:creationId xmlns:a16="http://schemas.microsoft.com/office/drawing/2014/main" id="{64B6BFE9-FDC5-A543-4BC6-775ACEA341F1}"/>
              </a:ext>
            </a:extLst>
          </p:cNvPr>
          <p:cNvPicPr>
            <a:picLocks noChangeAspect="1"/>
          </p:cNvPicPr>
          <p:nvPr/>
        </p:nvPicPr>
        <p:blipFill>
          <a:blip r:embed="rId2">
            <a:extLst>
              <a:ext uri="{28A0092B-C50C-407E-A947-70E740481C1C}">
                <a14:useLocalDpi xmlns:a14="http://schemas.microsoft.com/office/drawing/2010/main" val="0"/>
              </a:ext>
            </a:extLst>
          </a:blip>
          <a:srcRect l="1928" r="1928"/>
          <a:stretch/>
        </p:blipFill>
        <p:spPr>
          <a:xfrm>
            <a:off x="5251250" y="1903322"/>
            <a:ext cx="6325233" cy="4387749"/>
          </a:xfrm>
          <a:prstGeom prst="rect">
            <a:avLst/>
          </a:prstGeom>
        </p:spPr>
      </p:pic>
    </p:spTree>
    <p:extLst>
      <p:ext uri="{BB962C8B-B14F-4D97-AF65-F5344CB8AC3E}">
        <p14:creationId xmlns:p14="http://schemas.microsoft.com/office/powerpoint/2010/main" val="2667681153"/>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2728</TotalTime>
  <Words>992</Words>
  <Application>Microsoft Office PowerPoint</Application>
  <PresentationFormat>Widescreen</PresentationFormat>
  <Paragraphs>132</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Calibri</vt:lpstr>
      <vt:lpstr>Calibri Light</vt:lpstr>
      <vt:lpstr>Retrospect</vt:lpstr>
      <vt:lpstr>Northern Pueblos RTPO  FY 2026  TPF Proposals:  Village of Taos Ski Valley</vt:lpstr>
      <vt:lpstr>PROJECT LOCATION MAP</vt:lpstr>
      <vt:lpstr>Planning: Secured other Funding Sources, Matching Funds </vt:lpstr>
      <vt:lpstr>Timeline: Design and Construction</vt:lpstr>
      <vt:lpstr>Planning: Support from existing planning documents and/or federal or state agencies</vt:lpstr>
      <vt:lpstr>Project Description: Location of Project, and Details of Proposed Development</vt:lpstr>
      <vt:lpstr>Project Description: Location of Project, and Details of Proposed Development</vt:lpstr>
      <vt:lpstr>Project Description: Location of Project, and Details of Proposed Development</vt:lpstr>
      <vt:lpstr>Project Description: Location of Project, and Details of Proposed Development</vt:lpstr>
      <vt:lpstr>Project Description: Location of Project, and Details of Proposed Development</vt:lpstr>
      <vt:lpstr>Project Description: Level of coordination with RTPO, NMDOT, and State entities in project development</vt:lpstr>
      <vt:lpstr>Justification: Economic Impact and Project Need</vt:lpstr>
      <vt:lpstr>Project Photos:</vt:lpstr>
      <vt:lpstr>Project Photos:</vt:lpstr>
      <vt:lpstr>Project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Northern Pueblos RTPO: Transportation Project Fund</dc:title>
  <dc:creator>Paul Sittig</dc:creator>
  <cp:lastModifiedBy>Richard Runyon</cp:lastModifiedBy>
  <cp:revision>38</cp:revision>
  <cp:lastPrinted>2026-03-09T14:34:45Z</cp:lastPrinted>
  <dcterms:created xsi:type="dcterms:W3CDTF">2021-05-11T17:16:16Z</dcterms:created>
  <dcterms:modified xsi:type="dcterms:W3CDTF">2026-03-31T22:09:34Z</dcterms:modified>
</cp:coreProperties>
</file>