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5143500" type="screen16x9"/>
  <p:notesSz cx="6858000" cy="9144000"/>
  <p:embeddedFontLst>
    <p:embeddedFont>
      <p:font typeface="Montserrat" panose="00000500000000000000" pitchFamily="2" charset="0"/>
      <p:regular r:id="rId18"/>
      <p:bold r:id="rId19"/>
      <p:italic r:id="rId20"/>
      <p:boldItalic r:id="rId2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F67A09A-70E4-428A-8663-B8C78647551D}">
  <a:tblStyle styleId="{5F67A09A-70E4-428A-8663-B8C78647551D}"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8" d="100"/>
          <a:sy n="118" d="100"/>
        </p:scale>
        <p:origin x="403" y="91"/>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font" Target="fonts/font4.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3a1068a5631_0_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3a1068a5631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3a1068a5631_1_1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 name="Google Shape;108;g3a1068a5631_1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3a1068a5631_1_1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4" name="Google Shape;114;g3a1068a5631_1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39933284076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g39933284076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g399148346eb_0_2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 name="Google Shape;126;g399148346eb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g39933284076_0_1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 name="Google Shape;132;g39933284076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3a268fdcf3b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 name="Google Shape;138;g3a268fdcf3b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p: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399148346eb_0_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99148346eb_0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3a1068a5631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 name="Google Shape;71;g3a1068a5631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3a1068a5631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 name="Google Shape;77;g3a1068a5631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g3a1068a5631_1_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 name="Google Shape;84;g3a1068a5631_1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399148346eb_0_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399148346eb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399148346eb_0_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399148346eb_0_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39933284076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3993328407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body" idx="1"/>
          </p:nvPr>
        </p:nvSpPr>
        <p:spPr>
          <a:xfrm>
            <a:off x="311700" y="3304875"/>
            <a:ext cx="8520600" cy="1740300"/>
          </a:xfrm>
          <a:prstGeom prst="rect">
            <a:avLst/>
          </a:prstGeom>
        </p:spPr>
        <p:txBody>
          <a:bodyPr spcFirstLastPara="1" wrap="square" lIns="91425" tIns="91425" rIns="91425" bIns="91425" anchor="t" anchorCtr="0">
            <a:normAutofit fontScale="25000" lnSpcReduction="20000"/>
          </a:bodyPr>
          <a:lstStyle/>
          <a:p>
            <a:pPr marL="0" lvl="0" indent="0" algn="ctr" rtl="0">
              <a:lnSpc>
                <a:spcPct val="100000"/>
              </a:lnSpc>
              <a:spcBef>
                <a:spcPts val="0"/>
              </a:spcBef>
              <a:spcAft>
                <a:spcPts val="0"/>
              </a:spcAft>
              <a:buClr>
                <a:schemeClr val="dk1"/>
              </a:buClr>
              <a:buSzPts val="275"/>
              <a:buFont typeface="Arial"/>
              <a:buNone/>
            </a:pPr>
            <a:r>
              <a:rPr lang="en" sz="15600" b="1">
                <a:solidFill>
                  <a:schemeClr val="dk1"/>
                </a:solidFill>
                <a:latin typeface="Montserrat"/>
                <a:ea typeface="Montserrat"/>
                <a:cs typeface="Montserrat"/>
                <a:sym typeface="Montserrat"/>
              </a:rPr>
              <a:t>FY27 5310 </a:t>
            </a:r>
            <a:endParaRPr sz="15600" b="1">
              <a:solidFill>
                <a:schemeClr val="dk1"/>
              </a:solidFill>
              <a:latin typeface="Montserrat"/>
              <a:ea typeface="Montserrat"/>
              <a:cs typeface="Montserrat"/>
              <a:sym typeface="Montserrat"/>
            </a:endParaRPr>
          </a:p>
          <a:p>
            <a:pPr marL="0" lvl="0" indent="0" algn="ctr" rtl="0">
              <a:lnSpc>
                <a:spcPct val="100000"/>
              </a:lnSpc>
              <a:spcBef>
                <a:spcPts val="0"/>
              </a:spcBef>
              <a:spcAft>
                <a:spcPts val="0"/>
              </a:spcAft>
              <a:buNone/>
            </a:pPr>
            <a:r>
              <a:rPr lang="en" sz="15600" b="1">
                <a:solidFill>
                  <a:schemeClr val="dk1"/>
                </a:solidFill>
                <a:latin typeface="Montserrat"/>
                <a:ea typeface="Montserrat"/>
                <a:cs typeface="Montserrat"/>
                <a:sym typeface="Montserrat"/>
              </a:rPr>
              <a:t>VEHICLE REQUEST- </a:t>
            </a:r>
            <a:endParaRPr sz="15600" b="1">
              <a:solidFill>
                <a:schemeClr val="dk1"/>
              </a:solidFill>
              <a:latin typeface="Montserrat"/>
              <a:ea typeface="Montserrat"/>
              <a:cs typeface="Montserrat"/>
              <a:sym typeface="Montserrat"/>
            </a:endParaRPr>
          </a:p>
          <a:p>
            <a:pPr marL="0" lvl="0" indent="0" algn="ctr" rtl="0">
              <a:lnSpc>
                <a:spcPct val="100000"/>
              </a:lnSpc>
              <a:spcBef>
                <a:spcPts val="0"/>
              </a:spcBef>
              <a:spcAft>
                <a:spcPts val="0"/>
              </a:spcAft>
              <a:buClr>
                <a:schemeClr val="dk1"/>
              </a:buClr>
              <a:buSzPts val="275"/>
              <a:buFont typeface="Arial"/>
              <a:buNone/>
            </a:pPr>
            <a:r>
              <a:rPr lang="en" sz="15600" b="1">
                <a:solidFill>
                  <a:schemeClr val="dk1"/>
                </a:solidFill>
                <a:latin typeface="Montserrat"/>
                <a:ea typeface="Montserrat"/>
                <a:cs typeface="Montserrat"/>
                <a:sym typeface="Montserrat"/>
              </a:rPr>
              <a:t>EXPANSION</a:t>
            </a:r>
            <a:endParaRPr sz="12600"/>
          </a:p>
        </p:txBody>
      </p:sp>
      <p:pic>
        <p:nvPicPr>
          <p:cNvPr id="55" name="Google Shape;55;p13"/>
          <p:cNvPicPr preferRelativeResize="0"/>
          <p:nvPr/>
        </p:nvPicPr>
        <p:blipFill rotWithShape="1">
          <a:blip r:embed="rId3">
            <a:alphaModFix/>
          </a:blip>
          <a:srcRect t="18532" b="21551"/>
          <a:stretch/>
        </p:blipFill>
        <p:spPr>
          <a:xfrm>
            <a:off x="2649113" y="445025"/>
            <a:ext cx="3845775" cy="22933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22"/>
          <p:cNvSpPr txBox="1">
            <a:spLocks noGrp="1"/>
          </p:cNvSpPr>
          <p:nvPr>
            <p:ph type="title"/>
          </p:nvPr>
        </p:nvSpPr>
        <p:spPr>
          <a:xfrm>
            <a:off x="1971450" y="433875"/>
            <a:ext cx="52011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b="1">
                <a:latin typeface="Montserrat"/>
                <a:ea typeface="Montserrat"/>
                <a:cs typeface="Montserrat"/>
                <a:sym typeface="Montserrat"/>
              </a:rPr>
              <a:t>Maintenance, Safety and ADA</a:t>
            </a:r>
            <a:endParaRPr b="1">
              <a:latin typeface="Montserrat"/>
              <a:ea typeface="Montserrat"/>
              <a:cs typeface="Montserrat"/>
              <a:sym typeface="Montserrat"/>
            </a:endParaRPr>
          </a:p>
        </p:txBody>
      </p:sp>
      <p:sp>
        <p:nvSpPr>
          <p:cNvPr id="111" name="Google Shape;111;p22"/>
          <p:cNvSpPr txBox="1">
            <a:spLocks noGrp="1"/>
          </p:cNvSpPr>
          <p:nvPr>
            <p:ph type="body" idx="1"/>
          </p:nvPr>
        </p:nvSpPr>
        <p:spPr>
          <a:xfrm>
            <a:off x="311700" y="1006575"/>
            <a:ext cx="8520600" cy="35622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solidFill>
                  <a:schemeClr val="dk1"/>
                </a:solidFill>
                <a:latin typeface="Montserrat"/>
                <a:ea typeface="Montserrat"/>
                <a:cs typeface="Montserrat"/>
                <a:sym typeface="Montserrat"/>
              </a:rPr>
              <a:t>DreamTree Project follows the manufacturer preventative maintenance recommendations for all of the vehicles in its fleet. </a:t>
            </a:r>
            <a:endParaRPr>
              <a:solidFill>
                <a:schemeClr val="dk1"/>
              </a:solidFill>
              <a:latin typeface="Montserrat"/>
              <a:ea typeface="Montserrat"/>
              <a:cs typeface="Montserrat"/>
              <a:sym typeface="Montserrat"/>
            </a:endParaRPr>
          </a:p>
          <a:p>
            <a:pPr marL="0" lvl="0" indent="0" algn="l" rtl="0">
              <a:spcBef>
                <a:spcPts val="1200"/>
              </a:spcBef>
              <a:spcAft>
                <a:spcPts val="0"/>
              </a:spcAft>
              <a:buNone/>
            </a:pPr>
            <a:r>
              <a:rPr lang="en">
                <a:solidFill>
                  <a:schemeClr val="dk1"/>
                </a:solidFill>
                <a:latin typeface="Montserrat"/>
                <a:ea typeface="Montserrat"/>
                <a:cs typeface="Montserrat"/>
                <a:sym typeface="Montserrat"/>
              </a:rPr>
              <a:t>DreamTree maintains a Fleet Replacement Plan that meets the needs of its expanding services and the region it serves.</a:t>
            </a:r>
            <a:endParaRPr>
              <a:solidFill>
                <a:schemeClr val="dk1"/>
              </a:solidFill>
              <a:latin typeface="Montserrat"/>
              <a:ea typeface="Montserrat"/>
              <a:cs typeface="Montserrat"/>
              <a:sym typeface="Montserrat"/>
            </a:endParaRPr>
          </a:p>
          <a:p>
            <a:pPr marL="0" lvl="0" indent="0" algn="l" rtl="0">
              <a:spcBef>
                <a:spcPts val="1200"/>
              </a:spcBef>
              <a:spcAft>
                <a:spcPts val="0"/>
              </a:spcAft>
              <a:buNone/>
            </a:pPr>
            <a:r>
              <a:rPr lang="en">
                <a:solidFill>
                  <a:schemeClr val="dk1"/>
                </a:solidFill>
                <a:latin typeface="Montserrat"/>
                <a:ea typeface="Montserrat"/>
                <a:cs typeface="Montserrat"/>
                <a:sym typeface="Montserrat"/>
              </a:rPr>
              <a:t>All staff that drive DreamTree Project vehicles are required to participate in defensive driving, pre/posttrip inspection, accident reporting and other safe driving trainings before they are able to drive a vehicle.</a:t>
            </a:r>
            <a:endParaRPr>
              <a:solidFill>
                <a:schemeClr val="dk1"/>
              </a:solidFill>
              <a:latin typeface="Montserrat"/>
              <a:ea typeface="Montserrat"/>
              <a:cs typeface="Montserrat"/>
              <a:sym typeface="Montserrat"/>
            </a:endParaRPr>
          </a:p>
          <a:p>
            <a:pPr marL="0" lvl="0" indent="0" algn="l" rtl="0">
              <a:spcBef>
                <a:spcPts val="1200"/>
              </a:spcBef>
              <a:spcAft>
                <a:spcPts val="1200"/>
              </a:spcAft>
              <a:buClr>
                <a:schemeClr val="dk1"/>
              </a:buClr>
              <a:buSzPts val="1100"/>
              <a:buFont typeface="Arial"/>
              <a:buNone/>
            </a:pPr>
            <a:r>
              <a:rPr lang="en">
                <a:solidFill>
                  <a:schemeClr val="dk1"/>
                </a:solidFill>
                <a:latin typeface="Montserrat"/>
                <a:ea typeface="Montserrat"/>
                <a:cs typeface="Montserrat"/>
                <a:sym typeface="Montserrat"/>
              </a:rPr>
              <a:t>All driving staff are trained on proper lift usage, safe securement of mobility devices and customer service.</a:t>
            </a:r>
            <a:endParaRPr>
              <a:solidFill>
                <a:schemeClr val="dk1"/>
              </a:solidFill>
              <a:latin typeface="Montserrat"/>
              <a:ea typeface="Montserrat"/>
              <a:cs typeface="Montserrat"/>
              <a:sym typeface="Montserra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23"/>
          <p:cNvSpPr txBox="1">
            <a:spLocks noGrp="1"/>
          </p:cNvSpPr>
          <p:nvPr>
            <p:ph type="title"/>
          </p:nvPr>
        </p:nvSpPr>
        <p:spPr>
          <a:xfrm>
            <a:off x="2885700" y="154925"/>
            <a:ext cx="3372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n" sz="2520" b="1">
                <a:latin typeface="Montserrat"/>
                <a:ea typeface="Montserrat"/>
                <a:cs typeface="Montserrat"/>
                <a:sym typeface="Montserrat"/>
              </a:rPr>
              <a:t>FY27 5310 Request</a:t>
            </a:r>
            <a:endParaRPr sz="2520" b="1">
              <a:latin typeface="Montserrat"/>
              <a:ea typeface="Montserrat"/>
              <a:cs typeface="Montserrat"/>
              <a:sym typeface="Montserrat"/>
            </a:endParaRPr>
          </a:p>
        </p:txBody>
      </p:sp>
      <p:sp>
        <p:nvSpPr>
          <p:cNvPr id="117" name="Google Shape;117;p23"/>
          <p:cNvSpPr txBox="1">
            <a:spLocks noGrp="1"/>
          </p:cNvSpPr>
          <p:nvPr>
            <p:ph type="body" idx="1"/>
          </p:nvPr>
        </p:nvSpPr>
        <p:spPr>
          <a:xfrm>
            <a:off x="311700" y="727625"/>
            <a:ext cx="8520600" cy="4329000"/>
          </a:xfrm>
          <a:prstGeom prst="rect">
            <a:avLst/>
          </a:prstGeom>
        </p:spPr>
        <p:txBody>
          <a:bodyPr spcFirstLastPara="1" wrap="square" lIns="91425" tIns="91425" rIns="91425" bIns="91425" anchor="t" anchorCtr="0">
            <a:noAutofit/>
          </a:bodyPr>
          <a:lstStyle/>
          <a:p>
            <a:pPr marL="457200" lvl="0" indent="-355600" algn="l" rtl="0">
              <a:lnSpc>
                <a:spcPct val="100000"/>
              </a:lnSpc>
              <a:spcBef>
                <a:spcPts val="0"/>
              </a:spcBef>
              <a:spcAft>
                <a:spcPts val="0"/>
              </a:spcAft>
              <a:buClr>
                <a:schemeClr val="dk1"/>
              </a:buClr>
              <a:buSzPts val="2000"/>
              <a:buFont typeface="Montserrat"/>
              <a:buChar char="●"/>
            </a:pPr>
            <a:r>
              <a:rPr lang="en" sz="2000">
                <a:solidFill>
                  <a:schemeClr val="dk1"/>
                </a:solidFill>
                <a:latin typeface="Montserrat"/>
                <a:ea typeface="Montserrat"/>
                <a:cs typeface="Montserrat"/>
                <a:sym typeface="Montserrat"/>
              </a:rPr>
              <a:t>DreamTree expanding service to Española, Raton, and Las Vegas.</a:t>
            </a:r>
            <a:endParaRPr sz="2000">
              <a:solidFill>
                <a:schemeClr val="dk1"/>
              </a:solidFill>
              <a:latin typeface="Montserrat"/>
              <a:ea typeface="Montserrat"/>
              <a:cs typeface="Montserrat"/>
              <a:sym typeface="Montserrat"/>
            </a:endParaRPr>
          </a:p>
          <a:p>
            <a:pPr marL="457200" lvl="0" indent="0" algn="l" rtl="0">
              <a:lnSpc>
                <a:spcPct val="100000"/>
              </a:lnSpc>
              <a:spcBef>
                <a:spcPts val="1000"/>
              </a:spcBef>
              <a:spcAft>
                <a:spcPts val="0"/>
              </a:spcAft>
              <a:buNone/>
            </a:pPr>
            <a:endParaRPr sz="2000">
              <a:solidFill>
                <a:schemeClr val="dk1"/>
              </a:solidFill>
              <a:latin typeface="Montserrat"/>
              <a:ea typeface="Montserrat"/>
              <a:cs typeface="Montserrat"/>
              <a:sym typeface="Montserrat"/>
            </a:endParaRPr>
          </a:p>
          <a:p>
            <a:pPr marL="457200" lvl="0" indent="-355600" algn="l" rtl="0">
              <a:lnSpc>
                <a:spcPct val="100000"/>
              </a:lnSpc>
              <a:spcBef>
                <a:spcPts val="1000"/>
              </a:spcBef>
              <a:spcAft>
                <a:spcPts val="0"/>
              </a:spcAft>
              <a:buClr>
                <a:schemeClr val="dk1"/>
              </a:buClr>
              <a:buSzPts val="2000"/>
              <a:buFont typeface="Montserrat"/>
              <a:buChar char="●"/>
            </a:pPr>
            <a:r>
              <a:rPr lang="en" sz="2000">
                <a:solidFill>
                  <a:schemeClr val="dk1"/>
                </a:solidFill>
                <a:latin typeface="Montserrat"/>
                <a:ea typeface="Montserrat"/>
                <a:cs typeface="Montserrat"/>
                <a:sym typeface="Montserrat"/>
              </a:rPr>
              <a:t>Seeking funding for three AWD SUVs to serve the six-county area.</a:t>
            </a:r>
            <a:endParaRPr sz="2000">
              <a:solidFill>
                <a:schemeClr val="dk1"/>
              </a:solidFill>
              <a:latin typeface="Montserrat"/>
              <a:ea typeface="Montserrat"/>
              <a:cs typeface="Montserrat"/>
              <a:sym typeface="Montserrat"/>
            </a:endParaRPr>
          </a:p>
          <a:p>
            <a:pPr marL="457200" lvl="0" indent="0" algn="l" rtl="0">
              <a:lnSpc>
                <a:spcPct val="100000"/>
              </a:lnSpc>
              <a:spcBef>
                <a:spcPts val="1000"/>
              </a:spcBef>
              <a:spcAft>
                <a:spcPts val="0"/>
              </a:spcAft>
              <a:buNone/>
            </a:pPr>
            <a:endParaRPr sz="2000">
              <a:solidFill>
                <a:schemeClr val="dk1"/>
              </a:solidFill>
              <a:latin typeface="Montserrat"/>
              <a:ea typeface="Montserrat"/>
              <a:cs typeface="Montserrat"/>
              <a:sym typeface="Montserrat"/>
            </a:endParaRPr>
          </a:p>
          <a:p>
            <a:pPr marL="457200" lvl="0" indent="-355600" algn="l" rtl="0">
              <a:lnSpc>
                <a:spcPct val="100000"/>
              </a:lnSpc>
              <a:spcBef>
                <a:spcPts val="1000"/>
              </a:spcBef>
              <a:spcAft>
                <a:spcPts val="0"/>
              </a:spcAft>
              <a:buClr>
                <a:schemeClr val="dk1"/>
              </a:buClr>
              <a:buSzPts val="2000"/>
              <a:buFont typeface="Montserrat"/>
              <a:buChar char="●"/>
            </a:pPr>
            <a:r>
              <a:rPr lang="en" sz="2000">
                <a:solidFill>
                  <a:schemeClr val="dk1"/>
                </a:solidFill>
                <a:latin typeface="Montserrat"/>
                <a:ea typeface="Montserrat"/>
                <a:cs typeface="Montserrat"/>
                <a:sym typeface="Montserrat"/>
              </a:rPr>
              <a:t>Vehicles will transport youth to essential services and community activities that improve quality of life.</a:t>
            </a:r>
            <a:endParaRPr sz="2000">
              <a:solidFill>
                <a:schemeClr val="dk1"/>
              </a:solidFill>
              <a:latin typeface="Montserrat"/>
              <a:ea typeface="Montserrat"/>
              <a:cs typeface="Montserrat"/>
              <a:sym typeface="Montserra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24"/>
          <p:cNvSpPr txBox="1">
            <a:spLocks noGrp="1"/>
          </p:cNvSpPr>
          <p:nvPr>
            <p:ph type="title"/>
          </p:nvPr>
        </p:nvSpPr>
        <p:spPr>
          <a:xfrm>
            <a:off x="2885700" y="154925"/>
            <a:ext cx="3372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n" sz="2520" b="1">
                <a:latin typeface="Montserrat"/>
                <a:ea typeface="Montserrat"/>
                <a:cs typeface="Montserrat"/>
                <a:sym typeface="Montserrat"/>
              </a:rPr>
              <a:t>FY27 5310 Request</a:t>
            </a:r>
            <a:endParaRPr sz="2520" b="1">
              <a:latin typeface="Montserrat"/>
              <a:ea typeface="Montserrat"/>
              <a:cs typeface="Montserrat"/>
              <a:sym typeface="Montserrat"/>
            </a:endParaRPr>
          </a:p>
        </p:txBody>
      </p:sp>
      <p:sp>
        <p:nvSpPr>
          <p:cNvPr id="123" name="Google Shape;123;p24"/>
          <p:cNvSpPr txBox="1">
            <a:spLocks noGrp="1"/>
          </p:cNvSpPr>
          <p:nvPr>
            <p:ph type="body" idx="1"/>
          </p:nvPr>
        </p:nvSpPr>
        <p:spPr>
          <a:xfrm>
            <a:off x="311700" y="727625"/>
            <a:ext cx="8520600" cy="4329000"/>
          </a:xfrm>
          <a:prstGeom prst="rect">
            <a:avLst/>
          </a:prstGeom>
        </p:spPr>
        <p:txBody>
          <a:bodyPr spcFirstLastPara="1" wrap="square" lIns="91425" tIns="91425" rIns="91425" bIns="91425" anchor="t" anchorCtr="0">
            <a:noAutofit/>
          </a:bodyPr>
          <a:lstStyle/>
          <a:p>
            <a:pPr marL="457200" lvl="0" indent="-355600" algn="l" rtl="0">
              <a:lnSpc>
                <a:spcPct val="100000"/>
              </a:lnSpc>
              <a:spcBef>
                <a:spcPts val="0"/>
              </a:spcBef>
              <a:spcAft>
                <a:spcPts val="0"/>
              </a:spcAft>
              <a:buClr>
                <a:schemeClr val="dk1"/>
              </a:buClr>
              <a:buSzPts val="2000"/>
              <a:buFont typeface="Montserrat"/>
              <a:buChar char="●"/>
            </a:pPr>
            <a:r>
              <a:rPr lang="en" sz="2000">
                <a:solidFill>
                  <a:schemeClr val="dk1"/>
                </a:solidFill>
                <a:latin typeface="Montserrat"/>
                <a:ea typeface="Montserrat"/>
                <a:cs typeface="Montserrat"/>
                <a:sym typeface="Montserrat"/>
              </a:rPr>
              <a:t>Lift-equipped vehicle usage since 2016: 0 instances.</a:t>
            </a:r>
            <a:endParaRPr sz="2000">
              <a:solidFill>
                <a:schemeClr val="dk1"/>
              </a:solidFill>
              <a:latin typeface="Montserrat"/>
              <a:ea typeface="Montserrat"/>
              <a:cs typeface="Montserrat"/>
              <a:sym typeface="Montserrat"/>
            </a:endParaRPr>
          </a:p>
          <a:p>
            <a:pPr marL="457200" lvl="0" indent="0" algn="l" rtl="0">
              <a:lnSpc>
                <a:spcPct val="100000"/>
              </a:lnSpc>
              <a:spcBef>
                <a:spcPts val="1000"/>
              </a:spcBef>
              <a:spcAft>
                <a:spcPts val="0"/>
              </a:spcAft>
              <a:buNone/>
            </a:pPr>
            <a:endParaRPr sz="2000">
              <a:solidFill>
                <a:schemeClr val="dk1"/>
              </a:solidFill>
              <a:latin typeface="Montserrat"/>
              <a:ea typeface="Montserrat"/>
              <a:cs typeface="Montserrat"/>
              <a:sym typeface="Montserrat"/>
            </a:endParaRPr>
          </a:p>
          <a:p>
            <a:pPr marL="457200" lvl="0" indent="-355600" algn="l" rtl="0">
              <a:lnSpc>
                <a:spcPct val="100000"/>
              </a:lnSpc>
              <a:spcBef>
                <a:spcPts val="1000"/>
              </a:spcBef>
              <a:spcAft>
                <a:spcPts val="0"/>
              </a:spcAft>
              <a:buClr>
                <a:schemeClr val="dk1"/>
              </a:buClr>
              <a:buSzPts val="2000"/>
              <a:buFont typeface="Montserrat"/>
              <a:buChar char="●"/>
            </a:pPr>
            <a:r>
              <a:rPr lang="en" sz="2000">
                <a:solidFill>
                  <a:schemeClr val="dk1"/>
                </a:solidFill>
                <a:latin typeface="Montserrat"/>
                <a:ea typeface="Montserrat"/>
                <a:cs typeface="Montserrat"/>
                <a:sym typeface="Montserrat"/>
              </a:rPr>
              <a:t>SUVs without lifts increase seating and efficiency.</a:t>
            </a:r>
            <a:endParaRPr sz="2000">
              <a:solidFill>
                <a:schemeClr val="dk1"/>
              </a:solidFill>
              <a:latin typeface="Montserrat"/>
              <a:ea typeface="Montserrat"/>
              <a:cs typeface="Montserrat"/>
              <a:sym typeface="Montserrat"/>
            </a:endParaRPr>
          </a:p>
          <a:p>
            <a:pPr marL="457200" lvl="0" indent="0" algn="l" rtl="0">
              <a:lnSpc>
                <a:spcPct val="100000"/>
              </a:lnSpc>
              <a:spcBef>
                <a:spcPts val="1000"/>
              </a:spcBef>
              <a:spcAft>
                <a:spcPts val="0"/>
              </a:spcAft>
              <a:buNone/>
            </a:pPr>
            <a:endParaRPr sz="2000">
              <a:solidFill>
                <a:schemeClr val="dk1"/>
              </a:solidFill>
              <a:latin typeface="Montserrat"/>
              <a:ea typeface="Montserrat"/>
              <a:cs typeface="Montserrat"/>
              <a:sym typeface="Montserrat"/>
            </a:endParaRPr>
          </a:p>
          <a:p>
            <a:pPr marL="457200" lvl="0" indent="-355600" algn="l" rtl="0">
              <a:lnSpc>
                <a:spcPct val="100000"/>
              </a:lnSpc>
              <a:spcBef>
                <a:spcPts val="1000"/>
              </a:spcBef>
              <a:spcAft>
                <a:spcPts val="0"/>
              </a:spcAft>
              <a:buClr>
                <a:schemeClr val="dk1"/>
              </a:buClr>
              <a:buSzPts val="2000"/>
              <a:buFont typeface="Montserrat"/>
              <a:buChar char="●"/>
            </a:pPr>
            <a:r>
              <a:rPr lang="en" sz="2000">
                <a:solidFill>
                  <a:schemeClr val="dk1"/>
                </a:solidFill>
                <a:latin typeface="Montserrat"/>
                <a:ea typeface="Montserrat"/>
                <a:cs typeface="Montserrat"/>
                <a:sym typeface="Montserrat"/>
              </a:rPr>
              <a:t>DreamTree can deploy a li</a:t>
            </a:r>
            <a:r>
              <a:rPr lang="en" sz="2000" b="1">
                <a:solidFill>
                  <a:schemeClr val="dk1"/>
                </a:solidFill>
                <a:latin typeface="Montserrat"/>
                <a:ea typeface="Montserrat"/>
                <a:cs typeface="Montserrat"/>
                <a:sym typeface="Montserrat"/>
              </a:rPr>
              <a:t>ft-equipped Ford Transit (based in Taos)</a:t>
            </a:r>
            <a:r>
              <a:rPr lang="en" sz="2000">
                <a:solidFill>
                  <a:schemeClr val="dk1"/>
                </a:solidFill>
                <a:latin typeface="Montserrat"/>
                <a:ea typeface="Montserrat"/>
                <a:cs typeface="Montserrat"/>
                <a:sym typeface="Montserrat"/>
              </a:rPr>
              <a:t> as needed.</a:t>
            </a:r>
            <a:endParaRPr sz="2000">
              <a:solidFill>
                <a:schemeClr val="dk1"/>
              </a:solidFill>
              <a:latin typeface="Montserrat"/>
              <a:ea typeface="Montserrat"/>
              <a:cs typeface="Montserrat"/>
              <a:sym typeface="Montserrat"/>
            </a:endParaRPr>
          </a:p>
          <a:p>
            <a:pPr marL="457200" lvl="0" indent="0" algn="l" rtl="0">
              <a:lnSpc>
                <a:spcPct val="100000"/>
              </a:lnSpc>
              <a:spcBef>
                <a:spcPts val="1000"/>
              </a:spcBef>
              <a:spcAft>
                <a:spcPts val="0"/>
              </a:spcAft>
              <a:buNone/>
            </a:pPr>
            <a:endParaRPr sz="2000">
              <a:solidFill>
                <a:schemeClr val="dk1"/>
              </a:solidFill>
              <a:latin typeface="Montserrat"/>
              <a:ea typeface="Montserrat"/>
              <a:cs typeface="Montserrat"/>
              <a:sym typeface="Montserrat"/>
            </a:endParaRPr>
          </a:p>
          <a:p>
            <a:pPr marL="457200" lvl="0" indent="-355600" algn="l" rtl="0">
              <a:lnSpc>
                <a:spcPct val="100000"/>
              </a:lnSpc>
              <a:spcBef>
                <a:spcPts val="1000"/>
              </a:spcBef>
              <a:spcAft>
                <a:spcPts val="0"/>
              </a:spcAft>
              <a:buClr>
                <a:schemeClr val="dk1"/>
              </a:buClr>
              <a:buSzPts val="2000"/>
              <a:buFont typeface="Montserrat"/>
              <a:buChar char="●"/>
            </a:pPr>
            <a:r>
              <a:rPr lang="en" sz="2000">
                <a:solidFill>
                  <a:schemeClr val="dk1"/>
                </a:solidFill>
                <a:latin typeface="Montserrat"/>
                <a:ea typeface="Montserrat"/>
                <a:cs typeface="Montserrat"/>
                <a:sym typeface="Montserrat"/>
              </a:rPr>
              <a:t>Approach ensures flexibility and accessibility across rural terrain.</a:t>
            </a:r>
            <a:endParaRPr sz="2000">
              <a:solidFill>
                <a:schemeClr val="dk1"/>
              </a:solidFill>
              <a:latin typeface="Montserrat"/>
              <a:ea typeface="Montserrat"/>
              <a:cs typeface="Montserrat"/>
              <a:sym typeface="Montserra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25"/>
          <p:cNvSpPr txBox="1">
            <a:spLocks noGrp="1"/>
          </p:cNvSpPr>
          <p:nvPr>
            <p:ph type="title"/>
          </p:nvPr>
        </p:nvSpPr>
        <p:spPr>
          <a:xfrm>
            <a:off x="2863350" y="154925"/>
            <a:ext cx="34173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n" sz="2520" b="1">
                <a:latin typeface="Montserrat"/>
                <a:ea typeface="Montserrat"/>
                <a:cs typeface="Montserrat"/>
                <a:sym typeface="Montserrat"/>
              </a:rPr>
              <a:t>FY27 5310 Request</a:t>
            </a:r>
            <a:endParaRPr sz="2520" b="1">
              <a:latin typeface="Montserrat"/>
              <a:ea typeface="Montserrat"/>
              <a:cs typeface="Montserrat"/>
              <a:sym typeface="Montserrat"/>
            </a:endParaRPr>
          </a:p>
        </p:txBody>
      </p:sp>
      <p:sp>
        <p:nvSpPr>
          <p:cNvPr id="129" name="Google Shape;129;p25"/>
          <p:cNvSpPr txBox="1">
            <a:spLocks noGrp="1"/>
          </p:cNvSpPr>
          <p:nvPr>
            <p:ph type="body" idx="1"/>
          </p:nvPr>
        </p:nvSpPr>
        <p:spPr>
          <a:xfrm>
            <a:off x="311700" y="727625"/>
            <a:ext cx="8520600" cy="4329000"/>
          </a:xfrm>
          <a:prstGeom prst="rect">
            <a:avLst/>
          </a:prstGeom>
        </p:spPr>
        <p:txBody>
          <a:bodyPr spcFirstLastPara="1" wrap="square" lIns="91425" tIns="91425" rIns="91425" bIns="91425" anchor="t" anchorCtr="0">
            <a:noAutofit/>
          </a:bodyPr>
          <a:lstStyle/>
          <a:p>
            <a:pPr marL="457200" lvl="0" indent="-381000" algn="l" rtl="0">
              <a:lnSpc>
                <a:spcPct val="90000"/>
              </a:lnSpc>
              <a:spcBef>
                <a:spcPts val="0"/>
              </a:spcBef>
              <a:spcAft>
                <a:spcPts val="0"/>
              </a:spcAft>
              <a:buClr>
                <a:schemeClr val="dk1"/>
              </a:buClr>
              <a:buSzPts val="2400"/>
              <a:buFont typeface="Montserrat"/>
              <a:buChar char="●"/>
            </a:pPr>
            <a:r>
              <a:rPr lang="en" sz="2400">
                <a:solidFill>
                  <a:schemeClr val="dk1"/>
                </a:solidFill>
                <a:latin typeface="Montserrat"/>
                <a:ea typeface="Montserrat"/>
                <a:cs typeface="Montserrat"/>
                <a:sym typeface="Montserrat"/>
              </a:rPr>
              <a:t>AWD SUVs are safe, fuel-efficient, and well-suited for rural, mountainous roads.</a:t>
            </a:r>
            <a:endParaRPr sz="2400">
              <a:solidFill>
                <a:schemeClr val="dk1"/>
              </a:solidFill>
              <a:latin typeface="Montserrat"/>
              <a:ea typeface="Montserrat"/>
              <a:cs typeface="Montserrat"/>
              <a:sym typeface="Montserrat"/>
            </a:endParaRPr>
          </a:p>
          <a:p>
            <a:pPr marL="457200" lvl="0" indent="0" algn="l" rtl="0">
              <a:lnSpc>
                <a:spcPct val="90000"/>
              </a:lnSpc>
              <a:spcBef>
                <a:spcPts val="1200"/>
              </a:spcBef>
              <a:spcAft>
                <a:spcPts val="0"/>
              </a:spcAft>
              <a:buNone/>
            </a:pPr>
            <a:endParaRPr sz="2400">
              <a:solidFill>
                <a:schemeClr val="dk1"/>
              </a:solidFill>
              <a:latin typeface="Montserrat"/>
              <a:ea typeface="Montserrat"/>
              <a:cs typeface="Montserrat"/>
              <a:sym typeface="Montserrat"/>
            </a:endParaRPr>
          </a:p>
          <a:p>
            <a:pPr marL="457200" lvl="0" indent="-381000" algn="l" rtl="0">
              <a:lnSpc>
                <a:spcPct val="90000"/>
              </a:lnSpc>
              <a:spcBef>
                <a:spcPts val="1200"/>
              </a:spcBef>
              <a:spcAft>
                <a:spcPts val="0"/>
              </a:spcAft>
              <a:buClr>
                <a:schemeClr val="dk1"/>
              </a:buClr>
              <a:buSzPts val="2400"/>
              <a:buFont typeface="Montserrat"/>
              <a:buChar char="●"/>
            </a:pPr>
            <a:r>
              <a:rPr lang="en" sz="2400">
                <a:solidFill>
                  <a:schemeClr val="dk1"/>
                </a:solidFill>
                <a:latin typeface="Montserrat"/>
                <a:ea typeface="Montserrat"/>
                <a:cs typeface="Montserrat"/>
                <a:sym typeface="Montserrat"/>
              </a:rPr>
              <a:t>Provide reliable access to critical lifeline services year-round.</a:t>
            </a:r>
            <a:endParaRPr sz="2400">
              <a:solidFill>
                <a:schemeClr val="dk1"/>
              </a:solidFill>
              <a:latin typeface="Montserrat"/>
              <a:ea typeface="Montserrat"/>
              <a:cs typeface="Montserrat"/>
              <a:sym typeface="Montserrat"/>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26"/>
          <p:cNvSpPr txBox="1">
            <a:spLocks noGrp="1"/>
          </p:cNvSpPr>
          <p:nvPr>
            <p:ph type="title"/>
          </p:nvPr>
        </p:nvSpPr>
        <p:spPr>
          <a:xfrm>
            <a:off x="2863350" y="154925"/>
            <a:ext cx="34173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n" sz="2520" b="1">
                <a:latin typeface="Montserrat"/>
                <a:ea typeface="Montserrat"/>
                <a:cs typeface="Montserrat"/>
                <a:sym typeface="Montserrat"/>
              </a:rPr>
              <a:t>FY27 5310 Request</a:t>
            </a:r>
            <a:endParaRPr sz="2520" b="1">
              <a:latin typeface="Montserrat"/>
              <a:ea typeface="Montserrat"/>
              <a:cs typeface="Montserrat"/>
              <a:sym typeface="Montserrat"/>
            </a:endParaRPr>
          </a:p>
        </p:txBody>
      </p:sp>
      <p:sp>
        <p:nvSpPr>
          <p:cNvPr id="135" name="Google Shape;135;p26"/>
          <p:cNvSpPr txBox="1">
            <a:spLocks noGrp="1"/>
          </p:cNvSpPr>
          <p:nvPr>
            <p:ph type="body" idx="1"/>
          </p:nvPr>
        </p:nvSpPr>
        <p:spPr>
          <a:xfrm>
            <a:off x="311700" y="727625"/>
            <a:ext cx="8520600" cy="4329000"/>
          </a:xfrm>
          <a:prstGeom prst="rect">
            <a:avLst/>
          </a:prstGeom>
        </p:spPr>
        <p:txBody>
          <a:bodyPr spcFirstLastPara="1" wrap="square" lIns="91425" tIns="91425" rIns="91425" bIns="91425" anchor="t" anchorCtr="0">
            <a:noAutofit/>
          </a:bodyPr>
          <a:lstStyle/>
          <a:p>
            <a:pPr marL="457200" lvl="0" indent="-381000" algn="l" rtl="0">
              <a:lnSpc>
                <a:spcPct val="90000"/>
              </a:lnSpc>
              <a:spcBef>
                <a:spcPts val="0"/>
              </a:spcBef>
              <a:spcAft>
                <a:spcPts val="0"/>
              </a:spcAft>
              <a:buClr>
                <a:schemeClr val="dk1"/>
              </a:buClr>
              <a:buSzPts val="2400"/>
              <a:buFont typeface="Montserrat"/>
              <a:buChar char="●"/>
            </a:pPr>
            <a:r>
              <a:rPr lang="en" sz="2400">
                <a:solidFill>
                  <a:schemeClr val="dk1"/>
                </a:solidFill>
                <a:latin typeface="Montserrat"/>
                <a:ea typeface="Montserrat"/>
                <a:cs typeface="Montserrat"/>
                <a:sym typeface="Montserrat"/>
              </a:rPr>
              <a:t>Transportation should feel supportive and non-institutional.</a:t>
            </a:r>
            <a:endParaRPr sz="2400">
              <a:solidFill>
                <a:schemeClr val="dk1"/>
              </a:solidFill>
              <a:latin typeface="Montserrat"/>
              <a:ea typeface="Montserrat"/>
              <a:cs typeface="Montserrat"/>
              <a:sym typeface="Montserrat"/>
            </a:endParaRPr>
          </a:p>
          <a:p>
            <a:pPr marL="457200" lvl="0" indent="0" algn="l" rtl="0">
              <a:lnSpc>
                <a:spcPct val="90000"/>
              </a:lnSpc>
              <a:spcBef>
                <a:spcPts val="1200"/>
              </a:spcBef>
              <a:spcAft>
                <a:spcPts val="0"/>
              </a:spcAft>
              <a:buNone/>
            </a:pPr>
            <a:endParaRPr sz="2400">
              <a:solidFill>
                <a:schemeClr val="dk1"/>
              </a:solidFill>
              <a:latin typeface="Montserrat"/>
              <a:ea typeface="Montserrat"/>
              <a:cs typeface="Montserrat"/>
              <a:sym typeface="Montserrat"/>
            </a:endParaRPr>
          </a:p>
          <a:p>
            <a:pPr marL="457200" lvl="0" indent="-381000" algn="l" rtl="0">
              <a:lnSpc>
                <a:spcPct val="90000"/>
              </a:lnSpc>
              <a:spcBef>
                <a:spcPts val="1200"/>
              </a:spcBef>
              <a:spcAft>
                <a:spcPts val="0"/>
              </a:spcAft>
              <a:buClr>
                <a:schemeClr val="dk1"/>
              </a:buClr>
              <a:buSzPts val="2400"/>
              <a:buFont typeface="Montserrat"/>
              <a:buChar char="●"/>
            </a:pPr>
            <a:r>
              <a:rPr lang="en" sz="2400">
                <a:solidFill>
                  <a:schemeClr val="dk1"/>
                </a:solidFill>
                <a:latin typeface="Montserrat"/>
                <a:ea typeface="Montserrat"/>
                <a:cs typeface="Montserrat"/>
                <a:sym typeface="Montserrat"/>
              </a:rPr>
              <a:t>Vans often associated with government or law enforcement can discourage youth from seeking help.</a:t>
            </a:r>
            <a:endParaRPr sz="2400">
              <a:solidFill>
                <a:schemeClr val="dk1"/>
              </a:solidFill>
              <a:latin typeface="Montserrat"/>
              <a:ea typeface="Montserrat"/>
              <a:cs typeface="Montserrat"/>
              <a:sym typeface="Montserrat"/>
            </a:endParaRPr>
          </a:p>
          <a:p>
            <a:pPr marL="457200" lvl="0" indent="0" algn="l" rtl="0">
              <a:lnSpc>
                <a:spcPct val="90000"/>
              </a:lnSpc>
              <a:spcBef>
                <a:spcPts val="1200"/>
              </a:spcBef>
              <a:spcAft>
                <a:spcPts val="0"/>
              </a:spcAft>
              <a:buNone/>
            </a:pPr>
            <a:endParaRPr sz="2400">
              <a:solidFill>
                <a:schemeClr val="dk1"/>
              </a:solidFill>
              <a:latin typeface="Montserrat"/>
              <a:ea typeface="Montserrat"/>
              <a:cs typeface="Montserrat"/>
              <a:sym typeface="Montserrat"/>
            </a:endParaRPr>
          </a:p>
          <a:p>
            <a:pPr marL="457200" lvl="0" indent="-381000" algn="l" rtl="0">
              <a:lnSpc>
                <a:spcPct val="90000"/>
              </a:lnSpc>
              <a:spcBef>
                <a:spcPts val="1200"/>
              </a:spcBef>
              <a:spcAft>
                <a:spcPts val="0"/>
              </a:spcAft>
              <a:buClr>
                <a:schemeClr val="dk1"/>
              </a:buClr>
              <a:buSzPts val="2400"/>
              <a:buFont typeface="Montserrat"/>
              <a:buChar char="●"/>
            </a:pPr>
            <a:r>
              <a:rPr lang="en" sz="2400">
                <a:solidFill>
                  <a:schemeClr val="dk1"/>
                </a:solidFill>
                <a:latin typeface="Montserrat"/>
                <a:ea typeface="Montserrat"/>
                <a:cs typeface="Montserrat"/>
                <a:sym typeface="Montserrat"/>
              </a:rPr>
              <a:t>SUVs provide privacy, comfort, and dignity encouraging youth participation.</a:t>
            </a:r>
            <a:endParaRPr sz="2400">
              <a:solidFill>
                <a:schemeClr val="dk1"/>
              </a:solidFill>
              <a:latin typeface="Montserrat"/>
              <a:ea typeface="Montserrat"/>
              <a:cs typeface="Montserrat"/>
              <a:sym typeface="Montserrat"/>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2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endParaRPr/>
          </a:p>
        </p:txBody>
      </p:sp>
      <p:sp>
        <p:nvSpPr>
          <p:cNvPr id="141" name="Google Shape;141;p27"/>
          <p:cNvSpPr txBox="1">
            <a:spLocks noGrp="1"/>
          </p:cNvSpPr>
          <p:nvPr>
            <p:ph type="body" idx="1"/>
          </p:nvPr>
        </p:nvSpPr>
        <p:spPr>
          <a:xfrm>
            <a:off x="311700" y="2680050"/>
            <a:ext cx="8520600" cy="2293500"/>
          </a:xfrm>
          <a:prstGeom prst="rect">
            <a:avLst/>
          </a:prstGeom>
        </p:spPr>
        <p:txBody>
          <a:bodyPr spcFirstLastPara="1" wrap="square" lIns="91425" tIns="91425" rIns="91425" bIns="91425" anchor="t" anchorCtr="0">
            <a:normAutofit/>
          </a:bodyPr>
          <a:lstStyle/>
          <a:p>
            <a:pPr marL="0" lvl="0" indent="0" algn="l" rtl="0">
              <a:lnSpc>
                <a:spcPct val="100000"/>
              </a:lnSpc>
              <a:spcBef>
                <a:spcPts val="0"/>
              </a:spcBef>
              <a:spcAft>
                <a:spcPts val="0"/>
              </a:spcAft>
              <a:buNone/>
            </a:pPr>
            <a:r>
              <a:rPr lang="en">
                <a:solidFill>
                  <a:schemeClr val="dk1"/>
                </a:solidFill>
                <a:latin typeface="Montserrat"/>
                <a:ea typeface="Montserrat"/>
                <a:cs typeface="Montserrat"/>
                <a:sym typeface="Montserrat"/>
              </a:rPr>
              <a:t>Thank you for your time and consideration of DreamTree Project’s FY27 5310 request for vehicles to support program expansion.</a:t>
            </a:r>
            <a:endParaRPr>
              <a:solidFill>
                <a:schemeClr val="dk1"/>
              </a:solidFill>
              <a:latin typeface="Montserrat"/>
              <a:ea typeface="Montserrat"/>
              <a:cs typeface="Montserrat"/>
              <a:sym typeface="Montserrat"/>
            </a:endParaRPr>
          </a:p>
          <a:p>
            <a:pPr marL="0" lvl="0" indent="0" algn="l" rtl="0">
              <a:lnSpc>
                <a:spcPct val="100000"/>
              </a:lnSpc>
              <a:spcBef>
                <a:spcPts val="1200"/>
              </a:spcBef>
              <a:spcAft>
                <a:spcPts val="0"/>
              </a:spcAft>
              <a:buNone/>
            </a:pPr>
            <a:endParaRPr sz="1300">
              <a:solidFill>
                <a:schemeClr val="dk1"/>
              </a:solidFill>
              <a:latin typeface="Montserrat"/>
              <a:ea typeface="Montserrat"/>
              <a:cs typeface="Montserrat"/>
              <a:sym typeface="Montserrat"/>
            </a:endParaRPr>
          </a:p>
          <a:p>
            <a:pPr marL="0" lvl="0" indent="0" algn="ctr" rtl="0">
              <a:lnSpc>
                <a:spcPct val="100000"/>
              </a:lnSpc>
              <a:spcBef>
                <a:spcPts val="1200"/>
              </a:spcBef>
              <a:spcAft>
                <a:spcPts val="0"/>
              </a:spcAft>
              <a:buNone/>
            </a:pPr>
            <a:r>
              <a:rPr lang="en" b="1">
                <a:solidFill>
                  <a:schemeClr val="dk1"/>
                </a:solidFill>
                <a:latin typeface="Montserrat"/>
                <a:ea typeface="Montserrat"/>
                <a:cs typeface="Montserrat"/>
                <a:sym typeface="Montserrat"/>
              </a:rPr>
              <a:t>If you know a youth who needs support, contact DreamTree Project:</a:t>
            </a:r>
            <a:endParaRPr b="1">
              <a:solidFill>
                <a:schemeClr val="dk1"/>
              </a:solidFill>
              <a:latin typeface="Montserrat"/>
              <a:ea typeface="Montserrat"/>
              <a:cs typeface="Montserrat"/>
              <a:sym typeface="Montserrat"/>
            </a:endParaRPr>
          </a:p>
          <a:p>
            <a:pPr marL="0" lvl="0" indent="0" algn="ctr" rtl="0">
              <a:lnSpc>
                <a:spcPct val="100000"/>
              </a:lnSpc>
              <a:spcBef>
                <a:spcPts val="1200"/>
              </a:spcBef>
              <a:spcAft>
                <a:spcPts val="1200"/>
              </a:spcAft>
              <a:buNone/>
            </a:pPr>
            <a:r>
              <a:rPr lang="en" b="1">
                <a:solidFill>
                  <a:schemeClr val="dk1"/>
                </a:solidFill>
                <a:latin typeface="Montserrat"/>
                <a:ea typeface="Montserrat"/>
                <a:cs typeface="Montserrat"/>
                <a:sym typeface="Montserrat"/>
              </a:rPr>
              <a:t>TEXT 24/7: 575.770.7704		CALL Monday-Friday: 575.758.9595</a:t>
            </a:r>
            <a:endParaRPr b="1">
              <a:solidFill>
                <a:schemeClr val="dk1"/>
              </a:solidFill>
              <a:latin typeface="Montserrat"/>
              <a:ea typeface="Montserrat"/>
              <a:cs typeface="Montserrat"/>
              <a:sym typeface="Montserrat"/>
            </a:endParaRPr>
          </a:p>
        </p:txBody>
      </p:sp>
      <p:pic>
        <p:nvPicPr>
          <p:cNvPr id="142" name="Google Shape;142;p27"/>
          <p:cNvPicPr preferRelativeResize="0"/>
          <p:nvPr/>
        </p:nvPicPr>
        <p:blipFill rotWithShape="1">
          <a:blip r:embed="rId3">
            <a:alphaModFix/>
          </a:blip>
          <a:srcRect t="18532" b="21551"/>
          <a:stretch/>
        </p:blipFill>
        <p:spPr>
          <a:xfrm>
            <a:off x="2649113" y="445025"/>
            <a:ext cx="3845775" cy="22933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311700" y="429600"/>
            <a:ext cx="8520600" cy="4284300"/>
          </a:xfrm>
          <a:prstGeom prst="rect">
            <a:avLst/>
          </a:prstGeom>
        </p:spPr>
        <p:txBody>
          <a:bodyPr spcFirstLastPara="1" wrap="square" lIns="91425" tIns="91425" rIns="91425" bIns="91425" anchor="b" anchorCtr="0">
            <a:normAutofit fontScale="90000"/>
          </a:bodyPr>
          <a:lstStyle/>
          <a:p>
            <a:pPr marL="165100" marR="165100" lvl="0" indent="0" algn="l" rtl="0">
              <a:lnSpc>
                <a:spcPct val="140000"/>
              </a:lnSpc>
              <a:spcBef>
                <a:spcPts val="0"/>
              </a:spcBef>
              <a:spcAft>
                <a:spcPts val="0"/>
              </a:spcAft>
              <a:buClr>
                <a:schemeClr val="dk1"/>
              </a:buClr>
              <a:buSzPct val="68989"/>
              <a:buFont typeface="Arial"/>
              <a:buNone/>
            </a:pPr>
            <a:r>
              <a:rPr lang="en" sz="1594" b="1">
                <a:solidFill>
                  <a:srgbClr val="72C5E9"/>
                </a:solidFill>
                <a:highlight>
                  <a:srgbClr val="FFFFFF"/>
                </a:highlight>
                <a:latin typeface="Montserrat"/>
                <a:ea typeface="Montserrat"/>
                <a:cs typeface="Montserrat"/>
                <a:sym typeface="Montserrat"/>
              </a:rPr>
              <a:t>OUR VISION</a:t>
            </a:r>
            <a:endParaRPr sz="1594" b="1">
              <a:solidFill>
                <a:srgbClr val="72C5E9"/>
              </a:solidFill>
              <a:highlight>
                <a:srgbClr val="FFFFFF"/>
              </a:highlight>
              <a:latin typeface="Montserrat"/>
              <a:ea typeface="Montserrat"/>
              <a:cs typeface="Montserrat"/>
              <a:sym typeface="Montserrat"/>
            </a:endParaRPr>
          </a:p>
          <a:p>
            <a:pPr marL="165100" marR="165100" lvl="0" indent="0" algn="l" rtl="0">
              <a:lnSpc>
                <a:spcPct val="130000"/>
              </a:lnSpc>
              <a:spcBef>
                <a:spcPts val="1100"/>
              </a:spcBef>
              <a:spcAft>
                <a:spcPts val="0"/>
              </a:spcAft>
              <a:buClr>
                <a:schemeClr val="dk1"/>
              </a:buClr>
              <a:buSzPct val="45833"/>
              <a:buFont typeface="Arial"/>
              <a:buNone/>
            </a:pPr>
            <a:r>
              <a:rPr lang="en" sz="2400" b="1">
                <a:solidFill>
                  <a:srgbClr val="252A49"/>
                </a:solidFill>
                <a:highlight>
                  <a:srgbClr val="FFFFFF"/>
                </a:highlight>
                <a:latin typeface="Montserrat"/>
                <a:ea typeface="Montserrat"/>
                <a:cs typeface="Montserrat"/>
                <a:sym typeface="Montserrat"/>
              </a:rPr>
              <a:t>Everyone in northern New Mexico has stability, support, and the opportunity to pursue their dreams.</a:t>
            </a:r>
            <a:endParaRPr sz="2400" b="1">
              <a:solidFill>
                <a:srgbClr val="252A49"/>
              </a:solidFill>
              <a:highlight>
                <a:srgbClr val="FFFFFF"/>
              </a:highlight>
              <a:latin typeface="Montserrat"/>
              <a:ea typeface="Montserrat"/>
              <a:cs typeface="Montserrat"/>
              <a:sym typeface="Montserrat"/>
            </a:endParaRPr>
          </a:p>
          <a:p>
            <a:pPr marL="165100" marR="165100" lvl="0" indent="0" algn="l" rtl="0">
              <a:lnSpc>
                <a:spcPct val="140000"/>
              </a:lnSpc>
              <a:spcBef>
                <a:spcPts val="0"/>
              </a:spcBef>
              <a:spcAft>
                <a:spcPts val="0"/>
              </a:spcAft>
              <a:buClr>
                <a:schemeClr val="dk1"/>
              </a:buClr>
              <a:buSzPct val="68989"/>
              <a:buFont typeface="Arial"/>
              <a:buNone/>
            </a:pPr>
            <a:endParaRPr sz="1594" b="1">
              <a:solidFill>
                <a:srgbClr val="72C5E9"/>
              </a:solidFill>
              <a:highlight>
                <a:srgbClr val="FFFFFF"/>
              </a:highlight>
              <a:latin typeface="Montserrat"/>
              <a:ea typeface="Montserrat"/>
              <a:cs typeface="Montserrat"/>
              <a:sym typeface="Montserrat"/>
            </a:endParaRPr>
          </a:p>
          <a:p>
            <a:pPr marL="165100" marR="165100" lvl="0" indent="0" algn="l" rtl="0">
              <a:lnSpc>
                <a:spcPct val="140000"/>
              </a:lnSpc>
              <a:spcBef>
                <a:spcPts val="400"/>
              </a:spcBef>
              <a:spcAft>
                <a:spcPts val="0"/>
              </a:spcAft>
              <a:buClr>
                <a:schemeClr val="dk1"/>
              </a:buClr>
              <a:buSzPct val="68989"/>
              <a:buFont typeface="Arial"/>
              <a:buNone/>
            </a:pPr>
            <a:r>
              <a:rPr lang="en" sz="1594" b="1">
                <a:solidFill>
                  <a:srgbClr val="72C5E9"/>
                </a:solidFill>
                <a:highlight>
                  <a:srgbClr val="FFFFFF"/>
                </a:highlight>
                <a:latin typeface="Montserrat"/>
                <a:ea typeface="Montserrat"/>
                <a:cs typeface="Montserrat"/>
                <a:sym typeface="Montserrat"/>
              </a:rPr>
              <a:t>OUR MISSION</a:t>
            </a:r>
            <a:endParaRPr sz="1594" b="1">
              <a:solidFill>
                <a:srgbClr val="72C5E9"/>
              </a:solidFill>
              <a:highlight>
                <a:srgbClr val="FFFFFF"/>
              </a:highlight>
              <a:latin typeface="Montserrat"/>
              <a:ea typeface="Montserrat"/>
              <a:cs typeface="Montserrat"/>
              <a:sym typeface="Montserrat"/>
            </a:endParaRPr>
          </a:p>
          <a:p>
            <a:pPr marL="165100" marR="165100" lvl="0" indent="0" algn="l" rtl="0">
              <a:lnSpc>
                <a:spcPct val="130000"/>
              </a:lnSpc>
              <a:spcBef>
                <a:spcPts val="1100"/>
              </a:spcBef>
              <a:spcAft>
                <a:spcPts val="0"/>
              </a:spcAft>
              <a:buClr>
                <a:schemeClr val="dk1"/>
              </a:buClr>
              <a:buSzPct val="45833"/>
              <a:buFont typeface="Arial"/>
              <a:buNone/>
            </a:pPr>
            <a:r>
              <a:rPr lang="en" sz="2400" b="1">
                <a:solidFill>
                  <a:srgbClr val="252A49"/>
                </a:solidFill>
                <a:highlight>
                  <a:srgbClr val="FFFFFF"/>
                </a:highlight>
                <a:latin typeface="Montserrat"/>
                <a:ea typeface="Montserrat"/>
                <a:cs typeface="Montserrat"/>
                <a:sym typeface="Montserrat"/>
              </a:rPr>
              <a:t>To provide housing and compassionate support services to youth, adults, and families experiencing housing instability.</a:t>
            </a:r>
            <a:endParaRPr sz="2400" b="1">
              <a:solidFill>
                <a:srgbClr val="252A49"/>
              </a:solidFill>
              <a:highlight>
                <a:srgbClr val="FFFFFF"/>
              </a:highlight>
              <a:latin typeface="Montserrat"/>
              <a:ea typeface="Montserrat"/>
              <a:cs typeface="Montserrat"/>
              <a:sym typeface="Montserrat"/>
            </a:endParaRPr>
          </a:p>
          <a:p>
            <a:pPr marL="0" lvl="0" indent="0" algn="ctr" rtl="0">
              <a:spcBef>
                <a:spcPts val="0"/>
              </a:spcBef>
              <a:spcAft>
                <a:spcPts val="0"/>
              </a:spcAft>
              <a:buNone/>
            </a:pPr>
            <a:endParaRPr/>
          </a:p>
        </p:txBody>
      </p:sp>
      <p:sp>
        <p:nvSpPr>
          <p:cNvPr id="61" name="Google Shape;61;p14"/>
          <p:cNvSpPr txBox="1">
            <a:spLocks noGrp="1"/>
          </p:cNvSpPr>
          <p:nvPr>
            <p:ph type="subTitle" idx="1"/>
          </p:nvPr>
        </p:nvSpPr>
        <p:spPr>
          <a:xfrm rot="10800000" flipH="1">
            <a:off x="311700" y="4275550"/>
            <a:ext cx="8520600" cy="66900"/>
          </a:xfrm>
          <a:prstGeom prst="rect">
            <a:avLst/>
          </a:prstGeom>
        </p:spPr>
        <p:txBody>
          <a:bodyPr spcFirstLastPara="1" wrap="square" lIns="91425" tIns="91425" rIns="91425" bIns="91425" anchor="t" anchorCtr="0">
            <a:normAutofit fontScale="25000" lnSpcReduction="20000"/>
          </a:bodyPr>
          <a:lstStyle/>
          <a:p>
            <a:pPr marL="0" lvl="0" indent="0" algn="ctr" rtl="0">
              <a:spcBef>
                <a:spcPts val="0"/>
              </a:spcBef>
              <a:spcAft>
                <a:spcPts val="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434163" y="445025"/>
            <a:ext cx="8224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n" sz="2120" b="1">
                <a:latin typeface="Montserrat"/>
                <a:ea typeface="Montserrat"/>
                <a:cs typeface="Montserrat"/>
                <a:sym typeface="Montserrat"/>
              </a:rPr>
              <a:t>DreamTree Project Youth Programs and Services in 2026</a:t>
            </a:r>
            <a:endParaRPr sz="2120" b="1">
              <a:latin typeface="Montserrat"/>
              <a:ea typeface="Montserrat"/>
              <a:cs typeface="Montserrat"/>
              <a:sym typeface="Montserrat"/>
            </a:endParaRPr>
          </a:p>
        </p:txBody>
      </p:sp>
      <p:sp>
        <p:nvSpPr>
          <p:cNvPr id="67" name="Google Shape;67;p1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endParaRPr/>
          </a:p>
          <a:p>
            <a:pPr marL="0" lvl="0" indent="0" algn="l" rtl="0">
              <a:spcBef>
                <a:spcPts val="1200"/>
              </a:spcBef>
              <a:spcAft>
                <a:spcPts val="1200"/>
              </a:spcAft>
              <a:buNone/>
            </a:pPr>
            <a:endParaRPr/>
          </a:p>
        </p:txBody>
      </p:sp>
      <p:graphicFrame>
        <p:nvGraphicFramePr>
          <p:cNvPr id="68" name="Google Shape;68;p15"/>
          <p:cNvGraphicFramePr/>
          <p:nvPr/>
        </p:nvGraphicFramePr>
        <p:xfrm>
          <a:off x="311700" y="1017725"/>
          <a:ext cx="3000000" cy="3000000"/>
        </p:xfrm>
        <a:graphic>
          <a:graphicData uri="http://schemas.openxmlformats.org/drawingml/2006/table">
            <a:tbl>
              <a:tblPr>
                <a:noFill/>
                <a:tableStyleId>{5F67A09A-70E4-428A-8663-B8C78647551D}</a:tableStyleId>
              </a:tblPr>
              <a:tblGrid>
                <a:gridCol w="3819525">
                  <a:extLst>
                    <a:ext uri="{9D8B030D-6E8A-4147-A177-3AD203B41FA5}">
                      <a16:colId xmlns:a16="http://schemas.microsoft.com/office/drawing/2014/main" val="20000"/>
                    </a:ext>
                  </a:extLst>
                </a:gridCol>
                <a:gridCol w="4650200">
                  <a:extLst>
                    <a:ext uri="{9D8B030D-6E8A-4147-A177-3AD203B41FA5}">
                      <a16:colId xmlns:a16="http://schemas.microsoft.com/office/drawing/2014/main" val="20001"/>
                    </a:ext>
                  </a:extLst>
                </a:gridCol>
              </a:tblGrid>
              <a:tr h="401125">
                <a:tc>
                  <a:txBody>
                    <a:bodyPr/>
                    <a:lstStyle/>
                    <a:p>
                      <a:pPr marL="0" lvl="0" indent="0" algn="l" rtl="0">
                        <a:spcBef>
                          <a:spcPts val="0"/>
                        </a:spcBef>
                        <a:spcAft>
                          <a:spcPts val="0"/>
                        </a:spcAft>
                        <a:buNone/>
                      </a:pPr>
                      <a:r>
                        <a:rPr lang="en" b="1">
                          <a:solidFill>
                            <a:schemeClr val="dk1"/>
                          </a:solidFill>
                          <a:latin typeface="Montserrat"/>
                          <a:ea typeface="Montserrat"/>
                          <a:cs typeface="Montserrat"/>
                          <a:sym typeface="Montserrat"/>
                        </a:rPr>
                        <a:t>Program</a:t>
                      </a:r>
                      <a:endParaRPr b="1">
                        <a:solidFill>
                          <a:schemeClr val="dk1"/>
                        </a:solidFill>
                        <a:latin typeface="Montserrat"/>
                        <a:ea typeface="Montserrat"/>
                        <a:cs typeface="Montserrat"/>
                        <a:sym typeface="Montserrat"/>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None/>
                      </a:pPr>
                      <a:r>
                        <a:rPr lang="en" b="1">
                          <a:solidFill>
                            <a:schemeClr val="dk1"/>
                          </a:solidFill>
                          <a:latin typeface="Montserrat"/>
                          <a:ea typeface="Montserrat"/>
                          <a:cs typeface="Montserrat"/>
                          <a:sym typeface="Montserrat"/>
                        </a:rPr>
                        <a:t>Overview</a:t>
                      </a:r>
                      <a:endParaRPr b="1">
                        <a:solidFill>
                          <a:schemeClr val="dk1"/>
                        </a:solidFill>
                        <a:latin typeface="Montserrat"/>
                        <a:ea typeface="Montserrat"/>
                        <a:cs typeface="Montserrat"/>
                        <a:sym typeface="Montserrat"/>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0"/>
                  </a:ext>
                </a:extLst>
              </a:tr>
              <a:tr h="617150">
                <a:tc>
                  <a:txBody>
                    <a:bodyPr/>
                    <a:lstStyle/>
                    <a:p>
                      <a:pPr marL="0" lvl="0" indent="0" algn="l" rtl="0">
                        <a:spcBef>
                          <a:spcPts val="0"/>
                        </a:spcBef>
                        <a:spcAft>
                          <a:spcPts val="0"/>
                        </a:spcAft>
                        <a:buNone/>
                      </a:pPr>
                      <a:r>
                        <a:rPr lang="en" sz="1200">
                          <a:solidFill>
                            <a:schemeClr val="dk1"/>
                          </a:solidFill>
                          <a:latin typeface="Montserrat"/>
                          <a:ea typeface="Montserrat"/>
                          <a:cs typeface="Montserrat"/>
                          <a:sym typeface="Montserrat"/>
                        </a:rPr>
                        <a:t>Emergency Youth Shelter (EYS)</a:t>
                      </a:r>
                      <a:br>
                        <a:rPr lang="en" sz="1200">
                          <a:solidFill>
                            <a:schemeClr val="dk1"/>
                          </a:solidFill>
                          <a:latin typeface="Montserrat"/>
                          <a:ea typeface="Montserrat"/>
                          <a:cs typeface="Montserrat"/>
                          <a:sym typeface="Montserrat"/>
                        </a:rPr>
                      </a:br>
                      <a:r>
                        <a:rPr lang="en" sz="1200">
                          <a:solidFill>
                            <a:schemeClr val="dk1"/>
                          </a:solidFill>
                          <a:latin typeface="Montserrat"/>
                          <a:ea typeface="Montserrat"/>
                          <a:cs typeface="Montserrat"/>
                          <a:sym typeface="Montserrat"/>
                        </a:rPr>
                        <a:t>Located in Taos</a:t>
                      </a:r>
                      <a:endParaRPr sz="1200">
                        <a:solidFill>
                          <a:schemeClr val="dk1"/>
                        </a:solidFill>
                        <a:latin typeface="Montserrat"/>
                        <a:ea typeface="Montserrat"/>
                        <a:cs typeface="Montserrat"/>
                        <a:sym typeface="Montserrat"/>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None/>
                      </a:pPr>
                      <a:r>
                        <a:rPr lang="en" sz="1200">
                          <a:solidFill>
                            <a:schemeClr val="dk1"/>
                          </a:solidFill>
                          <a:latin typeface="Montserrat"/>
                          <a:ea typeface="Montserrat"/>
                          <a:cs typeface="Montserrat"/>
                          <a:sym typeface="Montserrat"/>
                        </a:rPr>
                        <a:t>- 24/7 emergency shelter and support</a:t>
                      </a:r>
                      <a:endParaRPr sz="1200">
                        <a:solidFill>
                          <a:schemeClr val="dk1"/>
                        </a:solidFill>
                        <a:latin typeface="Montserrat"/>
                        <a:ea typeface="Montserrat"/>
                        <a:cs typeface="Montserrat"/>
                        <a:sym typeface="Montserrat"/>
                      </a:endParaRPr>
                    </a:p>
                    <a:p>
                      <a:pPr marL="0" lvl="0" indent="0" algn="l" rtl="0">
                        <a:spcBef>
                          <a:spcPts val="0"/>
                        </a:spcBef>
                        <a:spcAft>
                          <a:spcPts val="0"/>
                        </a:spcAft>
                        <a:buNone/>
                      </a:pPr>
                      <a:r>
                        <a:rPr lang="en" sz="1200">
                          <a:solidFill>
                            <a:schemeClr val="dk1"/>
                          </a:solidFill>
                          <a:latin typeface="Montserrat"/>
                          <a:ea typeface="Montserrat"/>
                          <a:cs typeface="Montserrat"/>
                          <a:sym typeface="Montserrat"/>
                        </a:rPr>
                        <a:t>- Serving 12-17 year olds</a:t>
                      </a:r>
                      <a:endParaRPr sz="1200">
                        <a:solidFill>
                          <a:schemeClr val="dk1"/>
                        </a:solidFill>
                        <a:latin typeface="Montserrat"/>
                        <a:ea typeface="Montserrat"/>
                        <a:cs typeface="Montserrat"/>
                        <a:sym typeface="Montserrat"/>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1"/>
                  </a:ext>
                </a:extLst>
              </a:tr>
              <a:tr h="617150">
                <a:tc>
                  <a:txBody>
                    <a:bodyPr/>
                    <a:lstStyle/>
                    <a:p>
                      <a:pPr marL="0" lvl="0" indent="0" algn="l" rtl="0">
                        <a:spcBef>
                          <a:spcPts val="0"/>
                        </a:spcBef>
                        <a:spcAft>
                          <a:spcPts val="0"/>
                        </a:spcAft>
                        <a:buNone/>
                      </a:pPr>
                      <a:r>
                        <a:rPr lang="en" sz="1200">
                          <a:solidFill>
                            <a:schemeClr val="dk1"/>
                          </a:solidFill>
                          <a:latin typeface="Montserrat"/>
                          <a:ea typeface="Montserrat"/>
                          <a:cs typeface="Montserrat"/>
                          <a:sym typeface="Montserrat"/>
                        </a:rPr>
                        <a:t>Transitional Living Program (TLP)</a:t>
                      </a:r>
                      <a:br>
                        <a:rPr lang="en" sz="1200">
                          <a:solidFill>
                            <a:schemeClr val="dk1"/>
                          </a:solidFill>
                          <a:latin typeface="Montserrat"/>
                          <a:ea typeface="Montserrat"/>
                          <a:cs typeface="Montserrat"/>
                          <a:sym typeface="Montserrat"/>
                        </a:rPr>
                      </a:br>
                      <a:r>
                        <a:rPr lang="en" sz="1200">
                          <a:solidFill>
                            <a:schemeClr val="dk1"/>
                          </a:solidFill>
                          <a:latin typeface="Montserrat"/>
                          <a:ea typeface="Montserrat"/>
                          <a:cs typeface="Montserrat"/>
                          <a:sym typeface="Montserrat"/>
                        </a:rPr>
                        <a:t>Located in Taos, Española, Ratón and Las Vegas</a:t>
                      </a:r>
                      <a:endParaRPr sz="1200">
                        <a:solidFill>
                          <a:schemeClr val="dk1"/>
                        </a:solidFill>
                        <a:latin typeface="Montserrat"/>
                        <a:ea typeface="Montserrat"/>
                        <a:cs typeface="Montserrat"/>
                        <a:sym typeface="Montserrat"/>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None/>
                      </a:pPr>
                      <a:r>
                        <a:rPr lang="en" sz="1200">
                          <a:solidFill>
                            <a:schemeClr val="dk1"/>
                          </a:solidFill>
                          <a:latin typeface="Montserrat"/>
                          <a:ea typeface="Montserrat"/>
                          <a:cs typeface="Montserrat"/>
                          <a:sym typeface="Montserrat"/>
                        </a:rPr>
                        <a:t>- Independent housing and support</a:t>
                      </a:r>
                      <a:endParaRPr sz="1200">
                        <a:solidFill>
                          <a:schemeClr val="dk1"/>
                        </a:solidFill>
                        <a:latin typeface="Montserrat"/>
                        <a:ea typeface="Montserrat"/>
                        <a:cs typeface="Montserrat"/>
                        <a:sym typeface="Montserrat"/>
                      </a:endParaRPr>
                    </a:p>
                    <a:p>
                      <a:pPr marL="0" lvl="0" indent="0" algn="l" rtl="0">
                        <a:spcBef>
                          <a:spcPts val="0"/>
                        </a:spcBef>
                        <a:spcAft>
                          <a:spcPts val="0"/>
                        </a:spcAft>
                        <a:buNone/>
                      </a:pPr>
                      <a:r>
                        <a:rPr lang="en" sz="1200">
                          <a:solidFill>
                            <a:schemeClr val="dk1"/>
                          </a:solidFill>
                          <a:latin typeface="Montserrat"/>
                          <a:ea typeface="Montserrat"/>
                          <a:cs typeface="Montserrat"/>
                          <a:sym typeface="Montserrat"/>
                        </a:rPr>
                        <a:t>- Serving young people 16-24 (and their children)</a:t>
                      </a:r>
                      <a:endParaRPr sz="1200">
                        <a:solidFill>
                          <a:schemeClr val="dk1"/>
                        </a:solidFill>
                        <a:latin typeface="Montserrat"/>
                        <a:ea typeface="Montserrat"/>
                        <a:cs typeface="Montserrat"/>
                        <a:sym typeface="Montserrat"/>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2"/>
                  </a:ext>
                </a:extLst>
              </a:tr>
              <a:tr h="401125">
                <a:tc>
                  <a:txBody>
                    <a:bodyPr/>
                    <a:lstStyle/>
                    <a:p>
                      <a:pPr marL="0" lvl="0" indent="0" algn="l" rtl="0">
                        <a:spcBef>
                          <a:spcPts val="0"/>
                        </a:spcBef>
                        <a:spcAft>
                          <a:spcPts val="0"/>
                        </a:spcAft>
                        <a:buNone/>
                      </a:pPr>
                      <a:r>
                        <a:rPr lang="en" sz="1200">
                          <a:solidFill>
                            <a:schemeClr val="dk1"/>
                          </a:solidFill>
                          <a:latin typeface="Montserrat"/>
                          <a:ea typeface="Montserrat"/>
                          <a:cs typeface="Montserrat"/>
                          <a:sym typeface="Montserrat"/>
                        </a:rPr>
                        <a:t>Street Outreach (SOP)</a:t>
                      </a:r>
                      <a:br>
                        <a:rPr lang="en" sz="1200">
                          <a:solidFill>
                            <a:schemeClr val="dk1"/>
                          </a:solidFill>
                          <a:latin typeface="Montserrat"/>
                          <a:ea typeface="Montserrat"/>
                          <a:cs typeface="Montserrat"/>
                          <a:sym typeface="Montserrat"/>
                        </a:rPr>
                      </a:br>
                      <a:r>
                        <a:rPr lang="en" sz="1200">
                          <a:solidFill>
                            <a:schemeClr val="dk1"/>
                          </a:solidFill>
                          <a:latin typeface="Montserrat"/>
                          <a:ea typeface="Montserrat"/>
                          <a:cs typeface="Montserrat"/>
                          <a:sym typeface="Montserrat"/>
                        </a:rPr>
                        <a:t>Occurs in Taos, Rio Arriba, Colfax, Mora, Union and San Miguel Counties</a:t>
                      </a:r>
                      <a:endParaRPr sz="1200">
                        <a:solidFill>
                          <a:schemeClr val="dk1"/>
                        </a:solidFill>
                        <a:latin typeface="Montserrat"/>
                        <a:ea typeface="Montserrat"/>
                        <a:cs typeface="Montserrat"/>
                        <a:sym typeface="Montserrat"/>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None/>
                      </a:pPr>
                      <a:r>
                        <a:rPr lang="en" sz="1200">
                          <a:solidFill>
                            <a:schemeClr val="dk1"/>
                          </a:solidFill>
                          <a:latin typeface="Montserrat"/>
                          <a:ea typeface="Montserrat"/>
                          <a:cs typeface="Montserrat"/>
                          <a:sym typeface="Montserrat"/>
                        </a:rPr>
                        <a:t>- Mobile outreach meeting people on the street, providing resource info, snacks, hygiene packs and survival gear</a:t>
                      </a:r>
                      <a:endParaRPr sz="1200">
                        <a:solidFill>
                          <a:schemeClr val="dk1"/>
                        </a:solidFill>
                        <a:latin typeface="Montserrat"/>
                        <a:ea typeface="Montserrat"/>
                        <a:cs typeface="Montserrat"/>
                        <a:sym typeface="Montserrat"/>
                      </a:endParaRPr>
                    </a:p>
                    <a:p>
                      <a:pPr marL="0" lvl="0" indent="0" algn="l" rtl="0">
                        <a:spcBef>
                          <a:spcPts val="0"/>
                        </a:spcBef>
                        <a:spcAft>
                          <a:spcPts val="0"/>
                        </a:spcAft>
                        <a:buNone/>
                      </a:pPr>
                      <a:r>
                        <a:rPr lang="en" sz="1200">
                          <a:solidFill>
                            <a:schemeClr val="dk1"/>
                          </a:solidFill>
                          <a:latin typeface="Montserrat"/>
                          <a:ea typeface="Montserrat"/>
                          <a:cs typeface="Montserrat"/>
                          <a:sym typeface="Montserrat"/>
                        </a:rPr>
                        <a:t>- Serving youth, adults and families</a:t>
                      </a:r>
                      <a:endParaRPr sz="1200">
                        <a:solidFill>
                          <a:schemeClr val="dk1"/>
                        </a:solidFill>
                        <a:latin typeface="Montserrat"/>
                        <a:ea typeface="Montserrat"/>
                        <a:cs typeface="Montserrat"/>
                        <a:sym typeface="Montserrat"/>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3"/>
                  </a:ext>
                </a:extLst>
              </a:tr>
              <a:tr h="401125">
                <a:tc>
                  <a:txBody>
                    <a:bodyPr/>
                    <a:lstStyle/>
                    <a:p>
                      <a:pPr marL="0" lvl="0" indent="0" algn="l" rtl="0">
                        <a:spcBef>
                          <a:spcPts val="0"/>
                        </a:spcBef>
                        <a:spcAft>
                          <a:spcPts val="0"/>
                        </a:spcAft>
                        <a:buNone/>
                      </a:pPr>
                      <a:r>
                        <a:rPr lang="en" sz="1200">
                          <a:solidFill>
                            <a:schemeClr val="dk1"/>
                          </a:solidFill>
                          <a:latin typeface="Montserrat"/>
                          <a:ea typeface="Montserrat"/>
                          <a:cs typeface="Montserrat"/>
                          <a:sym typeface="Montserrat"/>
                        </a:rPr>
                        <a:t>Taos NEST</a:t>
                      </a:r>
                      <a:br>
                        <a:rPr lang="en" sz="1200">
                          <a:solidFill>
                            <a:schemeClr val="dk1"/>
                          </a:solidFill>
                          <a:latin typeface="Montserrat"/>
                          <a:ea typeface="Montserrat"/>
                          <a:cs typeface="Montserrat"/>
                          <a:sym typeface="Montserrat"/>
                        </a:rPr>
                      </a:br>
                      <a:r>
                        <a:rPr lang="en" sz="1200">
                          <a:solidFill>
                            <a:schemeClr val="dk1"/>
                          </a:solidFill>
                          <a:latin typeface="Montserrat"/>
                          <a:ea typeface="Montserrat"/>
                          <a:cs typeface="Montserrat"/>
                          <a:sym typeface="Montserrat"/>
                        </a:rPr>
                        <a:t>Located in Taos</a:t>
                      </a:r>
                      <a:endParaRPr sz="1200">
                        <a:solidFill>
                          <a:schemeClr val="dk1"/>
                        </a:solidFill>
                        <a:latin typeface="Montserrat"/>
                        <a:ea typeface="Montserrat"/>
                        <a:cs typeface="Montserrat"/>
                        <a:sym typeface="Montserrat"/>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None/>
                      </a:pPr>
                      <a:r>
                        <a:rPr lang="en" sz="1200">
                          <a:solidFill>
                            <a:schemeClr val="dk1"/>
                          </a:solidFill>
                          <a:latin typeface="Montserrat"/>
                          <a:ea typeface="Montserrat"/>
                          <a:cs typeface="Montserrat"/>
                          <a:sym typeface="Montserrat"/>
                        </a:rPr>
                        <a:t>- Emergency overnight shelter and family resource center, service navigation support and referral</a:t>
                      </a:r>
                      <a:endParaRPr sz="1200">
                        <a:solidFill>
                          <a:schemeClr val="dk1"/>
                        </a:solidFill>
                        <a:latin typeface="Montserrat"/>
                        <a:ea typeface="Montserrat"/>
                        <a:cs typeface="Montserrat"/>
                        <a:sym typeface="Montserrat"/>
                      </a:endParaRPr>
                    </a:p>
                    <a:p>
                      <a:pPr marL="0" lvl="0" indent="0" algn="l" rtl="0">
                        <a:spcBef>
                          <a:spcPts val="0"/>
                        </a:spcBef>
                        <a:spcAft>
                          <a:spcPts val="0"/>
                        </a:spcAft>
                        <a:buNone/>
                      </a:pPr>
                      <a:r>
                        <a:rPr lang="en" sz="1200">
                          <a:solidFill>
                            <a:schemeClr val="dk1"/>
                          </a:solidFill>
                          <a:latin typeface="Montserrat"/>
                          <a:ea typeface="Montserrat"/>
                          <a:cs typeface="Montserrat"/>
                          <a:sym typeface="Montserrat"/>
                        </a:rPr>
                        <a:t>- Serving youth, adults and families</a:t>
                      </a:r>
                      <a:endParaRPr sz="1200">
                        <a:solidFill>
                          <a:schemeClr val="dk1"/>
                        </a:solidFill>
                        <a:latin typeface="Montserrat"/>
                        <a:ea typeface="Montserrat"/>
                        <a:cs typeface="Montserrat"/>
                        <a:sym typeface="Montserrat"/>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4"/>
                  </a:ext>
                </a:extLst>
              </a:tr>
              <a:tr h="401125">
                <a:tc>
                  <a:txBody>
                    <a:bodyPr/>
                    <a:lstStyle/>
                    <a:p>
                      <a:pPr marL="0" lvl="0" indent="0" algn="l" rtl="0">
                        <a:spcBef>
                          <a:spcPts val="0"/>
                        </a:spcBef>
                        <a:spcAft>
                          <a:spcPts val="0"/>
                        </a:spcAft>
                        <a:buNone/>
                      </a:pPr>
                      <a:r>
                        <a:rPr lang="en" sz="1200">
                          <a:solidFill>
                            <a:schemeClr val="dk1"/>
                          </a:solidFill>
                          <a:latin typeface="Montserrat"/>
                          <a:ea typeface="Montserrat"/>
                          <a:cs typeface="Montserrat"/>
                          <a:sym typeface="Montserrat"/>
                        </a:rPr>
                        <a:t>National Safe Place</a:t>
                      </a:r>
                      <a:br>
                        <a:rPr lang="en" sz="1200">
                          <a:solidFill>
                            <a:schemeClr val="dk1"/>
                          </a:solidFill>
                          <a:latin typeface="Montserrat"/>
                          <a:ea typeface="Montserrat"/>
                          <a:cs typeface="Montserrat"/>
                          <a:sym typeface="Montserrat"/>
                        </a:rPr>
                      </a:br>
                      <a:r>
                        <a:rPr lang="en" sz="1200">
                          <a:solidFill>
                            <a:schemeClr val="dk1"/>
                          </a:solidFill>
                          <a:latin typeface="Montserrat"/>
                          <a:ea typeface="Montserrat"/>
                          <a:cs typeface="Montserrat"/>
                          <a:sym typeface="Montserrat"/>
                        </a:rPr>
                        <a:t>Occurs throughout all of NCRTD’s service area</a:t>
                      </a:r>
                      <a:endParaRPr sz="1200">
                        <a:solidFill>
                          <a:schemeClr val="dk1"/>
                        </a:solidFill>
                        <a:latin typeface="Montserrat"/>
                        <a:ea typeface="Montserrat"/>
                        <a:cs typeface="Montserrat"/>
                        <a:sym typeface="Montserrat"/>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None/>
                      </a:pPr>
                      <a:r>
                        <a:rPr lang="en" sz="1200">
                          <a:solidFill>
                            <a:schemeClr val="dk1"/>
                          </a:solidFill>
                          <a:latin typeface="Montserrat"/>
                          <a:ea typeface="Montserrat"/>
                          <a:cs typeface="Montserrat"/>
                          <a:sym typeface="Montserrat"/>
                        </a:rPr>
                        <a:t>- In partnership with NCRTD, all buses and stops designated as Safe Place where youth can ask for help</a:t>
                      </a:r>
                      <a:endParaRPr sz="1200">
                        <a:solidFill>
                          <a:schemeClr val="dk1"/>
                        </a:solidFill>
                        <a:latin typeface="Montserrat"/>
                        <a:ea typeface="Montserrat"/>
                        <a:cs typeface="Montserrat"/>
                        <a:sym typeface="Montserrat"/>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5"/>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p1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endParaRPr/>
          </a:p>
        </p:txBody>
      </p:sp>
      <p:pic>
        <p:nvPicPr>
          <p:cNvPr id="74" name="Google Shape;74;p16" title="Screen Shot 2025-11-06 at 12.25.22 PM.png"/>
          <p:cNvPicPr preferRelativeResize="0"/>
          <p:nvPr/>
        </p:nvPicPr>
        <p:blipFill>
          <a:blip r:embed="rId3">
            <a:alphaModFix/>
          </a:blip>
          <a:stretch>
            <a:fillRect/>
          </a:stretch>
        </p:blipFill>
        <p:spPr>
          <a:xfrm>
            <a:off x="1176338" y="504825"/>
            <a:ext cx="6791325" cy="413385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p17"/>
          <p:cNvSpPr txBox="1">
            <a:spLocks noGrp="1"/>
          </p:cNvSpPr>
          <p:nvPr>
            <p:ph type="title"/>
          </p:nvPr>
        </p:nvSpPr>
        <p:spPr>
          <a:xfrm>
            <a:off x="1128600" y="445025"/>
            <a:ext cx="6886800" cy="572700"/>
          </a:xfrm>
          <a:prstGeom prst="rect">
            <a:avLst/>
          </a:prstGeom>
        </p:spPr>
        <p:txBody>
          <a:bodyPr spcFirstLastPara="1" wrap="square" lIns="91425" tIns="91425" rIns="91425" bIns="91425" anchor="t" anchorCtr="0">
            <a:normAutofit fontScale="90000"/>
          </a:bodyPr>
          <a:lstStyle/>
          <a:p>
            <a:pPr marL="0" lvl="0" indent="0" algn="ctr" rtl="0">
              <a:spcBef>
                <a:spcPts val="0"/>
              </a:spcBef>
              <a:spcAft>
                <a:spcPts val="0"/>
              </a:spcAft>
              <a:buNone/>
            </a:pPr>
            <a:r>
              <a:rPr lang="en" b="1">
                <a:latin typeface="Montserrat"/>
                <a:ea typeface="Montserrat"/>
                <a:cs typeface="Montserrat"/>
                <a:sym typeface="Montserrat"/>
              </a:rPr>
              <a:t>One-Way Ridership by Trip Type in 2024</a:t>
            </a:r>
            <a:endParaRPr b="1">
              <a:latin typeface="Montserrat"/>
              <a:ea typeface="Montserrat"/>
              <a:cs typeface="Montserrat"/>
              <a:sym typeface="Montserrat"/>
            </a:endParaRPr>
          </a:p>
        </p:txBody>
      </p:sp>
      <p:sp>
        <p:nvSpPr>
          <p:cNvPr id="80" name="Google Shape;80;p1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endParaRPr/>
          </a:p>
          <a:p>
            <a:pPr marL="0" lvl="0" indent="0" algn="l" rtl="0">
              <a:spcBef>
                <a:spcPts val="1200"/>
              </a:spcBef>
              <a:spcAft>
                <a:spcPts val="0"/>
              </a:spcAft>
              <a:buNone/>
            </a:pPr>
            <a:endParaRPr/>
          </a:p>
          <a:p>
            <a:pPr marL="0" lvl="0" indent="0" algn="l" rtl="0">
              <a:spcBef>
                <a:spcPts val="1200"/>
              </a:spcBef>
              <a:spcAft>
                <a:spcPts val="1200"/>
              </a:spcAft>
              <a:buNone/>
            </a:pPr>
            <a:endParaRPr/>
          </a:p>
        </p:txBody>
      </p:sp>
      <p:graphicFrame>
        <p:nvGraphicFramePr>
          <p:cNvPr id="81" name="Google Shape;81;p17"/>
          <p:cNvGraphicFramePr/>
          <p:nvPr/>
        </p:nvGraphicFramePr>
        <p:xfrm>
          <a:off x="807375" y="1017725"/>
          <a:ext cx="3000000" cy="3000000"/>
        </p:xfrm>
        <a:graphic>
          <a:graphicData uri="http://schemas.openxmlformats.org/drawingml/2006/table">
            <a:tbl>
              <a:tblPr>
                <a:noFill/>
                <a:tableStyleId>{5F67A09A-70E4-428A-8663-B8C78647551D}</a:tableStyleId>
              </a:tblPr>
              <a:tblGrid>
                <a:gridCol w="3909625">
                  <a:extLst>
                    <a:ext uri="{9D8B030D-6E8A-4147-A177-3AD203B41FA5}">
                      <a16:colId xmlns:a16="http://schemas.microsoft.com/office/drawing/2014/main" val="20000"/>
                    </a:ext>
                  </a:extLst>
                </a:gridCol>
                <a:gridCol w="3909625">
                  <a:extLst>
                    <a:ext uri="{9D8B030D-6E8A-4147-A177-3AD203B41FA5}">
                      <a16:colId xmlns:a16="http://schemas.microsoft.com/office/drawing/2014/main" val="20001"/>
                    </a:ext>
                  </a:extLst>
                </a:gridCol>
              </a:tblGrid>
              <a:tr h="351275">
                <a:tc>
                  <a:txBody>
                    <a:bodyPr/>
                    <a:lstStyle/>
                    <a:p>
                      <a:pPr marL="0" lvl="0" indent="0" algn="l" rtl="0">
                        <a:spcBef>
                          <a:spcPts val="0"/>
                        </a:spcBef>
                        <a:spcAft>
                          <a:spcPts val="0"/>
                        </a:spcAft>
                        <a:buNone/>
                      </a:pPr>
                      <a:r>
                        <a:rPr lang="en" b="1">
                          <a:solidFill>
                            <a:schemeClr val="dk1"/>
                          </a:solidFill>
                          <a:latin typeface="Montserrat"/>
                          <a:ea typeface="Montserrat"/>
                          <a:cs typeface="Montserrat"/>
                          <a:sym typeface="Montserrat"/>
                        </a:rPr>
                        <a:t>TRIP TYPE</a:t>
                      </a:r>
                      <a:endParaRPr b="1">
                        <a:solidFill>
                          <a:schemeClr val="dk1"/>
                        </a:solidFill>
                        <a:latin typeface="Montserrat"/>
                        <a:ea typeface="Montserrat"/>
                        <a:cs typeface="Montserrat"/>
                        <a:sym typeface="Montserrat"/>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None/>
                      </a:pPr>
                      <a:r>
                        <a:rPr lang="en" b="1">
                          <a:solidFill>
                            <a:schemeClr val="dk1"/>
                          </a:solidFill>
                          <a:latin typeface="Montserrat"/>
                          <a:ea typeface="Montserrat"/>
                          <a:cs typeface="Montserrat"/>
                          <a:sym typeface="Montserrat"/>
                        </a:rPr>
                        <a:t>RIDERSHIP </a:t>
                      </a:r>
                      <a:endParaRPr b="1">
                        <a:solidFill>
                          <a:schemeClr val="dk1"/>
                        </a:solidFill>
                        <a:latin typeface="Montserrat"/>
                        <a:ea typeface="Montserrat"/>
                        <a:cs typeface="Montserrat"/>
                        <a:sym typeface="Montserrat"/>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0"/>
                  </a:ext>
                </a:extLst>
              </a:tr>
              <a:tr h="351275">
                <a:tc>
                  <a:txBody>
                    <a:bodyPr/>
                    <a:lstStyle/>
                    <a:p>
                      <a:pPr marL="0" lvl="0" indent="0" algn="l" rtl="0">
                        <a:spcBef>
                          <a:spcPts val="0"/>
                        </a:spcBef>
                        <a:spcAft>
                          <a:spcPts val="0"/>
                        </a:spcAft>
                        <a:buNone/>
                      </a:pPr>
                      <a:r>
                        <a:rPr lang="en">
                          <a:solidFill>
                            <a:schemeClr val="dk1"/>
                          </a:solidFill>
                          <a:latin typeface="Montserrat"/>
                          <a:ea typeface="Montserrat"/>
                          <a:cs typeface="Montserrat"/>
                          <a:sym typeface="Montserrat"/>
                        </a:rPr>
                        <a:t>Education</a:t>
                      </a:r>
                      <a:endParaRPr>
                        <a:solidFill>
                          <a:schemeClr val="dk1"/>
                        </a:solidFill>
                        <a:latin typeface="Montserrat"/>
                        <a:ea typeface="Montserrat"/>
                        <a:cs typeface="Montserrat"/>
                        <a:sym typeface="Montserrat"/>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None/>
                      </a:pPr>
                      <a:r>
                        <a:rPr lang="en">
                          <a:solidFill>
                            <a:schemeClr val="dk1"/>
                          </a:solidFill>
                          <a:latin typeface="Montserrat"/>
                          <a:ea typeface="Montserrat"/>
                          <a:cs typeface="Montserrat"/>
                          <a:sym typeface="Montserrat"/>
                        </a:rPr>
                        <a:t>717</a:t>
                      </a:r>
                      <a:endParaRPr>
                        <a:solidFill>
                          <a:schemeClr val="dk1"/>
                        </a:solidFill>
                        <a:latin typeface="Montserrat"/>
                        <a:ea typeface="Montserrat"/>
                        <a:cs typeface="Montserrat"/>
                        <a:sym typeface="Montserrat"/>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1"/>
                  </a:ext>
                </a:extLst>
              </a:tr>
              <a:tr h="351275">
                <a:tc>
                  <a:txBody>
                    <a:bodyPr/>
                    <a:lstStyle/>
                    <a:p>
                      <a:pPr marL="0" lvl="0" indent="0" algn="l" rtl="0">
                        <a:spcBef>
                          <a:spcPts val="0"/>
                        </a:spcBef>
                        <a:spcAft>
                          <a:spcPts val="0"/>
                        </a:spcAft>
                        <a:buNone/>
                      </a:pPr>
                      <a:r>
                        <a:rPr lang="en">
                          <a:solidFill>
                            <a:schemeClr val="dk1"/>
                          </a:solidFill>
                          <a:latin typeface="Montserrat"/>
                          <a:ea typeface="Montserrat"/>
                          <a:cs typeface="Montserrat"/>
                          <a:sym typeface="Montserrat"/>
                        </a:rPr>
                        <a:t>Employment</a:t>
                      </a:r>
                      <a:endParaRPr>
                        <a:solidFill>
                          <a:schemeClr val="dk1"/>
                        </a:solidFill>
                        <a:latin typeface="Montserrat"/>
                        <a:ea typeface="Montserrat"/>
                        <a:cs typeface="Montserrat"/>
                        <a:sym typeface="Montserrat"/>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None/>
                      </a:pPr>
                      <a:r>
                        <a:rPr lang="en">
                          <a:solidFill>
                            <a:schemeClr val="dk1"/>
                          </a:solidFill>
                          <a:latin typeface="Montserrat"/>
                          <a:ea typeface="Montserrat"/>
                          <a:cs typeface="Montserrat"/>
                          <a:sym typeface="Montserrat"/>
                        </a:rPr>
                        <a:t>303</a:t>
                      </a:r>
                      <a:endParaRPr>
                        <a:solidFill>
                          <a:schemeClr val="dk1"/>
                        </a:solidFill>
                        <a:latin typeface="Montserrat"/>
                        <a:ea typeface="Montserrat"/>
                        <a:cs typeface="Montserrat"/>
                        <a:sym typeface="Montserrat"/>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2"/>
                  </a:ext>
                </a:extLst>
              </a:tr>
              <a:tr h="417875">
                <a:tc>
                  <a:txBody>
                    <a:bodyPr/>
                    <a:lstStyle/>
                    <a:p>
                      <a:pPr marL="0" lvl="0" indent="0" algn="l" rtl="0">
                        <a:spcBef>
                          <a:spcPts val="0"/>
                        </a:spcBef>
                        <a:spcAft>
                          <a:spcPts val="0"/>
                        </a:spcAft>
                        <a:buNone/>
                      </a:pPr>
                      <a:r>
                        <a:rPr lang="en">
                          <a:solidFill>
                            <a:schemeClr val="dk1"/>
                          </a:solidFill>
                          <a:latin typeface="Montserrat"/>
                          <a:ea typeface="Montserrat"/>
                          <a:cs typeface="Montserrat"/>
                          <a:sym typeface="Montserrat"/>
                        </a:rPr>
                        <a:t>Medical Appointments and Pharmacy</a:t>
                      </a:r>
                      <a:endParaRPr>
                        <a:solidFill>
                          <a:schemeClr val="dk1"/>
                        </a:solidFill>
                        <a:latin typeface="Montserrat"/>
                        <a:ea typeface="Montserrat"/>
                        <a:cs typeface="Montserrat"/>
                        <a:sym typeface="Montserrat"/>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None/>
                      </a:pPr>
                      <a:r>
                        <a:rPr lang="en">
                          <a:solidFill>
                            <a:schemeClr val="dk1"/>
                          </a:solidFill>
                          <a:latin typeface="Montserrat"/>
                          <a:ea typeface="Montserrat"/>
                          <a:cs typeface="Montserrat"/>
                          <a:sym typeface="Montserrat"/>
                        </a:rPr>
                        <a:t>149</a:t>
                      </a:r>
                      <a:endParaRPr>
                        <a:solidFill>
                          <a:schemeClr val="dk1"/>
                        </a:solidFill>
                        <a:latin typeface="Montserrat"/>
                        <a:ea typeface="Montserrat"/>
                        <a:cs typeface="Montserrat"/>
                        <a:sym typeface="Montserrat"/>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3"/>
                  </a:ext>
                </a:extLst>
              </a:tr>
              <a:tr h="351275">
                <a:tc>
                  <a:txBody>
                    <a:bodyPr/>
                    <a:lstStyle/>
                    <a:p>
                      <a:pPr marL="0" lvl="0" indent="0" algn="l" rtl="0">
                        <a:spcBef>
                          <a:spcPts val="0"/>
                        </a:spcBef>
                        <a:spcAft>
                          <a:spcPts val="0"/>
                        </a:spcAft>
                        <a:buNone/>
                      </a:pPr>
                      <a:r>
                        <a:rPr lang="en">
                          <a:solidFill>
                            <a:schemeClr val="dk1"/>
                          </a:solidFill>
                          <a:latin typeface="Montserrat"/>
                          <a:ea typeface="Montserrat"/>
                          <a:cs typeface="Montserrat"/>
                          <a:sym typeface="Montserrat"/>
                        </a:rPr>
                        <a:t>Nutrition, Shopping</a:t>
                      </a:r>
                      <a:endParaRPr>
                        <a:solidFill>
                          <a:schemeClr val="dk1"/>
                        </a:solidFill>
                        <a:latin typeface="Montserrat"/>
                        <a:ea typeface="Montserrat"/>
                        <a:cs typeface="Montserrat"/>
                        <a:sym typeface="Montserrat"/>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None/>
                      </a:pPr>
                      <a:r>
                        <a:rPr lang="en">
                          <a:solidFill>
                            <a:schemeClr val="dk1"/>
                          </a:solidFill>
                          <a:latin typeface="Montserrat"/>
                          <a:ea typeface="Montserrat"/>
                          <a:cs typeface="Montserrat"/>
                          <a:sym typeface="Montserrat"/>
                        </a:rPr>
                        <a:t>210</a:t>
                      </a:r>
                      <a:endParaRPr>
                        <a:solidFill>
                          <a:schemeClr val="dk1"/>
                        </a:solidFill>
                        <a:latin typeface="Montserrat"/>
                        <a:ea typeface="Montserrat"/>
                        <a:cs typeface="Montserrat"/>
                        <a:sym typeface="Montserrat"/>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4"/>
                  </a:ext>
                </a:extLst>
              </a:tr>
              <a:tr h="351275">
                <a:tc>
                  <a:txBody>
                    <a:bodyPr/>
                    <a:lstStyle/>
                    <a:p>
                      <a:pPr marL="0" lvl="0" indent="0" algn="l" rtl="0">
                        <a:spcBef>
                          <a:spcPts val="0"/>
                        </a:spcBef>
                        <a:spcAft>
                          <a:spcPts val="0"/>
                        </a:spcAft>
                        <a:buNone/>
                      </a:pPr>
                      <a:r>
                        <a:rPr lang="en">
                          <a:solidFill>
                            <a:schemeClr val="dk1"/>
                          </a:solidFill>
                          <a:latin typeface="Montserrat"/>
                          <a:ea typeface="Montserrat"/>
                          <a:cs typeface="Montserrat"/>
                          <a:sym typeface="Montserrat"/>
                        </a:rPr>
                        <a:t>Social/Recreational</a:t>
                      </a:r>
                      <a:endParaRPr>
                        <a:solidFill>
                          <a:schemeClr val="dk1"/>
                        </a:solidFill>
                        <a:latin typeface="Montserrat"/>
                        <a:ea typeface="Montserrat"/>
                        <a:cs typeface="Montserrat"/>
                        <a:sym typeface="Montserrat"/>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None/>
                      </a:pPr>
                      <a:r>
                        <a:rPr lang="en">
                          <a:solidFill>
                            <a:schemeClr val="dk1"/>
                          </a:solidFill>
                          <a:latin typeface="Montserrat"/>
                          <a:ea typeface="Montserrat"/>
                          <a:cs typeface="Montserrat"/>
                          <a:sym typeface="Montserrat"/>
                        </a:rPr>
                        <a:t>4382</a:t>
                      </a:r>
                      <a:endParaRPr>
                        <a:solidFill>
                          <a:schemeClr val="dk1"/>
                        </a:solidFill>
                        <a:latin typeface="Montserrat"/>
                        <a:ea typeface="Montserrat"/>
                        <a:cs typeface="Montserrat"/>
                        <a:sym typeface="Montserrat"/>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5"/>
                  </a:ext>
                </a:extLst>
              </a:tr>
              <a:tr h="351275">
                <a:tc>
                  <a:txBody>
                    <a:bodyPr/>
                    <a:lstStyle/>
                    <a:p>
                      <a:pPr marL="0" lvl="0" indent="0" algn="l" rtl="0">
                        <a:spcBef>
                          <a:spcPts val="0"/>
                        </a:spcBef>
                        <a:spcAft>
                          <a:spcPts val="0"/>
                        </a:spcAft>
                        <a:buNone/>
                      </a:pPr>
                      <a:r>
                        <a:rPr lang="en">
                          <a:solidFill>
                            <a:schemeClr val="dk1"/>
                          </a:solidFill>
                          <a:latin typeface="Montserrat"/>
                          <a:ea typeface="Montserrat"/>
                          <a:cs typeface="Montserrat"/>
                          <a:sym typeface="Montserrat"/>
                        </a:rPr>
                        <a:t>Other; To/From Center</a:t>
                      </a:r>
                      <a:endParaRPr>
                        <a:solidFill>
                          <a:schemeClr val="dk1"/>
                        </a:solidFill>
                        <a:latin typeface="Montserrat"/>
                        <a:ea typeface="Montserrat"/>
                        <a:cs typeface="Montserrat"/>
                        <a:sym typeface="Montserrat"/>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None/>
                      </a:pPr>
                      <a:r>
                        <a:rPr lang="en">
                          <a:solidFill>
                            <a:schemeClr val="dk1"/>
                          </a:solidFill>
                          <a:latin typeface="Montserrat"/>
                          <a:ea typeface="Montserrat"/>
                          <a:cs typeface="Montserrat"/>
                          <a:sym typeface="Montserrat"/>
                        </a:rPr>
                        <a:t>84</a:t>
                      </a:r>
                      <a:endParaRPr>
                        <a:solidFill>
                          <a:schemeClr val="dk1"/>
                        </a:solidFill>
                        <a:latin typeface="Montserrat"/>
                        <a:ea typeface="Montserrat"/>
                        <a:cs typeface="Montserrat"/>
                        <a:sym typeface="Montserrat"/>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6"/>
                  </a:ext>
                </a:extLst>
              </a:tr>
              <a:tr h="0">
                <a:tc>
                  <a:txBody>
                    <a:bodyPr/>
                    <a:lstStyle/>
                    <a:p>
                      <a:pPr marL="0" lvl="0" indent="0" algn="l" rtl="0">
                        <a:spcBef>
                          <a:spcPts val="0"/>
                        </a:spcBef>
                        <a:spcAft>
                          <a:spcPts val="0"/>
                        </a:spcAft>
                        <a:buNone/>
                      </a:pPr>
                      <a:endParaRPr sz="200">
                        <a:solidFill>
                          <a:schemeClr val="dk1"/>
                        </a:solidFill>
                        <a:latin typeface="Montserrat"/>
                        <a:ea typeface="Montserrat"/>
                        <a:cs typeface="Montserrat"/>
                        <a:sym typeface="Montserrat"/>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None/>
                      </a:pPr>
                      <a:endParaRPr sz="200">
                        <a:solidFill>
                          <a:schemeClr val="dk1"/>
                        </a:solidFill>
                        <a:latin typeface="Montserrat"/>
                        <a:ea typeface="Montserrat"/>
                        <a:cs typeface="Montserrat"/>
                        <a:sym typeface="Montserrat"/>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7"/>
                  </a:ext>
                </a:extLst>
              </a:tr>
              <a:tr h="351275">
                <a:tc>
                  <a:txBody>
                    <a:bodyPr/>
                    <a:lstStyle/>
                    <a:p>
                      <a:pPr marL="0" lvl="0" indent="0" algn="l" rtl="0">
                        <a:spcBef>
                          <a:spcPts val="0"/>
                        </a:spcBef>
                        <a:spcAft>
                          <a:spcPts val="0"/>
                        </a:spcAft>
                        <a:buNone/>
                      </a:pPr>
                      <a:r>
                        <a:rPr lang="en" b="1">
                          <a:solidFill>
                            <a:schemeClr val="dk1"/>
                          </a:solidFill>
                          <a:latin typeface="Montserrat"/>
                          <a:ea typeface="Montserrat"/>
                          <a:cs typeface="Montserrat"/>
                          <a:sym typeface="Montserrat"/>
                        </a:rPr>
                        <a:t>TOTAL</a:t>
                      </a:r>
                      <a:endParaRPr b="1">
                        <a:solidFill>
                          <a:schemeClr val="dk1"/>
                        </a:solidFill>
                        <a:latin typeface="Montserrat"/>
                        <a:ea typeface="Montserrat"/>
                        <a:cs typeface="Montserrat"/>
                        <a:sym typeface="Montserrat"/>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None/>
                      </a:pPr>
                      <a:r>
                        <a:rPr lang="en" b="1">
                          <a:solidFill>
                            <a:schemeClr val="dk1"/>
                          </a:solidFill>
                          <a:latin typeface="Montserrat"/>
                          <a:ea typeface="Montserrat"/>
                          <a:cs typeface="Montserrat"/>
                          <a:sym typeface="Montserrat"/>
                        </a:rPr>
                        <a:t>5845</a:t>
                      </a:r>
                      <a:endParaRPr b="1">
                        <a:solidFill>
                          <a:schemeClr val="dk1"/>
                        </a:solidFill>
                        <a:latin typeface="Montserrat"/>
                        <a:ea typeface="Montserrat"/>
                        <a:cs typeface="Montserrat"/>
                        <a:sym typeface="Montserrat"/>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8"/>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8"/>
          <p:cNvSpPr txBox="1">
            <a:spLocks noGrp="1"/>
          </p:cNvSpPr>
          <p:nvPr>
            <p:ph type="title"/>
          </p:nvPr>
        </p:nvSpPr>
        <p:spPr>
          <a:xfrm>
            <a:off x="2663250" y="445025"/>
            <a:ext cx="38175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b="1">
                <a:latin typeface="Montserrat"/>
                <a:ea typeface="Montserrat"/>
                <a:cs typeface="Montserrat"/>
                <a:sym typeface="Montserrat"/>
              </a:rPr>
              <a:t>Program Justification</a:t>
            </a:r>
            <a:endParaRPr b="1">
              <a:latin typeface="Montserrat"/>
              <a:ea typeface="Montserrat"/>
              <a:cs typeface="Montserrat"/>
              <a:sym typeface="Montserrat"/>
            </a:endParaRPr>
          </a:p>
        </p:txBody>
      </p:sp>
      <p:sp>
        <p:nvSpPr>
          <p:cNvPr id="87" name="Google Shape;87;p18"/>
          <p:cNvSpPr txBox="1">
            <a:spLocks noGrp="1"/>
          </p:cNvSpPr>
          <p:nvPr>
            <p:ph type="body" idx="1"/>
          </p:nvPr>
        </p:nvSpPr>
        <p:spPr>
          <a:xfrm>
            <a:off x="311700" y="1017725"/>
            <a:ext cx="8520600" cy="4027800"/>
          </a:xfrm>
          <a:prstGeom prst="rect">
            <a:avLst/>
          </a:prstGeom>
        </p:spPr>
        <p:txBody>
          <a:bodyPr spcFirstLastPara="1" wrap="square" lIns="91425" tIns="91425" rIns="91425" bIns="91425" anchor="t" anchorCtr="0">
            <a:noAutofit/>
          </a:bodyPr>
          <a:lstStyle/>
          <a:p>
            <a:pPr marL="457200" lvl="0" indent="-330200" algn="l" rtl="0">
              <a:lnSpc>
                <a:spcPct val="100000"/>
              </a:lnSpc>
              <a:spcBef>
                <a:spcPts val="0"/>
              </a:spcBef>
              <a:spcAft>
                <a:spcPts val="0"/>
              </a:spcAft>
              <a:buClr>
                <a:schemeClr val="dk1"/>
              </a:buClr>
              <a:buSzPts val="1600"/>
              <a:buFont typeface="Montserrat"/>
              <a:buChar char="●"/>
            </a:pPr>
            <a:r>
              <a:rPr lang="en" sz="1600">
                <a:solidFill>
                  <a:schemeClr val="dk1"/>
                </a:solidFill>
                <a:latin typeface="Montserrat"/>
                <a:ea typeface="Montserrat"/>
                <a:cs typeface="Montserrat"/>
                <a:sym typeface="Montserrat"/>
              </a:rPr>
              <a:t>Causes of youth homelessness: domestic violence, abuse, neglect, family rejection, poverty, aging out of foster care.</a:t>
            </a:r>
            <a:endParaRPr sz="1600">
              <a:solidFill>
                <a:schemeClr val="dk1"/>
              </a:solidFill>
              <a:latin typeface="Montserrat"/>
              <a:ea typeface="Montserrat"/>
              <a:cs typeface="Montserrat"/>
              <a:sym typeface="Montserrat"/>
            </a:endParaRPr>
          </a:p>
          <a:p>
            <a:pPr marL="457200" lvl="0" indent="0" algn="l" rtl="0">
              <a:lnSpc>
                <a:spcPct val="100000"/>
              </a:lnSpc>
              <a:spcBef>
                <a:spcPts val="1000"/>
              </a:spcBef>
              <a:spcAft>
                <a:spcPts val="0"/>
              </a:spcAft>
              <a:buNone/>
            </a:pPr>
            <a:endParaRPr sz="1600">
              <a:solidFill>
                <a:schemeClr val="dk1"/>
              </a:solidFill>
              <a:latin typeface="Montserrat"/>
              <a:ea typeface="Montserrat"/>
              <a:cs typeface="Montserrat"/>
              <a:sym typeface="Montserrat"/>
            </a:endParaRPr>
          </a:p>
          <a:p>
            <a:pPr marL="457200" lvl="0" indent="-330200" algn="l" rtl="0">
              <a:lnSpc>
                <a:spcPct val="100000"/>
              </a:lnSpc>
              <a:spcBef>
                <a:spcPts val="1000"/>
              </a:spcBef>
              <a:spcAft>
                <a:spcPts val="0"/>
              </a:spcAft>
              <a:buClr>
                <a:schemeClr val="dk1"/>
              </a:buClr>
              <a:buSzPts val="1600"/>
              <a:buFont typeface="Montserrat"/>
              <a:buChar char="●"/>
            </a:pPr>
            <a:r>
              <a:rPr lang="en" sz="1600">
                <a:solidFill>
                  <a:schemeClr val="dk1"/>
                </a:solidFill>
                <a:latin typeface="Montserrat"/>
                <a:ea typeface="Montserrat"/>
                <a:cs typeface="Montserrat"/>
                <a:sym typeface="Montserrat"/>
              </a:rPr>
              <a:t>Rural northern NM adds barriers: long distances, limited supports, isolation, and seasonal road closures.</a:t>
            </a:r>
            <a:endParaRPr sz="1600">
              <a:solidFill>
                <a:schemeClr val="dk1"/>
              </a:solidFill>
              <a:latin typeface="Montserrat"/>
              <a:ea typeface="Montserrat"/>
              <a:cs typeface="Montserrat"/>
              <a:sym typeface="Montserrat"/>
            </a:endParaRPr>
          </a:p>
          <a:p>
            <a:pPr marL="457200" lvl="0" indent="0" algn="l" rtl="0">
              <a:lnSpc>
                <a:spcPct val="100000"/>
              </a:lnSpc>
              <a:spcBef>
                <a:spcPts val="1000"/>
              </a:spcBef>
              <a:spcAft>
                <a:spcPts val="0"/>
              </a:spcAft>
              <a:buNone/>
            </a:pPr>
            <a:endParaRPr sz="1600">
              <a:solidFill>
                <a:schemeClr val="dk1"/>
              </a:solidFill>
              <a:latin typeface="Montserrat"/>
              <a:ea typeface="Montserrat"/>
              <a:cs typeface="Montserrat"/>
              <a:sym typeface="Montserrat"/>
            </a:endParaRPr>
          </a:p>
          <a:p>
            <a:pPr marL="457200" lvl="0" indent="-330200" algn="l" rtl="0">
              <a:lnSpc>
                <a:spcPct val="100000"/>
              </a:lnSpc>
              <a:spcBef>
                <a:spcPts val="1000"/>
              </a:spcBef>
              <a:spcAft>
                <a:spcPts val="0"/>
              </a:spcAft>
              <a:buClr>
                <a:schemeClr val="dk1"/>
              </a:buClr>
              <a:buSzPts val="1600"/>
              <a:buFont typeface="Montserrat"/>
              <a:buChar char="●"/>
            </a:pPr>
            <a:r>
              <a:rPr lang="en" sz="1600">
                <a:solidFill>
                  <a:schemeClr val="dk1"/>
                </a:solidFill>
                <a:latin typeface="Montserrat"/>
                <a:ea typeface="Montserrat"/>
                <a:cs typeface="Montserrat"/>
                <a:sym typeface="Montserrat"/>
              </a:rPr>
              <a:t>Distance and geography make access to essential services difficult.</a:t>
            </a:r>
            <a:endParaRPr sz="1600">
              <a:solidFill>
                <a:schemeClr val="dk1"/>
              </a:solidFill>
              <a:latin typeface="Montserrat"/>
              <a:ea typeface="Montserrat"/>
              <a:cs typeface="Montserrat"/>
              <a:sym typeface="Montserrat"/>
            </a:endParaRPr>
          </a:p>
          <a:p>
            <a:pPr marL="457200" lvl="0" indent="0" algn="l" rtl="0">
              <a:lnSpc>
                <a:spcPct val="100000"/>
              </a:lnSpc>
              <a:spcBef>
                <a:spcPts val="1000"/>
              </a:spcBef>
              <a:spcAft>
                <a:spcPts val="0"/>
              </a:spcAft>
              <a:buNone/>
            </a:pPr>
            <a:endParaRPr sz="1600">
              <a:solidFill>
                <a:schemeClr val="dk1"/>
              </a:solidFill>
              <a:latin typeface="Montserrat"/>
              <a:ea typeface="Montserrat"/>
              <a:cs typeface="Montserrat"/>
              <a:sym typeface="Montserrat"/>
            </a:endParaRPr>
          </a:p>
          <a:p>
            <a:pPr marL="457200" lvl="0" indent="-330200" algn="l" rtl="0">
              <a:lnSpc>
                <a:spcPct val="100000"/>
              </a:lnSpc>
              <a:spcBef>
                <a:spcPts val="1000"/>
              </a:spcBef>
              <a:spcAft>
                <a:spcPts val="0"/>
              </a:spcAft>
              <a:buClr>
                <a:schemeClr val="dk1"/>
              </a:buClr>
              <a:buSzPts val="1600"/>
              <a:buFont typeface="Montserrat"/>
              <a:buChar char="●"/>
            </a:pPr>
            <a:r>
              <a:rPr lang="en" sz="1600">
                <a:solidFill>
                  <a:schemeClr val="dk1"/>
                </a:solidFill>
                <a:latin typeface="Montserrat"/>
                <a:ea typeface="Montserrat"/>
                <a:cs typeface="Montserrat"/>
                <a:sym typeface="Montserrat"/>
              </a:rPr>
              <a:t>Over 90% of DreamTree youth have behavioral health diagnoses (SED).</a:t>
            </a:r>
            <a:endParaRPr sz="1600">
              <a:solidFill>
                <a:schemeClr val="dk1"/>
              </a:solidFill>
              <a:latin typeface="Montserrat"/>
              <a:ea typeface="Montserrat"/>
              <a:cs typeface="Montserrat"/>
              <a:sym typeface="Montserrat"/>
            </a:endParaRPr>
          </a:p>
          <a:p>
            <a:pPr marL="457200" lvl="0" indent="0" algn="l" rtl="0">
              <a:lnSpc>
                <a:spcPct val="100000"/>
              </a:lnSpc>
              <a:spcBef>
                <a:spcPts val="1000"/>
              </a:spcBef>
              <a:spcAft>
                <a:spcPts val="0"/>
              </a:spcAft>
              <a:buNone/>
            </a:pPr>
            <a:endParaRPr sz="1600">
              <a:solidFill>
                <a:schemeClr val="dk1"/>
              </a:solidFill>
              <a:latin typeface="Montserrat"/>
              <a:ea typeface="Montserrat"/>
              <a:cs typeface="Montserrat"/>
              <a:sym typeface="Montserrat"/>
            </a:endParaRPr>
          </a:p>
          <a:p>
            <a:pPr marL="457200" lvl="0" indent="-330200" algn="l" rtl="0">
              <a:lnSpc>
                <a:spcPct val="100000"/>
              </a:lnSpc>
              <a:spcBef>
                <a:spcPts val="1000"/>
              </a:spcBef>
              <a:spcAft>
                <a:spcPts val="0"/>
              </a:spcAft>
              <a:buClr>
                <a:schemeClr val="dk1"/>
              </a:buClr>
              <a:buSzPts val="1600"/>
              <a:buFont typeface="Montserrat"/>
              <a:buChar char="●"/>
            </a:pPr>
            <a:r>
              <a:rPr lang="en" sz="1600">
                <a:solidFill>
                  <a:schemeClr val="dk1"/>
                </a:solidFill>
                <a:latin typeface="Montserrat"/>
                <a:ea typeface="Montserrat"/>
                <a:cs typeface="Montserrat"/>
                <a:sym typeface="Montserrat"/>
              </a:rPr>
              <a:t>Local rates of youth homelessness (~7.5%) far exceed national average (1 in 30 youth).</a:t>
            </a:r>
            <a:endParaRPr sz="1600">
              <a:solidFill>
                <a:schemeClr val="dk1"/>
              </a:solidFill>
              <a:latin typeface="Montserrat"/>
              <a:ea typeface="Montserrat"/>
              <a:cs typeface="Montserrat"/>
              <a:sym typeface="Montserrat"/>
            </a:endParaRPr>
          </a:p>
          <a:p>
            <a:pPr marL="0" lvl="0" indent="0" algn="l" rtl="0">
              <a:lnSpc>
                <a:spcPct val="100000"/>
              </a:lnSpc>
              <a:spcBef>
                <a:spcPts val="1000"/>
              </a:spcBef>
              <a:spcAft>
                <a:spcPts val="1000"/>
              </a:spcAft>
              <a:buClr>
                <a:schemeClr val="dk1"/>
              </a:buClr>
              <a:buSzPts val="1100"/>
              <a:buFont typeface="Arial"/>
              <a:buNone/>
            </a:pPr>
            <a:endParaRPr sz="1300">
              <a:solidFill>
                <a:schemeClr val="dk1"/>
              </a:solidFill>
              <a:latin typeface="Montserrat"/>
              <a:ea typeface="Montserrat"/>
              <a:cs typeface="Montserrat"/>
              <a:sym typeface="Montserra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9"/>
          <p:cNvSpPr txBox="1">
            <a:spLocks noGrp="1"/>
          </p:cNvSpPr>
          <p:nvPr>
            <p:ph type="title"/>
          </p:nvPr>
        </p:nvSpPr>
        <p:spPr>
          <a:xfrm>
            <a:off x="2629650" y="445025"/>
            <a:ext cx="38847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b="1">
                <a:latin typeface="Montserrat"/>
                <a:ea typeface="Montserrat"/>
                <a:cs typeface="Montserrat"/>
                <a:sym typeface="Montserrat"/>
              </a:rPr>
              <a:t>Program Justification</a:t>
            </a:r>
            <a:endParaRPr b="1">
              <a:latin typeface="Montserrat"/>
              <a:ea typeface="Montserrat"/>
              <a:cs typeface="Montserrat"/>
              <a:sym typeface="Montserrat"/>
            </a:endParaRPr>
          </a:p>
        </p:txBody>
      </p:sp>
      <p:sp>
        <p:nvSpPr>
          <p:cNvPr id="93" name="Google Shape;93;p19"/>
          <p:cNvSpPr txBox="1">
            <a:spLocks noGrp="1"/>
          </p:cNvSpPr>
          <p:nvPr>
            <p:ph type="body" idx="1"/>
          </p:nvPr>
        </p:nvSpPr>
        <p:spPr>
          <a:xfrm>
            <a:off x="311700" y="1017725"/>
            <a:ext cx="8520600" cy="4027800"/>
          </a:xfrm>
          <a:prstGeom prst="rect">
            <a:avLst/>
          </a:prstGeom>
        </p:spPr>
        <p:txBody>
          <a:bodyPr spcFirstLastPara="1" wrap="square" lIns="91425" tIns="91425" rIns="91425" bIns="91425" anchor="t" anchorCtr="0">
            <a:noAutofit/>
          </a:bodyPr>
          <a:lstStyle/>
          <a:p>
            <a:pPr marL="457200" lvl="0" indent="-342900" algn="l" rtl="0">
              <a:lnSpc>
                <a:spcPct val="100000"/>
              </a:lnSpc>
              <a:spcBef>
                <a:spcPts val="0"/>
              </a:spcBef>
              <a:spcAft>
                <a:spcPts val="0"/>
              </a:spcAft>
              <a:buClr>
                <a:schemeClr val="dk1"/>
              </a:buClr>
              <a:buSzPts val="1800"/>
              <a:buFont typeface="Montserrat"/>
              <a:buChar char="●"/>
            </a:pPr>
            <a:r>
              <a:rPr lang="en">
                <a:solidFill>
                  <a:schemeClr val="dk1"/>
                </a:solidFill>
                <a:latin typeface="Montserrat"/>
                <a:ea typeface="Montserrat"/>
                <a:cs typeface="Montserrat"/>
                <a:sym typeface="Montserrat"/>
              </a:rPr>
              <a:t>Many youth live in new, unfamiliar communities, away from family and schools.</a:t>
            </a:r>
            <a:endParaRPr>
              <a:solidFill>
                <a:schemeClr val="dk1"/>
              </a:solidFill>
              <a:latin typeface="Montserrat"/>
              <a:ea typeface="Montserrat"/>
              <a:cs typeface="Montserrat"/>
              <a:sym typeface="Montserrat"/>
            </a:endParaRPr>
          </a:p>
          <a:p>
            <a:pPr marL="0" lvl="0" indent="0" algn="l" rtl="0">
              <a:lnSpc>
                <a:spcPct val="100000"/>
              </a:lnSpc>
              <a:spcBef>
                <a:spcPts val="1000"/>
              </a:spcBef>
              <a:spcAft>
                <a:spcPts val="0"/>
              </a:spcAft>
              <a:buNone/>
            </a:pPr>
            <a:endParaRPr>
              <a:solidFill>
                <a:schemeClr val="dk1"/>
              </a:solidFill>
              <a:latin typeface="Montserrat"/>
              <a:ea typeface="Montserrat"/>
              <a:cs typeface="Montserrat"/>
              <a:sym typeface="Montserrat"/>
            </a:endParaRPr>
          </a:p>
          <a:p>
            <a:pPr marL="457200" lvl="0" indent="-342900" algn="l" rtl="0">
              <a:lnSpc>
                <a:spcPct val="100000"/>
              </a:lnSpc>
              <a:spcBef>
                <a:spcPts val="1000"/>
              </a:spcBef>
              <a:spcAft>
                <a:spcPts val="0"/>
              </a:spcAft>
              <a:buClr>
                <a:schemeClr val="dk1"/>
              </a:buClr>
              <a:buSzPts val="1800"/>
              <a:buFont typeface="Montserrat"/>
              <a:buChar char="●"/>
            </a:pPr>
            <a:r>
              <a:rPr lang="en">
                <a:solidFill>
                  <a:schemeClr val="dk1"/>
                </a:solidFill>
                <a:latin typeface="Montserrat"/>
                <a:ea typeface="Montserrat"/>
                <a:cs typeface="Montserrat"/>
                <a:sym typeface="Montserrat"/>
              </a:rPr>
              <a:t>DreamTree provides 24/7 on-demand transportation to health care, counseling, dental, vision, school, work, and community activities.</a:t>
            </a:r>
            <a:endParaRPr>
              <a:solidFill>
                <a:schemeClr val="dk1"/>
              </a:solidFill>
              <a:latin typeface="Montserrat"/>
              <a:ea typeface="Montserrat"/>
              <a:cs typeface="Montserrat"/>
              <a:sym typeface="Montserrat"/>
            </a:endParaRPr>
          </a:p>
          <a:p>
            <a:pPr marL="0" lvl="0" indent="0" algn="l" rtl="0">
              <a:lnSpc>
                <a:spcPct val="100000"/>
              </a:lnSpc>
              <a:spcBef>
                <a:spcPts val="1000"/>
              </a:spcBef>
              <a:spcAft>
                <a:spcPts val="0"/>
              </a:spcAft>
              <a:buNone/>
            </a:pPr>
            <a:endParaRPr>
              <a:solidFill>
                <a:schemeClr val="dk1"/>
              </a:solidFill>
              <a:latin typeface="Montserrat"/>
              <a:ea typeface="Montserrat"/>
              <a:cs typeface="Montserrat"/>
              <a:sym typeface="Montserrat"/>
            </a:endParaRPr>
          </a:p>
          <a:p>
            <a:pPr marL="457200" lvl="0" indent="-342900" algn="l" rtl="0">
              <a:lnSpc>
                <a:spcPct val="100000"/>
              </a:lnSpc>
              <a:spcBef>
                <a:spcPts val="1000"/>
              </a:spcBef>
              <a:spcAft>
                <a:spcPts val="0"/>
              </a:spcAft>
              <a:buClr>
                <a:schemeClr val="dk1"/>
              </a:buClr>
              <a:buSzPts val="1800"/>
              <a:buFont typeface="Montserrat"/>
              <a:buChar char="●"/>
            </a:pPr>
            <a:r>
              <a:rPr lang="en">
                <a:solidFill>
                  <a:schemeClr val="dk1"/>
                </a:solidFill>
                <a:latin typeface="Montserrat"/>
                <a:ea typeface="Montserrat"/>
                <a:cs typeface="Montserrat"/>
                <a:sym typeface="Montserrat"/>
              </a:rPr>
              <a:t>Reliable transportation connects youth to vital services, builds stability, and aligns with State Management Plan goals.</a:t>
            </a:r>
            <a:endParaRPr>
              <a:solidFill>
                <a:schemeClr val="dk1"/>
              </a:solidFill>
              <a:latin typeface="Montserrat"/>
              <a:ea typeface="Montserrat"/>
              <a:cs typeface="Montserrat"/>
              <a:sym typeface="Montserra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20"/>
          <p:cNvSpPr txBox="1">
            <a:spLocks noGrp="1"/>
          </p:cNvSpPr>
          <p:nvPr>
            <p:ph type="title"/>
          </p:nvPr>
        </p:nvSpPr>
        <p:spPr>
          <a:xfrm>
            <a:off x="2590650" y="433875"/>
            <a:ext cx="39627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b="1">
                <a:latin typeface="Montserrat"/>
                <a:ea typeface="Montserrat"/>
                <a:cs typeface="Montserrat"/>
                <a:sym typeface="Montserrat"/>
              </a:rPr>
              <a:t>Program Coordination</a:t>
            </a:r>
            <a:endParaRPr b="1">
              <a:latin typeface="Montserrat"/>
              <a:ea typeface="Montserrat"/>
              <a:cs typeface="Montserrat"/>
              <a:sym typeface="Montserrat"/>
            </a:endParaRPr>
          </a:p>
        </p:txBody>
      </p:sp>
      <p:sp>
        <p:nvSpPr>
          <p:cNvPr id="99" name="Google Shape;99;p20"/>
          <p:cNvSpPr txBox="1">
            <a:spLocks noGrp="1"/>
          </p:cNvSpPr>
          <p:nvPr>
            <p:ph type="body" idx="1"/>
          </p:nvPr>
        </p:nvSpPr>
        <p:spPr>
          <a:xfrm>
            <a:off x="311700" y="1006575"/>
            <a:ext cx="8520600" cy="3960600"/>
          </a:xfrm>
          <a:prstGeom prst="rect">
            <a:avLst/>
          </a:prstGeom>
        </p:spPr>
        <p:txBody>
          <a:bodyPr spcFirstLastPara="1" wrap="square" lIns="91425" tIns="91425" rIns="91425" bIns="91425" anchor="t" anchorCtr="0">
            <a:normAutofit/>
          </a:bodyPr>
          <a:lstStyle/>
          <a:p>
            <a:pPr marL="457200" lvl="0" indent="-355600" algn="l" rtl="0">
              <a:lnSpc>
                <a:spcPct val="100000"/>
              </a:lnSpc>
              <a:spcBef>
                <a:spcPts val="0"/>
              </a:spcBef>
              <a:spcAft>
                <a:spcPts val="0"/>
              </a:spcAft>
              <a:buClr>
                <a:schemeClr val="dk1"/>
              </a:buClr>
              <a:buSzPts val="2000"/>
              <a:buFont typeface="Montserrat"/>
              <a:buChar char="●"/>
            </a:pPr>
            <a:r>
              <a:rPr lang="en" sz="2000">
                <a:solidFill>
                  <a:schemeClr val="dk1"/>
                </a:solidFill>
                <a:latin typeface="Montserrat"/>
                <a:ea typeface="Montserrat"/>
                <a:cs typeface="Montserrat"/>
                <a:sym typeface="Montserrat"/>
              </a:rPr>
              <a:t>DreamTree coordinates transportation through existing providers whenever possible.</a:t>
            </a:r>
            <a:endParaRPr sz="2000">
              <a:solidFill>
                <a:schemeClr val="dk1"/>
              </a:solidFill>
              <a:latin typeface="Montserrat"/>
              <a:ea typeface="Montserrat"/>
              <a:cs typeface="Montserrat"/>
              <a:sym typeface="Montserrat"/>
            </a:endParaRPr>
          </a:p>
          <a:p>
            <a:pPr marL="0" lvl="0" indent="0" algn="l" rtl="0">
              <a:lnSpc>
                <a:spcPct val="100000"/>
              </a:lnSpc>
              <a:spcBef>
                <a:spcPts val="1000"/>
              </a:spcBef>
              <a:spcAft>
                <a:spcPts val="0"/>
              </a:spcAft>
              <a:buClr>
                <a:schemeClr val="dk1"/>
              </a:buClr>
              <a:buSzPts val="1100"/>
              <a:buFont typeface="Arial"/>
              <a:buNone/>
            </a:pPr>
            <a:endParaRPr sz="2000">
              <a:solidFill>
                <a:schemeClr val="dk1"/>
              </a:solidFill>
              <a:latin typeface="Montserrat"/>
              <a:ea typeface="Montserrat"/>
              <a:cs typeface="Montserrat"/>
              <a:sym typeface="Montserrat"/>
            </a:endParaRPr>
          </a:p>
          <a:p>
            <a:pPr marL="457200" lvl="0" indent="-355600" algn="l" rtl="0">
              <a:lnSpc>
                <a:spcPct val="100000"/>
              </a:lnSpc>
              <a:spcBef>
                <a:spcPts val="1000"/>
              </a:spcBef>
              <a:spcAft>
                <a:spcPts val="0"/>
              </a:spcAft>
              <a:buClr>
                <a:schemeClr val="dk1"/>
              </a:buClr>
              <a:buSzPts val="2000"/>
              <a:buFont typeface="Montserrat"/>
              <a:buChar char="●"/>
            </a:pPr>
            <a:r>
              <a:rPr lang="en" sz="2000">
                <a:solidFill>
                  <a:schemeClr val="dk1"/>
                </a:solidFill>
                <a:latin typeface="Montserrat"/>
                <a:ea typeface="Montserrat"/>
                <a:cs typeface="Montserrat"/>
                <a:sym typeface="Montserrat"/>
              </a:rPr>
              <a:t>Youth use bikes, walk, or take NCRTD Blue Bus, Santa Fe Trails, Golden Spread, City of Las Vegas Transit, or NM RailRunner.</a:t>
            </a:r>
            <a:endParaRPr sz="2000">
              <a:solidFill>
                <a:schemeClr val="dk1"/>
              </a:solidFill>
              <a:latin typeface="Montserrat"/>
              <a:ea typeface="Montserrat"/>
              <a:cs typeface="Montserrat"/>
              <a:sym typeface="Montserrat"/>
            </a:endParaRPr>
          </a:p>
          <a:p>
            <a:pPr marL="0" lvl="0" indent="0" algn="l" rtl="0">
              <a:lnSpc>
                <a:spcPct val="100000"/>
              </a:lnSpc>
              <a:spcBef>
                <a:spcPts val="1000"/>
              </a:spcBef>
              <a:spcAft>
                <a:spcPts val="0"/>
              </a:spcAft>
              <a:buClr>
                <a:schemeClr val="dk1"/>
              </a:buClr>
              <a:buSzPts val="1100"/>
              <a:buFont typeface="Arial"/>
              <a:buNone/>
            </a:pPr>
            <a:endParaRPr sz="2000">
              <a:solidFill>
                <a:schemeClr val="dk1"/>
              </a:solidFill>
              <a:latin typeface="Montserrat"/>
              <a:ea typeface="Montserrat"/>
              <a:cs typeface="Montserrat"/>
              <a:sym typeface="Montserrat"/>
            </a:endParaRPr>
          </a:p>
          <a:p>
            <a:pPr marL="457200" lvl="0" indent="-355600" algn="l" rtl="0">
              <a:lnSpc>
                <a:spcPct val="100000"/>
              </a:lnSpc>
              <a:spcBef>
                <a:spcPts val="1000"/>
              </a:spcBef>
              <a:spcAft>
                <a:spcPts val="0"/>
              </a:spcAft>
              <a:buClr>
                <a:schemeClr val="dk1"/>
              </a:buClr>
              <a:buSzPts val="2000"/>
              <a:buFont typeface="Montserrat"/>
              <a:buChar char="●"/>
            </a:pPr>
            <a:r>
              <a:rPr lang="en" sz="2000">
                <a:solidFill>
                  <a:schemeClr val="dk1"/>
                </a:solidFill>
                <a:latin typeface="Montserrat"/>
                <a:ea typeface="Montserrat"/>
                <a:cs typeface="Montserrat"/>
                <a:sym typeface="Montserrat"/>
              </a:rPr>
              <a:t>Emergency or supervised rides provided when needed.</a:t>
            </a:r>
            <a:endParaRPr sz="2000">
              <a:solidFill>
                <a:schemeClr val="dk1"/>
              </a:solidFill>
              <a:latin typeface="Montserrat"/>
              <a:ea typeface="Montserrat"/>
              <a:cs typeface="Montserrat"/>
              <a:sym typeface="Montserra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2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Clr>
                <a:schemeClr val="dk1"/>
              </a:buClr>
              <a:buSzPct val="39285"/>
              <a:buFont typeface="Arial"/>
              <a:buNone/>
            </a:pPr>
            <a:r>
              <a:rPr lang="en" b="1">
                <a:latin typeface="Montserrat"/>
                <a:ea typeface="Montserrat"/>
                <a:cs typeface="Montserrat"/>
                <a:sym typeface="Montserrat"/>
              </a:rPr>
              <a:t>                        Program Coordination</a:t>
            </a:r>
            <a:endParaRPr/>
          </a:p>
        </p:txBody>
      </p:sp>
      <p:sp>
        <p:nvSpPr>
          <p:cNvPr id="105" name="Google Shape;105;p21"/>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Clr>
                <a:schemeClr val="dk1"/>
              </a:buClr>
              <a:buSzPts val="1800"/>
              <a:buFont typeface="Montserrat"/>
              <a:buChar char="●"/>
            </a:pPr>
            <a:r>
              <a:rPr lang="en">
                <a:solidFill>
                  <a:schemeClr val="dk1"/>
                </a:solidFill>
                <a:latin typeface="Montserrat"/>
                <a:ea typeface="Montserrat"/>
                <a:cs typeface="Montserrat"/>
                <a:sym typeface="Montserrat"/>
              </a:rPr>
              <a:t>Some vital services especially medical and dental care  lie outside existing transit coverage.</a:t>
            </a:r>
            <a:endParaRPr>
              <a:solidFill>
                <a:schemeClr val="dk1"/>
              </a:solidFill>
              <a:latin typeface="Montserrat"/>
              <a:ea typeface="Montserrat"/>
              <a:cs typeface="Montserrat"/>
              <a:sym typeface="Montserrat"/>
            </a:endParaRPr>
          </a:p>
          <a:p>
            <a:pPr marL="457200" lvl="0" indent="0" algn="l" rtl="0">
              <a:spcBef>
                <a:spcPts val="1200"/>
              </a:spcBef>
              <a:spcAft>
                <a:spcPts val="0"/>
              </a:spcAft>
              <a:buNone/>
            </a:pPr>
            <a:endParaRPr>
              <a:solidFill>
                <a:schemeClr val="dk1"/>
              </a:solidFill>
              <a:latin typeface="Montserrat"/>
              <a:ea typeface="Montserrat"/>
              <a:cs typeface="Montserrat"/>
              <a:sym typeface="Montserrat"/>
            </a:endParaRPr>
          </a:p>
          <a:p>
            <a:pPr marL="457200" lvl="0" indent="-342900" algn="l" rtl="0">
              <a:spcBef>
                <a:spcPts val="1200"/>
              </a:spcBef>
              <a:spcAft>
                <a:spcPts val="0"/>
              </a:spcAft>
              <a:buClr>
                <a:schemeClr val="dk1"/>
              </a:buClr>
              <a:buSzPts val="1800"/>
              <a:buFont typeface="Montserrat"/>
              <a:buChar char="●"/>
            </a:pPr>
            <a:r>
              <a:rPr lang="en">
                <a:solidFill>
                  <a:schemeClr val="dk1"/>
                </a:solidFill>
                <a:latin typeface="Montserrat"/>
                <a:ea typeface="Montserrat"/>
                <a:cs typeface="Montserrat"/>
                <a:sym typeface="Montserrat"/>
              </a:rPr>
              <a:t>Most youth have Medicaid; nearest Medicaid-accepting dentists are in Peñasco and Angel Fire, too far for unaccompanied minors.</a:t>
            </a:r>
            <a:endParaRPr>
              <a:solidFill>
                <a:schemeClr val="dk1"/>
              </a:solidFill>
              <a:latin typeface="Montserrat"/>
              <a:ea typeface="Montserrat"/>
              <a:cs typeface="Montserrat"/>
              <a:sym typeface="Montserrat"/>
            </a:endParaRPr>
          </a:p>
          <a:p>
            <a:pPr marL="457200" lvl="0" indent="0" algn="l" rtl="0">
              <a:spcBef>
                <a:spcPts val="1200"/>
              </a:spcBef>
              <a:spcAft>
                <a:spcPts val="0"/>
              </a:spcAft>
              <a:buNone/>
            </a:pPr>
            <a:endParaRPr>
              <a:solidFill>
                <a:schemeClr val="dk1"/>
              </a:solidFill>
              <a:latin typeface="Montserrat"/>
              <a:ea typeface="Montserrat"/>
              <a:cs typeface="Montserrat"/>
              <a:sym typeface="Montserrat"/>
            </a:endParaRPr>
          </a:p>
          <a:p>
            <a:pPr marL="457200" lvl="0" indent="-342900" algn="l" rtl="0">
              <a:spcBef>
                <a:spcPts val="1200"/>
              </a:spcBef>
              <a:spcAft>
                <a:spcPts val="0"/>
              </a:spcAft>
              <a:buClr>
                <a:schemeClr val="dk1"/>
              </a:buClr>
              <a:buSzPts val="1800"/>
              <a:buFont typeface="Montserrat"/>
              <a:buChar char="●"/>
            </a:pPr>
            <a:r>
              <a:rPr lang="en">
                <a:solidFill>
                  <a:schemeClr val="dk1"/>
                </a:solidFill>
                <a:latin typeface="Montserrat"/>
                <a:ea typeface="Montserrat"/>
                <a:cs typeface="Montserrat"/>
                <a:sym typeface="Montserrat"/>
              </a:rPr>
              <a:t>DreamTree’s supplemental demand transit fills these critical access gaps.</a:t>
            </a:r>
            <a:endParaRPr>
              <a:solidFill>
                <a:schemeClr val="dk1"/>
              </a:solidFill>
              <a:latin typeface="Montserrat"/>
              <a:ea typeface="Montserrat"/>
              <a:cs typeface="Montserrat"/>
              <a:sym typeface="Montserrat"/>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782</Words>
  <Application>Microsoft Office PowerPoint</Application>
  <PresentationFormat>On-screen Show (16:9)</PresentationFormat>
  <Paragraphs>104</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Montserrat</vt:lpstr>
      <vt:lpstr>Arial</vt:lpstr>
      <vt:lpstr>Simple Light</vt:lpstr>
      <vt:lpstr>PowerPoint Presentation</vt:lpstr>
      <vt:lpstr>OUR VISION Everyone in northern New Mexico has stability, support, and the opportunity to pursue their dreams.  OUR MISSION To provide housing and compassionate support services to youth, adults, and families experiencing housing instability. </vt:lpstr>
      <vt:lpstr>DreamTree Project Youth Programs and Services in 2026</vt:lpstr>
      <vt:lpstr>PowerPoint Presentation</vt:lpstr>
      <vt:lpstr>One-Way Ridership by Trip Type in 2024</vt:lpstr>
      <vt:lpstr>Program Justification</vt:lpstr>
      <vt:lpstr>Program Justification</vt:lpstr>
      <vt:lpstr>Program Coordination</vt:lpstr>
      <vt:lpstr>                        Program Coordination</vt:lpstr>
      <vt:lpstr>Maintenance, Safety and ADA</vt:lpstr>
      <vt:lpstr>FY27 5310 Request</vt:lpstr>
      <vt:lpstr>FY27 5310 Request</vt:lpstr>
      <vt:lpstr>FY27 5310 Request</vt:lpstr>
      <vt:lpstr>FY27 5310 Request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Patrick Million</dc:creator>
  <cp:lastModifiedBy>Patrick Million</cp:lastModifiedBy>
  <cp:revision>1</cp:revision>
  <dcterms:modified xsi:type="dcterms:W3CDTF">2025-11-12T22:56:24Z</dcterms:modified>
</cp:coreProperties>
</file>