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showGuides="1">
      <p:cViewPr varScale="1">
        <p:scale>
          <a:sx n="94" d="100"/>
          <a:sy n="94" d="100"/>
        </p:scale>
        <p:origin x="139"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C073D3-16BE-4E2C-8EA4-289B6F8AE10F}" type="datetimeFigureOut">
              <a:rPr lang="en-US" smtClean="0"/>
              <a:t>11/12/2025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A7BC6BD7-F415-456E-97C0-80FD66F8F3A6}"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9228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C073D3-16BE-4E2C-8EA4-289B6F8AE10F}"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C6BD7-F415-456E-97C0-80FD66F8F3A6}"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2475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C073D3-16BE-4E2C-8EA4-289B6F8AE10F}"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C6BD7-F415-456E-97C0-80FD66F8F3A6}"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4921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C073D3-16BE-4E2C-8EA4-289B6F8AE10F}"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C6BD7-F415-456E-97C0-80FD66F8F3A6}"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8245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C073D3-16BE-4E2C-8EA4-289B6F8AE10F}"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BC6BD7-F415-456E-97C0-80FD66F8F3A6}"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59312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C073D3-16BE-4E2C-8EA4-289B6F8AE10F}"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C6BD7-F415-456E-97C0-80FD66F8F3A6}"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1500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C073D3-16BE-4E2C-8EA4-289B6F8AE10F}"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BC6BD7-F415-456E-97C0-80FD66F8F3A6}"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6180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C073D3-16BE-4E2C-8EA4-289B6F8AE10F}"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BC6BD7-F415-456E-97C0-80FD66F8F3A6}"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95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C073D3-16BE-4E2C-8EA4-289B6F8AE10F}"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BC6BD7-F415-456E-97C0-80FD66F8F3A6}" type="slidenum">
              <a:rPr lang="en-US" smtClean="0"/>
              <a:t>‹#›</a:t>
            </a:fld>
            <a:endParaRPr lang="en-US"/>
          </a:p>
        </p:txBody>
      </p:sp>
    </p:spTree>
    <p:extLst>
      <p:ext uri="{BB962C8B-B14F-4D97-AF65-F5344CB8AC3E}">
        <p14:creationId xmlns:p14="http://schemas.microsoft.com/office/powerpoint/2010/main" val="221124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C073D3-16BE-4E2C-8EA4-289B6F8AE10F}"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BC6BD7-F415-456E-97C0-80FD66F8F3A6}"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06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4C073D3-16BE-4E2C-8EA4-289B6F8AE10F}" type="datetimeFigureOut">
              <a:rPr lang="en-US" smtClean="0"/>
              <a:t>11/12/2025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A7BC6BD7-F415-456E-97C0-80FD66F8F3A6}"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093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4C073D3-16BE-4E2C-8EA4-289B6F8AE10F}" type="datetimeFigureOut">
              <a:rPr lang="en-US" smtClean="0"/>
              <a:t>11/12/2025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7BC6BD7-F415-456E-97C0-80FD66F8F3A6}"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1569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8DCB4-5E71-45DF-9503-1718961BC49E}"/>
              </a:ext>
            </a:extLst>
          </p:cNvPr>
          <p:cNvSpPr>
            <a:spLocks noGrp="1"/>
          </p:cNvSpPr>
          <p:nvPr>
            <p:ph type="ctrTitle"/>
          </p:nvPr>
        </p:nvSpPr>
        <p:spPr>
          <a:xfrm>
            <a:off x="2417779" y="1335186"/>
            <a:ext cx="8637073" cy="2008543"/>
          </a:xfrm>
        </p:spPr>
        <p:txBody>
          <a:bodyPr>
            <a:normAutofit fontScale="90000"/>
          </a:bodyPr>
          <a:lstStyle/>
          <a:p>
            <a:pPr algn="ctr"/>
            <a:br>
              <a:rPr lang="en-US" sz="2400" b="1" i="0" dirty="0">
                <a:solidFill>
                  <a:srgbClr val="194178"/>
                </a:solidFill>
                <a:effectLst/>
                <a:latin typeface="Open Sans" panose="020B0606030504020204" pitchFamily="34" charset="0"/>
              </a:rPr>
            </a:br>
            <a:r>
              <a:rPr lang="en-US" sz="4000" b="1" i="0" dirty="0">
                <a:solidFill>
                  <a:srgbClr val="194178"/>
                </a:solidFill>
                <a:effectLst/>
                <a:latin typeface="Open Sans" panose="020B0606030504020204" pitchFamily="34" charset="0"/>
              </a:rPr>
              <a:t>Enhanced Mobility of Seniors &amp; Individuals with Disabilities - Section 5310 Grant</a:t>
            </a:r>
            <a:endParaRPr lang="en-US" sz="4000" dirty="0"/>
          </a:p>
        </p:txBody>
      </p:sp>
      <p:sp>
        <p:nvSpPr>
          <p:cNvPr id="3" name="Subtitle 2">
            <a:extLst>
              <a:ext uri="{FF2B5EF4-FFF2-40B4-BE49-F238E27FC236}">
                <a16:creationId xmlns:a16="http://schemas.microsoft.com/office/drawing/2014/main" id="{C7F2D368-FE99-4B2C-871E-B601536DA185}"/>
              </a:ext>
            </a:extLst>
          </p:cNvPr>
          <p:cNvSpPr>
            <a:spLocks noGrp="1"/>
          </p:cNvSpPr>
          <p:nvPr>
            <p:ph type="subTitle" idx="1"/>
          </p:nvPr>
        </p:nvSpPr>
        <p:spPr>
          <a:xfrm>
            <a:off x="2561703" y="3636401"/>
            <a:ext cx="8637072" cy="977621"/>
          </a:xfrm>
        </p:spPr>
        <p:txBody>
          <a:bodyPr>
            <a:normAutofit/>
          </a:bodyPr>
          <a:lstStyle/>
          <a:p>
            <a:r>
              <a:rPr lang="en-US" sz="2400" dirty="0"/>
              <a:t>Rio Arriba County Senior Services Department</a:t>
            </a:r>
          </a:p>
        </p:txBody>
      </p:sp>
      <p:pic>
        <p:nvPicPr>
          <p:cNvPr id="5" name="Picture 4">
            <a:extLst>
              <a:ext uri="{FF2B5EF4-FFF2-40B4-BE49-F238E27FC236}">
                <a16:creationId xmlns:a16="http://schemas.microsoft.com/office/drawing/2014/main" id="{99667937-4FB9-4DAC-B0BB-666D1A016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030" y="3464835"/>
            <a:ext cx="1871010" cy="1871010"/>
          </a:xfrm>
          <a:prstGeom prst="rect">
            <a:avLst/>
          </a:prstGeom>
        </p:spPr>
      </p:pic>
    </p:spTree>
    <p:extLst>
      <p:ext uri="{BB962C8B-B14F-4D97-AF65-F5344CB8AC3E}">
        <p14:creationId xmlns:p14="http://schemas.microsoft.com/office/powerpoint/2010/main" val="2531653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822789-E86A-42F9-8EE0-28D86608228F}"/>
              </a:ext>
            </a:extLst>
          </p:cNvPr>
          <p:cNvSpPr txBox="1"/>
          <p:nvPr/>
        </p:nvSpPr>
        <p:spPr>
          <a:xfrm>
            <a:off x="1116701" y="631179"/>
            <a:ext cx="10058400" cy="2123658"/>
          </a:xfrm>
          <a:prstGeom prst="rect">
            <a:avLst/>
          </a:prstGeom>
          <a:noFill/>
        </p:spPr>
        <p:txBody>
          <a:bodyPr wrap="square" rtlCol="0">
            <a:spAutoFit/>
          </a:bodyPr>
          <a:lstStyle/>
          <a:p>
            <a:r>
              <a:rPr lang="en-US" sz="4400" i="1" dirty="0">
                <a:latin typeface="Arial" panose="020B0604020202020204" pitchFamily="34" charset="0"/>
                <a:cs typeface="Arial" panose="020B0604020202020204" pitchFamily="34" charset="0"/>
              </a:rPr>
              <a:t>On behalf of the Senior Citizens who utilize Rio Arriba Senior Services, we appreciate your consideration</a:t>
            </a:r>
          </a:p>
        </p:txBody>
      </p:sp>
      <p:pic>
        <p:nvPicPr>
          <p:cNvPr id="6" name="Picture 5">
            <a:extLst>
              <a:ext uri="{FF2B5EF4-FFF2-40B4-BE49-F238E27FC236}">
                <a16:creationId xmlns:a16="http://schemas.microsoft.com/office/drawing/2014/main" id="{9EE8AA5C-4815-447C-A02F-F30139430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6091" y="2754837"/>
            <a:ext cx="2897326" cy="2897326"/>
          </a:xfrm>
          <a:prstGeom prst="rect">
            <a:avLst/>
          </a:prstGeom>
        </p:spPr>
      </p:pic>
    </p:spTree>
    <p:extLst>
      <p:ext uri="{BB962C8B-B14F-4D97-AF65-F5344CB8AC3E}">
        <p14:creationId xmlns:p14="http://schemas.microsoft.com/office/powerpoint/2010/main" val="379131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336E01-2852-49D0-8957-B6EF73EFA76C}"/>
              </a:ext>
            </a:extLst>
          </p:cNvPr>
          <p:cNvSpPr txBox="1"/>
          <p:nvPr/>
        </p:nvSpPr>
        <p:spPr>
          <a:xfrm>
            <a:off x="176676" y="313255"/>
            <a:ext cx="11838648" cy="5755422"/>
          </a:xfrm>
          <a:prstGeom prst="rect">
            <a:avLst/>
          </a:prstGeom>
          <a:noFill/>
        </p:spPr>
        <p:txBody>
          <a:bodyPr wrap="square">
            <a:spAutoFit/>
          </a:bodyPr>
          <a:lstStyle/>
          <a:p>
            <a:r>
              <a:rPr lang="en-US" sz="1600" b="1" dirty="0"/>
              <a:t>Statement of Need</a:t>
            </a:r>
          </a:p>
          <a:p>
            <a:r>
              <a:rPr lang="en-US" sz="1600" b="1" dirty="0"/>
              <a:t>Rio Arriba County Senior Services</a:t>
            </a:r>
            <a:br>
              <a:rPr lang="en-US" sz="1600" dirty="0"/>
            </a:br>
            <a:r>
              <a:rPr lang="en-US" sz="1600" b="1" dirty="0"/>
              <a:t>Project: Two (2) 24-Passenger ADA-Accessible Buses</a:t>
            </a:r>
            <a:endParaRPr lang="en-US" sz="1600" dirty="0"/>
          </a:p>
          <a:p>
            <a:r>
              <a:rPr lang="en-US" sz="1600" dirty="0"/>
              <a:t>Rio Arriba County Senior Services provides essential transportation for seniors and individuals with disabilities throughout Rio Arriba County, New Mexico. The county’s geography is largely rural, with many communities located significant distances from medical facilities, grocery stores, and senior centers. For many residents, Rio Arriba County Senior Services is the </a:t>
            </a:r>
            <a:r>
              <a:rPr lang="en-US" sz="1600" i="1" dirty="0"/>
              <a:t>only</a:t>
            </a:r>
            <a:r>
              <a:rPr lang="en-US" sz="1600" dirty="0"/>
              <a:t> source of reliable and accessible public transportation.</a:t>
            </a:r>
          </a:p>
          <a:p>
            <a:r>
              <a:rPr lang="en-US" sz="1600" dirty="0"/>
              <a:t>The current fleet includes several high-mileage vehicles that have exceeded their federally defined useful life. These aging buses experience frequent mechanical failures, rising maintenance costs, and inconsistent availability of ADA equipment such as lifts and securement systems. As a result, transportation schedules are disrupted, and passenger safety and comfort are increasingly compromised.</a:t>
            </a:r>
          </a:p>
          <a:p>
            <a:r>
              <a:rPr lang="en-US" sz="1600" dirty="0"/>
              <a:t>Demand for service continues to grow.  According to U.S. Census data, over </a:t>
            </a:r>
            <a:r>
              <a:rPr lang="en-US" sz="1600" b="1" dirty="0"/>
              <a:t>20% of Rio Arriba County’s population is age 60 or older</a:t>
            </a:r>
            <a:r>
              <a:rPr lang="en-US" sz="1600" dirty="0"/>
              <a:t>, and a significant number of these residents live below the poverty line or in remote areas without personal transportation options. Many individuals with mobility challenges depend on Senior Services for access to medical appointments, congregate meal sites, physical therapy, and other vital services that support health, independence, and community participation.</a:t>
            </a:r>
          </a:p>
          <a:p>
            <a:r>
              <a:rPr lang="en-US" sz="1600" dirty="0"/>
              <a:t>The purchase of </a:t>
            </a:r>
            <a:r>
              <a:rPr lang="en-US" sz="1600" b="1" dirty="0"/>
              <a:t>two (2) new 24-passenger, ADA-accessible buses</a:t>
            </a:r>
            <a:r>
              <a:rPr lang="en-US" sz="1600" dirty="0"/>
              <a:t> will directly address these challenges by replacing vehicles that are beyond their useful life. These buses will be equipped with wheelchair lifts, tie-down systems, and safety features compliant with ADA requirements, ensuring equitable access for passengers with disabilities. The new vehicles will enhance service reliability, improve safety, reduce operating and maintenance costs, and expand capacity to meet the growing transportation needs of seniors and individuals with disabilities across the county.</a:t>
            </a:r>
          </a:p>
          <a:p>
            <a:r>
              <a:rPr lang="en-US" sz="1600" dirty="0"/>
              <a:t>This project supports the goals of the FTA Section 5310 Program by improving mobility, promoting independence, and reducing isolation among older adults and persons with disabilities. Reliable transportation is essential to maintaining quality of life in rural northern New Mexico, and investment in updated, accessible vehicles is critical to sustaining this lifeline service for Rio Arriba County’s most vulnerable residents.</a:t>
            </a:r>
          </a:p>
        </p:txBody>
      </p:sp>
    </p:spTree>
    <p:extLst>
      <p:ext uri="{BB962C8B-B14F-4D97-AF65-F5344CB8AC3E}">
        <p14:creationId xmlns:p14="http://schemas.microsoft.com/office/powerpoint/2010/main" val="3180949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46453C-D0EB-4529-A091-C38F3AAB719C}"/>
              </a:ext>
            </a:extLst>
          </p:cNvPr>
          <p:cNvSpPr txBox="1"/>
          <p:nvPr/>
        </p:nvSpPr>
        <p:spPr>
          <a:xfrm>
            <a:off x="87663" y="321530"/>
            <a:ext cx="12016673" cy="5632311"/>
          </a:xfrm>
          <a:prstGeom prst="rect">
            <a:avLst/>
          </a:prstGeom>
          <a:noFill/>
        </p:spPr>
        <p:txBody>
          <a:bodyPr wrap="square">
            <a:spAutoFit/>
          </a:bodyPr>
          <a:lstStyle/>
          <a:p>
            <a:r>
              <a:rPr lang="en-US" b="1" dirty="0"/>
              <a:t>Project Description and Justification</a:t>
            </a:r>
          </a:p>
          <a:p>
            <a:r>
              <a:rPr lang="en-US" b="1" dirty="0"/>
              <a:t>Rio Arriba County Senior Services</a:t>
            </a:r>
            <a:br>
              <a:rPr lang="en-US" dirty="0"/>
            </a:br>
            <a:r>
              <a:rPr lang="en-US" b="1" dirty="0"/>
              <a:t>Project: Two (2) 24-Passenger ADA-Accessible Buses</a:t>
            </a:r>
            <a:endParaRPr lang="en-US" dirty="0"/>
          </a:p>
          <a:p>
            <a:r>
              <a:rPr lang="en-US" b="1" dirty="0"/>
              <a:t>Project Description:</a:t>
            </a:r>
            <a:br>
              <a:rPr lang="en-US" dirty="0"/>
            </a:br>
            <a:r>
              <a:rPr lang="en-US" dirty="0"/>
              <a:t>Rio Arriba County Senior Services proposes to purchase </a:t>
            </a:r>
            <a:r>
              <a:rPr lang="en-US" b="1" dirty="0"/>
              <a:t>two (2) new 24-passenger, ADA-accessible buses</a:t>
            </a:r>
            <a:r>
              <a:rPr lang="en-US" dirty="0"/>
              <a:t> to replace two existing vehicles that have exceeded their useful life and are no longer cost-effective to maintain. The new buses will be equipped with wheelchair lifts, securement systems, and other accessibility features to ensure compliance with the Americans with Disabilities Act (ADA).</a:t>
            </a:r>
          </a:p>
          <a:p>
            <a:r>
              <a:rPr lang="en-US" dirty="0"/>
              <a:t>The vehicles will be used to provide </a:t>
            </a:r>
            <a:r>
              <a:rPr lang="en-US" b="1" dirty="0"/>
              <a:t>daily transportation services for seniors and individuals with disabilities</a:t>
            </a:r>
            <a:r>
              <a:rPr lang="en-US" dirty="0"/>
              <a:t> throughout Rio Arriba County. Services include trips to and from senior centers, medical and therapy appointments, pharmacies, grocery stores, nutrition programs, and other essential destinations. The new buses will operate as part of the county’s existing demand-response and scheduled route system, coordinated through the Rio Arriba County Senior Services Transportation Program.</a:t>
            </a:r>
          </a:p>
          <a:p>
            <a:r>
              <a:rPr lang="en-US" b="1" dirty="0"/>
              <a:t>Project Justification:</a:t>
            </a:r>
            <a:br>
              <a:rPr lang="en-US" dirty="0"/>
            </a:br>
            <a:r>
              <a:rPr lang="en-US" dirty="0"/>
              <a:t>This project is essential to maintain and enhance reliable service for vulnerable populations in a rural county with limited mobility options. The current fleet’s aging vehicles frequently experience breakdowns, creating service interruptions and reducing the department’s ability to meet community demand. The proposed replacement vehicles will ensure continuity of service, improve safety, and reduce maintenance costs.</a:t>
            </a:r>
          </a:p>
          <a:p>
            <a:r>
              <a:rPr lang="en-US" dirty="0"/>
              <a:t>In addition, the new buses will increase operational efficiency by providing consistent, dependable transportation, which supports the overall mission of the Section 5310 Program—to enhance mobility for seniors and individuals with disabilities.</a:t>
            </a:r>
          </a:p>
        </p:txBody>
      </p:sp>
    </p:spTree>
    <p:extLst>
      <p:ext uri="{BB962C8B-B14F-4D97-AF65-F5344CB8AC3E}">
        <p14:creationId xmlns:p14="http://schemas.microsoft.com/office/powerpoint/2010/main" val="3688446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FD3147-29B4-46A7-84A4-AFAA14CFA5E0}"/>
              </a:ext>
            </a:extLst>
          </p:cNvPr>
          <p:cNvSpPr txBox="1"/>
          <p:nvPr/>
        </p:nvSpPr>
        <p:spPr>
          <a:xfrm>
            <a:off x="1958273" y="830241"/>
            <a:ext cx="8698937" cy="4124206"/>
          </a:xfrm>
          <a:prstGeom prst="rect">
            <a:avLst/>
          </a:prstGeom>
          <a:noFill/>
        </p:spPr>
        <p:txBody>
          <a:bodyPr wrap="square">
            <a:spAutoFit/>
          </a:bodyPr>
          <a:lstStyle/>
          <a:p>
            <a:r>
              <a:rPr lang="en-US" sz="2800" dirty="0"/>
              <a:t>Key outcomes and benefits include:</a:t>
            </a:r>
          </a:p>
          <a:p>
            <a:pPr>
              <a:buFont typeface="Arial" panose="020B0604020202020204" pitchFamily="34" charset="0"/>
              <a:buChar char="•"/>
            </a:pPr>
            <a:r>
              <a:rPr lang="en-US" b="1" dirty="0"/>
              <a:t>Improved safety and accessibility:</a:t>
            </a:r>
            <a:r>
              <a:rPr lang="en-US" dirty="0"/>
              <a:t> ADA-compliant lifts and securement systems will ensure safe boarding and travel for passengers with mobility devices.</a:t>
            </a:r>
          </a:p>
          <a:p>
            <a:pPr>
              <a:buFont typeface="Arial" panose="020B0604020202020204" pitchFamily="34" charset="0"/>
              <a:buChar char="•"/>
            </a:pPr>
            <a:r>
              <a:rPr lang="en-US" b="1" dirty="0"/>
              <a:t>Increased reliability:</a:t>
            </a:r>
            <a:r>
              <a:rPr lang="en-US" dirty="0"/>
              <a:t> New buses will reduce downtime due to mechanical failures and allow for consistent scheduling of essential trips.</a:t>
            </a:r>
          </a:p>
          <a:p>
            <a:pPr>
              <a:buFont typeface="Arial" panose="020B0604020202020204" pitchFamily="34" charset="0"/>
              <a:buChar char="•"/>
            </a:pPr>
            <a:r>
              <a:rPr lang="en-US" b="1" dirty="0"/>
              <a:t>Reduced maintenance costs:</a:t>
            </a:r>
            <a:r>
              <a:rPr lang="en-US" dirty="0"/>
              <a:t> Replacement of high-mileage vehicles will lower operating expenses, allowing more funds to be directed toward service expansion.</a:t>
            </a:r>
          </a:p>
          <a:p>
            <a:pPr>
              <a:buFont typeface="Arial" panose="020B0604020202020204" pitchFamily="34" charset="0"/>
              <a:buChar char="•"/>
            </a:pPr>
            <a:r>
              <a:rPr lang="en-US" b="1" dirty="0"/>
              <a:t>Enhanced community access:</a:t>
            </a:r>
            <a:r>
              <a:rPr lang="en-US" dirty="0"/>
              <a:t> Seniors and individuals with disabilities will have reliable transportation to access healthcare, nutrition, and social engagement opportunities that support independence and quality of life.</a:t>
            </a:r>
          </a:p>
          <a:p>
            <a:r>
              <a:rPr lang="en-US" dirty="0"/>
              <a:t>This investment directly aligns with FTA Section 5310 program goals by addressing identified gaps in mobility for seniors and individuals with disabilities and ensuring that transportation resources remain equitable, efficient, and sustainable for Rio Arriba County residents.</a:t>
            </a:r>
          </a:p>
        </p:txBody>
      </p:sp>
    </p:spTree>
    <p:extLst>
      <p:ext uri="{BB962C8B-B14F-4D97-AF65-F5344CB8AC3E}">
        <p14:creationId xmlns:p14="http://schemas.microsoft.com/office/powerpoint/2010/main" val="4123073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F56C82-214A-48F5-BFAE-564E7B30AB9F}"/>
              </a:ext>
            </a:extLst>
          </p:cNvPr>
          <p:cNvSpPr txBox="1"/>
          <p:nvPr/>
        </p:nvSpPr>
        <p:spPr>
          <a:xfrm>
            <a:off x="582627" y="-478379"/>
            <a:ext cx="11523058" cy="2246769"/>
          </a:xfrm>
          <a:prstGeom prst="rect">
            <a:avLst/>
          </a:prstGeom>
          <a:noFill/>
        </p:spPr>
        <p:txBody>
          <a:bodyPr wrap="square">
            <a:spAutoFit/>
          </a:bodyPr>
          <a:lstStyle/>
          <a:p>
            <a:pPr algn="l"/>
            <a:endParaRPr lang="en-US" sz="1600" b="0" i="0" u="none" strike="noStrike" baseline="0" dirty="0">
              <a:solidFill>
                <a:srgbClr val="000000"/>
              </a:solidFill>
              <a:latin typeface="Korolev"/>
            </a:endParaRPr>
          </a:p>
          <a:p>
            <a:r>
              <a:rPr lang="en-US" sz="1600" b="0" i="0" u="none" strike="noStrike" baseline="0" dirty="0">
                <a:solidFill>
                  <a:srgbClr val="000000"/>
                </a:solidFill>
                <a:latin typeface="Korolev"/>
              </a:rPr>
              <a:t> </a:t>
            </a:r>
          </a:p>
          <a:p>
            <a:endParaRPr lang="en-US" sz="1600" b="0" i="0" u="none" strike="noStrike" baseline="0" dirty="0">
              <a:solidFill>
                <a:srgbClr val="000000"/>
              </a:solidFill>
              <a:latin typeface="Korolev"/>
            </a:endParaRPr>
          </a:p>
          <a:p>
            <a:r>
              <a:rPr lang="en-US" sz="2800" b="1" i="0" u="none" strike="noStrike" baseline="0" dirty="0">
                <a:solidFill>
                  <a:srgbClr val="1C2F25"/>
                </a:solidFill>
                <a:latin typeface="Korolev"/>
              </a:rPr>
              <a:t>2024 STARCRAFT ALLSTAR 27 WHEELCHAIR BUS – 24 PASSENGER 2 WHEELCHAIR </a:t>
            </a:r>
            <a:endParaRPr lang="en-US" sz="2800" b="0" i="0" u="none" strike="noStrike" baseline="0" dirty="0">
              <a:solidFill>
                <a:srgbClr val="1C2F25"/>
              </a:solidFill>
              <a:latin typeface="Korolev"/>
            </a:endParaRPr>
          </a:p>
          <a:p>
            <a:r>
              <a:rPr lang="en-US" sz="1800" b="1" i="0" u="none" strike="noStrike" baseline="0" dirty="0">
                <a:solidFill>
                  <a:srgbClr val="586152"/>
                </a:solidFill>
                <a:latin typeface="Proxima Nova ExCn"/>
              </a:rPr>
              <a:t>Shuttle Bus | Improved Passenger Access | Dual Rear Wheel | Destination Sign | Wheelchair Accessible</a:t>
            </a:r>
            <a:endParaRPr lang="en-US" dirty="0"/>
          </a:p>
        </p:txBody>
      </p:sp>
      <p:pic>
        <p:nvPicPr>
          <p:cNvPr id="7" name="Picture 6">
            <a:extLst>
              <a:ext uri="{FF2B5EF4-FFF2-40B4-BE49-F238E27FC236}">
                <a16:creationId xmlns:a16="http://schemas.microsoft.com/office/drawing/2014/main" id="{E75FB20E-7E3B-4362-B4F3-CBF5E47D7A11}"/>
              </a:ext>
            </a:extLst>
          </p:cNvPr>
          <p:cNvPicPr>
            <a:picLocks noChangeAspect="1"/>
          </p:cNvPicPr>
          <p:nvPr/>
        </p:nvPicPr>
        <p:blipFill>
          <a:blip r:embed="rId2"/>
          <a:stretch>
            <a:fillRect/>
          </a:stretch>
        </p:blipFill>
        <p:spPr>
          <a:xfrm>
            <a:off x="7218474" y="2254391"/>
            <a:ext cx="3980903" cy="3003556"/>
          </a:xfrm>
          <a:prstGeom prst="rect">
            <a:avLst/>
          </a:prstGeom>
        </p:spPr>
      </p:pic>
      <p:pic>
        <p:nvPicPr>
          <p:cNvPr id="9" name="Picture 8">
            <a:extLst>
              <a:ext uri="{FF2B5EF4-FFF2-40B4-BE49-F238E27FC236}">
                <a16:creationId xmlns:a16="http://schemas.microsoft.com/office/drawing/2014/main" id="{F49448E0-6E4E-4769-83FC-571100492D78}"/>
              </a:ext>
            </a:extLst>
          </p:cNvPr>
          <p:cNvPicPr>
            <a:picLocks noChangeAspect="1"/>
          </p:cNvPicPr>
          <p:nvPr/>
        </p:nvPicPr>
        <p:blipFill>
          <a:blip r:embed="rId3"/>
          <a:stretch>
            <a:fillRect/>
          </a:stretch>
        </p:blipFill>
        <p:spPr>
          <a:xfrm>
            <a:off x="443983" y="2108200"/>
            <a:ext cx="3535680" cy="2641600"/>
          </a:xfrm>
          <a:prstGeom prst="rect">
            <a:avLst/>
          </a:prstGeom>
        </p:spPr>
      </p:pic>
      <p:pic>
        <p:nvPicPr>
          <p:cNvPr id="11" name="Picture 10">
            <a:extLst>
              <a:ext uri="{FF2B5EF4-FFF2-40B4-BE49-F238E27FC236}">
                <a16:creationId xmlns:a16="http://schemas.microsoft.com/office/drawing/2014/main" id="{4510577D-6846-4E3D-9BE6-90349FF3526E}"/>
              </a:ext>
            </a:extLst>
          </p:cNvPr>
          <p:cNvPicPr>
            <a:picLocks noChangeAspect="1"/>
          </p:cNvPicPr>
          <p:nvPr/>
        </p:nvPicPr>
        <p:blipFill>
          <a:blip r:embed="rId4"/>
          <a:stretch>
            <a:fillRect/>
          </a:stretch>
        </p:blipFill>
        <p:spPr>
          <a:xfrm>
            <a:off x="4446236" y="3637571"/>
            <a:ext cx="2214148" cy="1660611"/>
          </a:xfrm>
          <a:prstGeom prst="rect">
            <a:avLst/>
          </a:prstGeom>
        </p:spPr>
      </p:pic>
    </p:spTree>
    <p:extLst>
      <p:ext uri="{BB962C8B-B14F-4D97-AF65-F5344CB8AC3E}">
        <p14:creationId xmlns:p14="http://schemas.microsoft.com/office/powerpoint/2010/main" val="275756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B7BB-D3D3-46D4-B826-C64D0453347C}"/>
              </a:ext>
            </a:extLst>
          </p:cNvPr>
          <p:cNvSpPr>
            <a:spLocks noGrp="1"/>
          </p:cNvSpPr>
          <p:nvPr>
            <p:ph type="title"/>
          </p:nvPr>
        </p:nvSpPr>
        <p:spPr>
          <a:xfrm>
            <a:off x="1451579" y="1157161"/>
            <a:ext cx="9603275" cy="696593"/>
          </a:xfrm>
        </p:spPr>
        <p:txBody>
          <a:bodyPr/>
          <a:lstStyle/>
          <a:p>
            <a:r>
              <a:rPr lang="en-US" dirty="0"/>
              <a:t>Map of Program Service area</a:t>
            </a:r>
          </a:p>
        </p:txBody>
      </p:sp>
      <p:pic>
        <p:nvPicPr>
          <p:cNvPr id="5" name="Content Placeholder 4">
            <a:extLst>
              <a:ext uri="{FF2B5EF4-FFF2-40B4-BE49-F238E27FC236}">
                <a16:creationId xmlns:a16="http://schemas.microsoft.com/office/drawing/2014/main" id="{06356D04-C57B-45BD-A399-312070A9148F}"/>
              </a:ext>
            </a:extLst>
          </p:cNvPr>
          <p:cNvPicPr>
            <a:picLocks noGrp="1" noChangeAspect="1"/>
          </p:cNvPicPr>
          <p:nvPr>
            <p:ph idx="1"/>
          </p:nvPr>
        </p:nvPicPr>
        <p:blipFill rotWithShape="1">
          <a:blip r:embed="rId2"/>
          <a:srcRect r="9164"/>
          <a:stretch/>
        </p:blipFill>
        <p:spPr>
          <a:xfrm>
            <a:off x="2718924" y="1853754"/>
            <a:ext cx="6336063" cy="4126780"/>
          </a:xfrm>
        </p:spPr>
      </p:pic>
    </p:spTree>
    <p:extLst>
      <p:ext uri="{BB962C8B-B14F-4D97-AF65-F5344CB8AC3E}">
        <p14:creationId xmlns:p14="http://schemas.microsoft.com/office/powerpoint/2010/main" val="1396306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AE39E4-3613-4571-9523-43EA9D2C05FB}"/>
              </a:ext>
            </a:extLst>
          </p:cNvPr>
          <p:cNvSpPr>
            <a:spLocks noGrp="1"/>
          </p:cNvSpPr>
          <p:nvPr>
            <p:ph type="title"/>
          </p:nvPr>
        </p:nvSpPr>
        <p:spPr>
          <a:xfrm>
            <a:off x="971044" y="798973"/>
            <a:ext cx="3981281" cy="2247117"/>
          </a:xfrm>
        </p:spPr>
        <p:txBody>
          <a:bodyPr/>
          <a:lstStyle/>
          <a:p>
            <a:r>
              <a:rPr lang="en-US" dirty="0"/>
              <a:t>Rio Arriba Senior Services budget</a:t>
            </a:r>
            <a:br>
              <a:rPr lang="en-US" dirty="0"/>
            </a:br>
            <a:r>
              <a:rPr lang="en-US" dirty="0"/>
              <a:t>FY 25 – Funding Sources</a:t>
            </a:r>
          </a:p>
        </p:txBody>
      </p:sp>
      <p:graphicFrame>
        <p:nvGraphicFramePr>
          <p:cNvPr id="18" name="Content Placeholder 17">
            <a:extLst>
              <a:ext uri="{FF2B5EF4-FFF2-40B4-BE49-F238E27FC236}">
                <a16:creationId xmlns:a16="http://schemas.microsoft.com/office/drawing/2014/main" id="{52804B12-2754-41E0-91F8-4A753044874E}"/>
              </a:ext>
            </a:extLst>
          </p:cNvPr>
          <p:cNvGraphicFramePr>
            <a:graphicFrameLocks noGrp="1"/>
          </p:cNvGraphicFramePr>
          <p:nvPr>
            <p:ph idx="1"/>
            <p:extLst>
              <p:ext uri="{D42A27DB-BD31-4B8C-83A1-F6EECF244321}">
                <p14:modId xmlns:p14="http://schemas.microsoft.com/office/powerpoint/2010/main" val="1575241166"/>
              </p:ext>
            </p:extLst>
          </p:nvPr>
        </p:nvGraphicFramePr>
        <p:xfrm>
          <a:off x="5161049" y="139980"/>
          <a:ext cx="5843063" cy="5612496"/>
        </p:xfrm>
        <a:graphic>
          <a:graphicData uri="http://schemas.openxmlformats.org/drawingml/2006/table">
            <a:tbl>
              <a:tblPr/>
              <a:tblGrid>
                <a:gridCol w="1799028">
                  <a:extLst>
                    <a:ext uri="{9D8B030D-6E8A-4147-A177-3AD203B41FA5}">
                      <a16:colId xmlns:a16="http://schemas.microsoft.com/office/drawing/2014/main" val="3272907500"/>
                    </a:ext>
                  </a:extLst>
                </a:gridCol>
                <a:gridCol w="808807">
                  <a:extLst>
                    <a:ext uri="{9D8B030D-6E8A-4147-A177-3AD203B41FA5}">
                      <a16:colId xmlns:a16="http://schemas.microsoft.com/office/drawing/2014/main" val="2194936017"/>
                    </a:ext>
                  </a:extLst>
                </a:gridCol>
                <a:gridCol w="808807">
                  <a:extLst>
                    <a:ext uri="{9D8B030D-6E8A-4147-A177-3AD203B41FA5}">
                      <a16:colId xmlns:a16="http://schemas.microsoft.com/office/drawing/2014/main" val="3446447460"/>
                    </a:ext>
                  </a:extLst>
                </a:gridCol>
                <a:gridCol w="808807">
                  <a:extLst>
                    <a:ext uri="{9D8B030D-6E8A-4147-A177-3AD203B41FA5}">
                      <a16:colId xmlns:a16="http://schemas.microsoft.com/office/drawing/2014/main" val="1219399588"/>
                    </a:ext>
                  </a:extLst>
                </a:gridCol>
                <a:gridCol w="808807">
                  <a:extLst>
                    <a:ext uri="{9D8B030D-6E8A-4147-A177-3AD203B41FA5}">
                      <a16:colId xmlns:a16="http://schemas.microsoft.com/office/drawing/2014/main" val="1781493038"/>
                    </a:ext>
                  </a:extLst>
                </a:gridCol>
                <a:gridCol w="808807">
                  <a:extLst>
                    <a:ext uri="{9D8B030D-6E8A-4147-A177-3AD203B41FA5}">
                      <a16:colId xmlns:a16="http://schemas.microsoft.com/office/drawing/2014/main" val="2488236726"/>
                    </a:ext>
                  </a:extLst>
                </a:gridCol>
              </a:tblGrid>
              <a:tr h="219493">
                <a:tc gridSpan="6">
                  <a:txBody>
                    <a:bodyPr/>
                    <a:lstStyle/>
                    <a:p>
                      <a:pPr algn="ctr" fontAlgn="b"/>
                      <a:r>
                        <a:rPr lang="en-US" sz="900" b="1" i="0" u="none" strike="noStrike" dirty="0">
                          <a:effectLst/>
                          <a:latin typeface="Calibri" panose="020F0502020204030204" pitchFamily="34" charset="0"/>
                        </a:rPr>
                        <a:t>Non-Metro Area Agency on Aging</a:t>
                      </a:r>
                    </a:p>
                  </a:txBody>
                  <a:tcPr marL="7569" marR="7569" marT="75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7325256"/>
                  </a:ext>
                </a:extLst>
              </a:tr>
              <a:tr h="189218">
                <a:tc gridSpan="6">
                  <a:txBody>
                    <a:bodyPr/>
                    <a:lstStyle/>
                    <a:p>
                      <a:pPr algn="ctr" fontAlgn="b"/>
                      <a:r>
                        <a:rPr lang="en-US" sz="900" b="1" i="0" u="none" strike="noStrike" dirty="0">
                          <a:effectLst/>
                          <a:latin typeface="Calibri" panose="020F0502020204030204" pitchFamily="34" charset="0"/>
                        </a:rPr>
                        <a:t>Title III Summary of Budgeted Revenues (SBR)</a:t>
                      </a:r>
                    </a:p>
                  </a:txBody>
                  <a:tcPr marL="7569" marR="7569" marT="75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48425859"/>
                  </a:ext>
                </a:extLst>
              </a:tr>
              <a:tr h="189218">
                <a:tc gridSpan="6">
                  <a:txBody>
                    <a:bodyPr/>
                    <a:lstStyle/>
                    <a:p>
                      <a:pPr algn="ctr" fontAlgn="b"/>
                      <a:r>
                        <a:rPr lang="en-US" sz="900" b="1" i="0" u="none" strike="noStrike" dirty="0">
                          <a:effectLst/>
                          <a:latin typeface="Calibri" panose="020F0502020204030204" pitchFamily="34" charset="0"/>
                        </a:rPr>
                        <a:t> Fiscal Year:  07/01/2025- 06/30/2026 </a:t>
                      </a:r>
                    </a:p>
                  </a:txBody>
                  <a:tcPr marL="7569" marR="7569" marT="7569"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1488525"/>
                  </a:ext>
                </a:extLst>
              </a:tr>
              <a:tr h="189218">
                <a:tc>
                  <a:txBody>
                    <a:bodyPr/>
                    <a:lstStyle/>
                    <a:p>
                      <a:pPr algn="ctr" fontAlgn="b"/>
                      <a:endParaRPr lang="en-US" sz="1100" b="1" i="0" u="none" strike="noStrike">
                        <a:effectLst/>
                        <a:latin typeface="Calibri" panose="020F0502020204030204" pitchFamily="34" charset="0"/>
                      </a:endParaRPr>
                    </a:p>
                  </a:txBody>
                  <a:tcPr marL="7569" marR="7569" marT="7569" marB="0" anchor="b">
                    <a:lnL>
                      <a:noFill/>
                    </a:lnL>
                    <a:lnR>
                      <a:noFill/>
                    </a:lnR>
                    <a:lnT>
                      <a:noFill/>
                    </a:lnT>
                    <a:lnB>
                      <a:noFill/>
                    </a:lnB>
                  </a:tcPr>
                </a:tc>
                <a:tc>
                  <a:txBody>
                    <a:bodyPr/>
                    <a:lstStyle/>
                    <a:p>
                      <a:pPr algn="ctr" fontAlgn="b"/>
                      <a:endParaRPr lang="en-US" sz="900" b="1" i="0" u="none" strike="noStrike">
                        <a:effectLst/>
                        <a:latin typeface="Calibri" panose="020F0502020204030204" pitchFamily="34" charset="0"/>
                      </a:endParaRPr>
                    </a:p>
                  </a:txBody>
                  <a:tcPr marL="7569" marR="7569" marT="7569" marB="0" anchor="b">
                    <a:lnL>
                      <a:noFill/>
                    </a:lnL>
                    <a:lnR>
                      <a:noFill/>
                    </a:lnR>
                    <a:lnT>
                      <a:noFill/>
                    </a:lnT>
                    <a:lnB>
                      <a:noFill/>
                    </a:lnB>
                  </a:tcPr>
                </a:tc>
                <a:tc>
                  <a:txBody>
                    <a:bodyPr/>
                    <a:lstStyle/>
                    <a:p>
                      <a:pPr algn="ctr" fontAlgn="b"/>
                      <a:endParaRPr lang="en-US" sz="900" b="1" i="0" u="none" strike="noStrike">
                        <a:effectLst/>
                        <a:latin typeface="Calibri" panose="020F0502020204030204" pitchFamily="34" charset="0"/>
                      </a:endParaRPr>
                    </a:p>
                  </a:txBody>
                  <a:tcPr marL="7569" marR="7569" marT="7569" marB="0" anchor="b">
                    <a:lnL>
                      <a:noFill/>
                    </a:lnL>
                    <a:lnR>
                      <a:noFill/>
                    </a:lnR>
                    <a:lnT>
                      <a:noFill/>
                    </a:lnT>
                    <a:lnB>
                      <a:noFill/>
                    </a:lnB>
                  </a:tcPr>
                </a:tc>
                <a:tc>
                  <a:txBody>
                    <a:bodyPr/>
                    <a:lstStyle/>
                    <a:p>
                      <a:pPr algn="ctr" fontAlgn="b"/>
                      <a:endParaRPr lang="en-US" sz="900" b="1" i="0" u="none" strike="noStrike">
                        <a:effectLst/>
                        <a:latin typeface="Calibri" panose="020F0502020204030204" pitchFamily="34" charset="0"/>
                      </a:endParaRPr>
                    </a:p>
                  </a:txBody>
                  <a:tcPr marL="7569" marR="7569" marT="7569" marB="0" anchor="b">
                    <a:lnL>
                      <a:noFill/>
                    </a:lnL>
                    <a:lnR>
                      <a:noFill/>
                    </a:lnR>
                    <a:lnT>
                      <a:noFill/>
                    </a:lnT>
                    <a:lnB>
                      <a:noFill/>
                    </a:lnB>
                  </a:tcPr>
                </a:tc>
                <a:tc>
                  <a:txBody>
                    <a:bodyPr/>
                    <a:lstStyle/>
                    <a:p>
                      <a:pPr algn="ctr" fontAlgn="b"/>
                      <a:endParaRPr lang="en-US" sz="900" b="1" i="0" u="none" strike="noStrike">
                        <a:effectLst/>
                        <a:latin typeface="Calibri" panose="020F0502020204030204" pitchFamily="34" charset="0"/>
                      </a:endParaRPr>
                    </a:p>
                  </a:txBody>
                  <a:tcPr marL="7569" marR="7569" marT="7569" marB="0" anchor="b">
                    <a:lnL>
                      <a:noFill/>
                    </a:lnL>
                    <a:lnR>
                      <a:noFill/>
                    </a:lnR>
                    <a:lnT>
                      <a:noFill/>
                    </a:lnT>
                    <a:lnB>
                      <a:noFill/>
                    </a:lnB>
                  </a:tcPr>
                </a:tc>
                <a:tc>
                  <a:txBody>
                    <a:bodyPr/>
                    <a:lstStyle/>
                    <a:p>
                      <a:pPr algn="ctr" fontAlgn="b"/>
                      <a:endParaRPr lang="en-US" sz="900" b="1" i="0" u="none" strike="noStrike">
                        <a:effectLst/>
                        <a:latin typeface="Calibri" panose="020F0502020204030204" pitchFamily="34" charset="0"/>
                      </a:endParaRPr>
                    </a:p>
                  </a:txBody>
                  <a:tcPr marL="7569" marR="7569" marT="7569" marB="0" anchor="b">
                    <a:lnL>
                      <a:noFill/>
                    </a:lnL>
                    <a:lnR>
                      <a:noFill/>
                    </a:lnR>
                    <a:lnT>
                      <a:noFill/>
                    </a:lnT>
                    <a:lnB>
                      <a:noFill/>
                    </a:lnB>
                  </a:tcPr>
                </a:tc>
                <a:extLst>
                  <a:ext uri="{0D108BD9-81ED-4DB2-BD59-A6C34878D82A}">
                    <a16:rowId xmlns:a16="http://schemas.microsoft.com/office/drawing/2014/main" val="2319946051"/>
                  </a:ext>
                </a:extLst>
              </a:tr>
              <a:tr h="196787">
                <a:tc>
                  <a:txBody>
                    <a:bodyPr/>
                    <a:lstStyle/>
                    <a:p>
                      <a:pPr algn="r" fontAlgn="b"/>
                      <a:r>
                        <a:rPr lang="en-US" sz="1100" b="1" i="0" u="none" strike="noStrike">
                          <a:effectLst/>
                          <a:latin typeface="Calibri" panose="020F0502020204030204" pitchFamily="34" charset="0"/>
                        </a:rPr>
                        <a:t>Contractor:</a:t>
                      </a:r>
                    </a:p>
                  </a:txBody>
                  <a:tcPr marL="7569" marR="7569" marT="7569" marB="0" anchor="b">
                    <a:lnL>
                      <a:noFill/>
                    </a:lnL>
                    <a:lnR>
                      <a:noFill/>
                    </a:lnR>
                    <a:lnT>
                      <a:noFill/>
                    </a:lnT>
                    <a:lnB w="12700" cap="flat" cmpd="sng" algn="ctr">
                      <a:solidFill>
                        <a:srgbClr val="000000"/>
                      </a:solidFill>
                      <a:prstDash val="solid"/>
                      <a:round/>
                      <a:headEnd type="none" w="med" len="med"/>
                      <a:tailEnd type="none" w="med" len="med"/>
                    </a:lnB>
                  </a:tcPr>
                </a:tc>
                <a:tc gridSpan="3">
                  <a:txBody>
                    <a:bodyPr/>
                    <a:lstStyle/>
                    <a:p>
                      <a:pPr algn="ctr" fontAlgn="b"/>
                      <a:r>
                        <a:rPr lang="en-US" sz="900" b="1" i="0" u="none" strike="noStrike">
                          <a:effectLst/>
                          <a:latin typeface="Calibri" panose="020F0502020204030204" pitchFamily="34" charset="0"/>
                        </a:rPr>
                        <a:t>RIO ARRIBA COUNTY</a:t>
                      </a:r>
                    </a:p>
                  </a:txBody>
                  <a:tcPr marL="7569" marR="7569" marT="7569"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endParaRPr lang="en-US" sz="900" b="1" i="0" u="none" strike="noStrike">
                        <a:effectLst/>
                        <a:latin typeface="Calibri" panose="020F0502020204030204" pitchFamily="34" charset="0"/>
                      </a:endParaRPr>
                    </a:p>
                  </a:txBody>
                  <a:tcPr marL="7569" marR="7569" marT="7569"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1" i="0" u="none" strike="noStrike">
                        <a:effectLst/>
                        <a:latin typeface="Calibri" panose="020F0502020204030204" pitchFamily="34" charset="0"/>
                      </a:endParaRPr>
                    </a:p>
                  </a:txBody>
                  <a:tcPr marL="7569" marR="7569" marT="7569"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2343182"/>
                  </a:ext>
                </a:extLst>
              </a:tr>
              <a:tr h="522243">
                <a:tc>
                  <a:txBody>
                    <a:bodyPr/>
                    <a:lstStyle/>
                    <a:p>
                      <a:pPr algn="ctr" fontAlgn="ctr"/>
                      <a:r>
                        <a:rPr lang="en-US" sz="1100" b="0" i="0" u="none" strike="noStrike">
                          <a:effectLst/>
                          <a:latin typeface="Calibri" panose="020F0502020204030204" pitchFamily="34" charset="0"/>
                        </a:rPr>
                        <a:t>Funding Sources</a:t>
                      </a:r>
                    </a:p>
                  </a:txBody>
                  <a:tcPr marL="7569" marR="7569" marT="7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Calibri" panose="020F0502020204030204" pitchFamily="34" charset="0"/>
                        </a:rPr>
                        <a:t>Congregate Meals</a:t>
                      </a:r>
                    </a:p>
                  </a:txBody>
                  <a:tcPr marL="7569" marR="7569" marT="756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Calibri" panose="020F0502020204030204" pitchFamily="34" charset="0"/>
                        </a:rPr>
                        <a:t>Home-Del. Meals</a:t>
                      </a:r>
                    </a:p>
                  </a:txBody>
                  <a:tcPr marL="7569" marR="7569" marT="75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effectLst/>
                          <a:latin typeface="Calibri" panose="020F0502020204030204" pitchFamily="34" charset="0"/>
                        </a:rPr>
                        <a:t>Transportation</a:t>
                      </a:r>
                    </a:p>
                  </a:txBody>
                  <a:tcPr marL="7569" marR="7569" marT="75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effectLst/>
                          <a:latin typeface="Calibri" panose="020F0502020204030204" pitchFamily="34" charset="0"/>
                        </a:rPr>
                        <a:t>Adult Day Care</a:t>
                      </a:r>
                    </a:p>
                  </a:txBody>
                  <a:tcPr marL="7569" marR="7569" marT="756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1" i="0" u="none" strike="noStrike">
                          <a:effectLst/>
                          <a:latin typeface="Calibri" panose="020F0502020204030204" pitchFamily="34" charset="0"/>
                        </a:rPr>
                        <a:t>TOTAL </a:t>
                      </a:r>
                    </a:p>
                  </a:txBody>
                  <a:tcPr marL="7569" marR="7569" marT="756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368716"/>
                  </a:ext>
                </a:extLst>
              </a:tr>
              <a:tr h="181650">
                <a:tc>
                  <a:txBody>
                    <a:bodyPr/>
                    <a:lstStyle/>
                    <a:p>
                      <a:pPr algn="l" fontAlgn="b"/>
                      <a:r>
                        <a:rPr lang="en-US" sz="1000" b="0" i="0" u="none" strike="noStrike">
                          <a:effectLst/>
                          <a:latin typeface="Calibri" panose="020F0502020204030204" pitchFamily="34" charset="0"/>
                        </a:rPr>
                        <a:t>Federal Title IIIB</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           24,480.60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                          -   </a:t>
                      </a:r>
                    </a:p>
                  </a:txBody>
                  <a:tcPr marL="7569" marR="7569" marT="7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           24,480.60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516912"/>
                  </a:ext>
                </a:extLst>
              </a:tr>
              <a:tr h="181650">
                <a:tc>
                  <a:txBody>
                    <a:bodyPr/>
                    <a:lstStyle/>
                    <a:p>
                      <a:pPr algn="l" fontAlgn="b"/>
                      <a:r>
                        <a:rPr lang="en-US" sz="1000" b="0" i="0" u="none" strike="noStrike">
                          <a:effectLst/>
                          <a:latin typeface="Calibri" panose="020F0502020204030204" pitchFamily="34" charset="0"/>
                        </a:rPr>
                        <a:t>Federal Title IIIC1</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     50,653.82 </a:t>
                      </a:r>
                    </a:p>
                  </a:txBody>
                  <a:tcPr marL="7569" marR="7569" marT="75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dirty="0">
                          <a:effectLst/>
                          <a:latin typeface="Calibri" panose="020F0502020204030204" pitchFamily="34" charset="0"/>
                        </a:rPr>
                        <a:t> </a:t>
                      </a:r>
                    </a:p>
                  </a:txBody>
                  <a:tcPr marL="7569" marR="7569" marT="7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FFFFFF"/>
                      </a:fgClr>
                      <a:bgClr>
                        <a:srgbClr val="FFFFFF"/>
                      </a:bgClr>
                    </a:pattFill>
                  </a:tcPr>
                </a:tc>
                <a:tc>
                  <a:txBody>
                    <a:bodyPr/>
                    <a:lstStyle/>
                    <a:p>
                      <a:pPr algn="l" fontAlgn="b"/>
                      <a:r>
                        <a:rPr lang="en-US" sz="900" b="0" i="0" u="none" strike="noStrike">
                          <a:effectLst/>
                          <a:latin typeface="Calibri" panose="020F0502020204030204" pitchFamily="34" charset="0"/>
                        </a:rPr>
                        <a:t> $           50,653.82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42926"/>
                  </a:ext>
                </a:extLst>
              </a:tr>
              <a:tr h="181650">
                <a:tc>
                  <a:txBody>
                    <a:bodyPr/>
                    <a:lstStyle/>
                    <a:p>
                      <a:pPr algn="l" fontAlgn="b"/>
                      <a:r>
                        <a:rPr lang="en-US" sz="1000" b="0" i="0" u="none" strike="noStrike">
                          <a:effectLst/>
                          <a:latin typeface="Calibri" panose="020F0502020204030204" pitchFamily="34" charset="0"/>
                        </a:rPr>
                        <a:t>Federal Title IIIC2</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           34,562.41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FFFFFF"/>
                      </a:fgClr>
                      <a:bgClr>
                        <a:srgbClr val="FFFFFF"/>
                      </a:bgClr>
                    </a:pattFill>
                  </a:tcPr>
                </a:tc>
                <a:tc>
                  <a:txBody>
                    <a:bodyPr/>
                    <a:lstStyle/>
                    <a:p>
                      <a:pPr algn="l" fontAlgn="b"/>
                      <a:r>
                        <a:rPr lang="en-US" sz="900" b="0" i="0" u="none" strike="noStrike">
                          <a:effectLst/>
                          <a:latin typeface="Calibri" panose="020F0502020204030204" pitchFamily="34" charset="0"/>
                        </a:rPr>
                        <a:t> $           34,562.41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0536707"/>
                  </a:ext>
                </a:extLst>
              </a:tr>
              <a:tr h="181650">
                <a:tc>
                  <a:txBody>
                    <a:bodyPr/>
                    <a:lstStyle/>
                    <a:p>
                      <a:pPr algn="l" fontAlgn="b"/>
                      <a:r>
                        <a:rPr lang="en-US" sz="1000" b="0" i="0" u="none" strike="noStrike">
                          <a:effectLst/>
                          <a:latin typeface="Calibri" panose="020F0502020204030204" pitchFamily="34" charset="0"/>
                        </a:rPr>
                        <a:t>Federal Title IIID</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dirty="0">
                          <a:effectLst/>
                          <a:latin typeface="Calibri" panose="020F0502020204030204" pitchFamily="34" charset="0"/>
                        </a:rPr>
                        <a:t> </a:t>
                      </a:r>
                    </a:p>
                  </a:txBody>
                  <a:tcPr marL="7569" marR="7569" marT="7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FFFFFF"/>
                      </a:fgClr>
                      <a:bgClr>
                        <a:srgbClr val="FFFFFF"/>
                      </a:bgClr>
                    </a:pattFill>
                  </a:tcPr>
                </a:tc>
                <a:tc>
                  <a:txBody>
                    <a:bodyPr/>
                    <a:lstStyle/>
                    <a:p>
                      <a:pPr algn="l" fontAlgn="b"/>
                      <a:r>
                        <a:rPr lang="en-US" sz="900" b="0" i="0" u="none" strike="noStrike">
                          <a:effectLst/>
                          <a:latin typeface="Calibri" panose="020F0502020204030204" pitchFamily="34" charset="0"/>
                        </a:rPr>
                        <a:t> $                          -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5568244"/>
                  </a:ext>
                </a:extLst>
              </a:tr>
              <a:tr h="181650">
                <a:tc>
                  <a:txBody>
                    <a:bodyPr/>
                    <a:lstStyle/>
                    <a:p>
                      <a:pPr algn="l" fontAlgn="b"/>
                      <a:r>
                        <a:rPr lang="en-US" sz="1000" b="0" i="0" u="none" strike="noStrike">
                          <a:effectLst/>
                          <a:latin typeface="Calibri" panose="020F0502020204030204" pitchFamily="34" charset="0"/>
                        </a:rPr>
                        <a:t>Federal Title IIIE</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dirty="0">
                          <a:effectLst/>
                          <a:latin typeface="Calibri" panose="020F0502020204030204" pitchFamily="34" charset="0"/>
                        </a:rPr>
                        <a:t> </a:t>
                      </a:r>
                    </a:p>
                  </a:txBody>
                  <a:tcPr marL="7569" marR="7569" marT="7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FFFFFF"/>
                      </a:fgClr>
                      <a:bgClr>
                        <a:srgbClr val="FFFFFF"/>
                      </a:bgClr>
                    </a:pattFill>
                  </a:tcPr>
                </a:tc>
                <a:tc>
                  <a:txBody>
                    <a:bodyPr/>
                    <a:lstStyle/>
                    <a:p>
                      <a:pPr algn="l" fontAlgn="b"/>
                      <a:r>
                        <a:rPr lang="en-US" sz="900" b="0" i="0" u="none" strike="noStrike">
                          <a:effectLst/>
                          <a:latin typeface="Calibri" panose="020F0502020204030204" pitchFamily="34" charset="0"/>
                        </a:rPr>
                        <a:t> $                          -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776101"/>
                  </a:ext>
                </a:extLst>
              </a:tr>
              <a:tr h="181650">
                <a:tc>
                  <a:txBody>
                    <a:bodyPr/>
                    <a:lstStyle/>
                    <a:p>
                      <a:pPr algn="l" fontAlgn="b"/>
                      <a:r>
                        <a:rPr lang="en-US" sz="1000" b="0" i="0" u="none" strike="noStrike">
                          <a:effectLst/>
                          <a:latin typeface="Calibri" panose="020F0502020204030204" pitchFamily="34" charset="0"/>
                        </a:rPr>
                        <a:t>State</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         196,598.67 </a:t>
                      </a:r>
                    </a:p>
                  </a:txBody>
                  <a:tcPr marL="7569" marR="7569" marT="75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         369,246.02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           67,526.29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Calibri" panose="020F0502020204030204" pitchFamily="34" charset="0"/>
                        </a:rPr>
                        <a:t> $           67,526.29 </a:t>
                      </a:r>
                    </a:p>
                  </a:txBody>
                  <a:tcPr marL="7569" marR="7569" marT="7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         700,897.27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147861"/>
                  </a:ext>
                </a:extLst>
              </a:tr>
              <a:tr h="181650">
                <a:tc>
                  <a:txBody>
                    <a:bodyPr/>
                    <a:lstStyle/>
                    <a:p>
                      <a:pPr algn="l" fontAlgn="b"/>
                      <a:r>
                        <a:rPr lang="en-US" sz="1000" b="0" i="0" u="none" strike="noStrike">
                          <a:effectLst/>
                          <a:latin typeface="Calibri" panose="020F0502020204030204" pitchFamily="34" charset="0"/>
                        </a:rPr>
                        <a:t>Local Cash (City/County/Town)</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           23,853.81 </a:t>
                      </a:r>
                    </a:p>
                  </a:txBody>
                  <a:tcPr marL="7569" marR="7569" marT="75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     1,295,653.31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         168,579.38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         104,090.50 </a:t>
                      </a:r>
                    </a:p>
                  </a:txBody>
                  <a:tcPr marL="7569" marR="7569" marT="7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     1,592,177.00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067812"/>
                  </a:ext>
                </a:extLst>
              </a:tr>
              <a:tr h="181650">
                <a:tc>
                  <a:txBody>
                    <a:bodyPr/>
                    <a:lstStyle/>
                    <a:p>
                      <a:pPr algn="l" fontAlgn="b"/>
                      <a:r>
                        <a:rPr lang="en-US" sz="1000" b="0" i="0" u="none" strike="noStrike">
                          <a:effectLst/>
                          <a:latin typeface="Calibri" panose="020F0502020204030204" pitchFamily="34" charset="0"/>
                        </a:rPr>
                        <a:t>Fundraising</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                          -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                          -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Calibri" panose="020F0502020204030204" pitchFamily="34" charset="0"/>
                        </a:rPr>
                        <a:t> $                          -   </a:t>
                      </a:r>
                    </a:p>
                  </a:txBody>
                  <a:tcPr marL="7569" marR="7569" marT="7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                          -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097715"/>
                  </a:ext>
                </a:extLst>
              </a:tr>
              <a:tr h="181650">
                <a:tc>
                  <a:txBody>
                    <a:bodyPr/>
                    <a:lstStyle/>
                    <a:p>
                      <a:pPr algn="l" fontAlgn="b"/>
                      <a:r>
                        <a:rPr lang="en-US" sz="10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effectLst/>
                          <a:latin typeface="Calibri" panose="020F0502020204030204" pitchFamily="34" charset="0"/>
                        </a:rPr>
                        <a:t> </a:t>
                      </a:r>
                    </a:p>
                  </a:txBody>
                  <a:tcPr marL="7569" marR="7569" marT="7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69436095"/>
                  </a:ext>
                </a:extLst>
              </a:tr>
              <a:tr h="202842">
                <a:tc>
                  <a:txBody>
                    <a:bodyPr/>
                    <a:lstStyle/>
                    <a:p>
                      <a:pPr algn="l" fontAlgn="b"/>
                      <a:r>
                        <a:rPr lang="en-US" sz="1000" b="1" i="0" u="none" strike="noStrike">
                          <a:effectLst/>
                          <a:latin typeface="Calibri" panose="020F0502020204030204" pitchFamily="34" charset="0"/>
                        </a:rPr>
                        <a:t>Program Income:</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dirty="0">
                          <a:effectLst/>
                          <a:latin typeface="Calibri" panose="020F0502020204030204" pitchFamily="34" charset="0"/>
                        </a:rPr>
                        <a:t> </a:t>
                      </a:r>
                    </a:p>
                  </a:txBody>
                  <a:tcPr marL="7569" marR="7569" marT="7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45163263"/>
                  </a:ext>
                </a:extLst>
              </a:tr>
              <a:tr h="158943">
                <a:tc>
                  <a:txBody>
                    <a:bodyPr/>
                    <a:lstStyle/>
                    <a:p>
                      <a:pPr algn="l" fontAlgn="b"/>
                      <a:r>
                        <a:rPr lang="en-US" sz="1000" b="0" i="0" u="none" strike="noStrike">
                          <a:effectLst/>
                          <a:latin typeface="Calibri" panose="020F0502020204030204" pitchFamily="34" charset="0"/>
                        </a:rPr>
                        <a:t>    Transportation:</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                          -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2063928"/>
                  </a:ext>
                </a:extLst>
              </a:tr>
              <a:tr h="158943">
                <a:tc>
                  <a:txBody>
                    <a:bodyPr/>
                    <a:lstStyle/>
                    <a:p>
                      <a:pPr algn="l" fontAlgn="b"/>
                      <a:r>
                        <a:rPr lang="en-US" sz="1000" b="0" i="0" u="none" strike="noStrike">
                          <a:effectLst/>
                          <a:latin typeface="Calibri" panose="020F0502020204030204" pitchFamily="34" charset="0"/>
                        </a:rPr>
                        <a:t>    Homemaker:</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1" i="0" u="none" strike="noStrike" dirty="0">
                          <a:effectLst/>
                          <a:latin typeface="Calibri" panose="020F0502020204030204" pitchFamily="34" charset="0"/>
                        </a:rPr>
                        <a:t> $                          -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5768343"/>
                  </a:ext>
                </a:extLst>
              </a:tr>
              <a:tr h="158943">
                <a:tc>
                  <a:txBody>
                    <a:bodyPr/>
                    <a:lstStyle/>
                    <a:p>
                      <a:pPr algn="l" fontAlgn="b"/>
                      <a:r>
                        <a:rPr lang="en-US" sz="1000" b="0" i="0" u="none" strike="noStrike">
                          <a:effectLst/>
                          <a:latin typeface="Calibri" panose="020F0502020204030204" pitchFamily="34" charset="0"/>
                        </a:rPr>
                        <a:t>    Chore</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                          -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effectLst/>
                          <a:latin typeface="Calibri" panose="020F0502020204030204" pitchFamily="34" charset="0"/>
                        </a:rPr>
                        <a:t> $                          -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6406752"/>
                  </a:ext>
                </a:extLst>
              </a:tr>
              <a:tr h="158943">
                <a:tc>
                  <a:txBody>
                    <a:bodyPr/>
                    <a:lstStyle/>
                    <a:p>
                      <a:pPr algn="l" fontAlgn="b"/>
                      <a:r>
                        <a:rPr lang="en-US" sz="1000" b="0" i="0" u="none" strike="noStrike">
                          <a:effectLst/>
                          <a:latin typeface="Calibri" panose="020F0502020204030204" pitchFamily="34" charset="0"/>
                        </a:rPr>
                        <a:t>    Congregate Meals Donations</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             3,354.25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1" i="0" u="none" strike="noStrike" dirty="0">
                          <a:effectLst/>
                          <a:latin typeface="Calibri" panose="020F0502020204030204" pitchFamily="34" charset="0"/>
                        </a:rPr>
                        <a:t> $             3,354.25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4188240"/>
                  </a:ext>
                </a:extLst>
              </a:tr>
              <a:tr h="158943">
                <a:tc>
                  <a:txBody>
                    <a:bodyPr/>
                    <a:lstStyle/>
                    <a:p>
                      <a:pPr algn="l" fontAlgn="b"/>
                      <a:r>
                        <a:rPr lang="en-US" sz="1000" b="0" i="0" u="none" strike="noStrike">
                          <a:effectLst/>
                          <a:latin typeface="Calibri" panose="020F0502020204030204" pitchFamily="34" charset="0"/>
                        </a:rPr>
                        <a:t>    Home Delivered Donations</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             3,553.56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0" i="0" u="none" strike="noStrike">
                          <a:effectLst/>
                          <a:latin typeface="Calibri" panose="020F0502020204030204" pitchFamily="34" charset="0"/>
                        </a:rPr>
                        <a:t>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900" b="1" i="0" u="none" strike="noStrike" dirty="0">
                          <a:effectLst/>
                          <a:latin typeface="Calibri" panose="020F0502020204030204" pitchFamily="34" charset="0"/>
                        </a:rPr>
                        <a:t> $             3,553.56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675326"/>
                  </a:ext>
                </a:extLst>
              </a:tr>
              <a:tr h="158943">
                <a:tc>
                  <a:txBody>
                    <a:bodyPr/>
                    <a:lstStyle/>
                    <a:p>
                      <a:pPr algn="l" fontAlgn="b"/>
                      <a:r>
                        <a:rPr lang="en-US" sz="1000" b="0" i="0" u="none" strike="noStrike">
                          <a:effectLst/>
                          <a:latin typeface="Calibri" panose="020F0502020204030204" pitchFamily="34" charset="0"/>
                        </a:rPr>
                        <a:t>    Other :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900" b="0" i="0" u="none" strike="noStrike">
                          <a:effectLst/>
                          <a:latin typeface="Calibri" panose="020F0502020204030204" pitchFamily="34" charset="0"/>
                        </a:rPr>
                        <a:t> $                          -   </a:t>
                      </a:r>
                    </a:p>
                  </a:txBody>
                  <a:tcPr marL="7569" marR="7569" marT="75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                          -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                          -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effectLst/>
                          <a:latin typeface="Calibri" panose="020F0502020204030204" pitchFamily="34" charset="0"/>
                        </a:rPr>
                        <a:t> $                          -   </a:t>
                      </a:r>
                    </a:p>
                  </a:txBody>
                  <a:tcPr marL="7569" marR="7569" marT="7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effectLst/>
                          <a:latin typeface="Calibri" panose="020F0502020204030204" pitchFamily="34" charset="0"/>
                        </a:rPr>
                        <a:t> $                          -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5842371"/>
                  </a:ext>
                </a:extLst>
              </a:tr>
              <a:tr h="158943">
                <a:tc>
                  <a:txBody>
                    <a:bodyPr/>
                    <a:lstStyle/>
                    <a:p>
                      <a:pPr algn="ctr" fontAlgn="b"/>
                      <a:r>
                        <a:rPr lang="en-US" sz="800" b="1" i="0" u="none" strike="noStrike">
                          <a:solidFill>
                            <a:srgbClr val="FFFFFF"/>
                          </a:solidFill>
                          <a:effectLst/>
                          <a:latin typeface="Calibri" panose="020F0502020204030204" pitchFamily="34" charset="0"/>
                        </a:rPr>
                        <a:t>Total Program Income</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a:solidFill>
                            <a:srgbClr val="FFFFFF"/>
                          </a:solidFill>
                          <a:effectLst/>
                          <a:latin typeface="Calibri" panose="020F0502020204030204" pitchFamily="34" charset="0"/>
                        </a:rPr>
                        <a:t> $             3,354.25 </a:t>
                      </a:r>
                    </a:p>
                  </a:txBody>
                  <a:tcPr marL="7569" marR="7569" marT="75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a:solidFill>
                            <a:srgbClr val="FFFFFF"/>
                          </a:solidFill>
                          <a:effectLst/>
                          <a:latin typeface="Calibri" panose="020F0502020204030204" pitchFamily="34" charset="0"/>
                        </a:rPr>
                        <a:t> $             3,553.56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a:solidFill>
                            <a:srgbClr val="FFFFFF"/>
                          </a:solidFill>
                          <a:effectLst/>
                          <a:latin typeface="Calibri" panose="020F0502020204030204" pitchFamily="34" charset="0"/>
                        </a:rPr>
                        <a:t> $                          -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a:solidFill>
                            <a:srgbClr val="FFFFFF"/>
                          </a:solidFill>
                          <a:effectLst/>
                          <a:latin typeface="Calibri" panose="020F0502020204030204" pitchFamily="34" charset="0"/>
                        </a:rPr>
                        <a:t> $                          -   </a:t>
                      </a:r>
                    </a:p>
                  </a:txBody>
                  <a:tcPr marL="7569" marR="7569" marT="7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900" b="1" i="0" u="none" strike="noStrike" dirty="0">
                          <a:solidFill>
                            <a:srgbClr val="FFFFFF"/>
                          </a:solidFill>
                          <a:effectLst/>
                          <a:latin typeface="Calibri" panose="020F0502020204030204" pitchFamily="34" charset="0"/>
                        </a:rPr>
                        <a:t> $             6,907.81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672998189"/>
                  </a:ext>
                </a:extLst>
              </a:tr>
              <a:tr h="202842">
                <a:tc>
                  <a:txBody>
                    <a:bodyPr/>
                    <a:lstStyle/>
                    <a:p>
                      <a:pPr algn="l" fontAlgn="b"/>
                      <a:r>
                        <a:rPr lang="en-US" sz="1000" b="1" i="0" u="none" strike="noStrike">
                          <a:effectLst/>
                          <a:latin typeface="Calibri" panose="020F0502020204030204" pitchFamily="34" charset="0"/>
                        </a:rPr>
                        <a:t>TOTAL:</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effectLst/>
                          <a:latin typeface="Calibri" panose="020F0502020204030204" pitchFamily="34" charset="0"/>
                        </a:rPr>
                        <a:t> $         274,460.55 </a:t>
                      </a:r>
                    </a:p>
                  </a:txBody>
                  <a:tcPr marL="7569" marR="7569" marT="75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effectLst/>
                          <a:latin typeface="Calibri" panose="020F0502020204030204" pitchFamily="34" charset="0"/>
                        </a:rPr>
                        <a:t> $     1,703,015.30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effectLst/>
                          <a:latin typeface="Calibri" panose="020F0502020204030204" pitchFamily="34" charset="0"/>
                        </a:rPr>
                        <a:t> $         260,586.27 </a:t>
                      </a:r>
                    </a:p>
                  </a:txBody>
                  <a:tcPr marL="7569" marR="7569" marT="75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a:effectLst/>
                          <a:latin typeface="Calibri" panose="020F0502020204030204" pitchFamily="34" charset="0"/>
                        </a:rPr>
                        <a:t> $         171,616.79 </a:t>
                      </a:r>
                    </a:p>
                  </a:txBody>
                  <a:tcPr marL="7569" marR="7569" marT="75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900" b="1" i="0" u="none" strike="noStrike" dirty="0">
                          <a:effectLst/>
                          <a:latin typeface="Calibri" panose="020F0502020204030204" pitchFamily="34" charset="0"/>
                        </a:rPr>
                        <a:t> $     2,409,678.91 </a:t>
                      </a:r>
                    </a:p>
                  </a:txBody>
                  <a:tcPr marL="7569" marR="7569" marT="756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323531"/>
                  </a:ext>
                </a:extLst>
              </a:tr>
            </a:tbl>
          </a:graphicData>
        </a:graphic>
      </p:graphicFrame>
    </p:spTree>
    <p:extLst>
      <p:ext uri="{BB962C8B-B14F-4D97-AF65-F5344CB8AC3E}">
        <p14:creationId xmlns:p14="http://schemas.microsoft.com/office/powerpoint/2010/main" val="1691026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60BFD2-A3C8-4767-9F23-4FC2C6CA068E}"/>
              </a:ext>
            </a:extLst>
          </p:cNvPr>
          <p:cNvSpPr>
            <a:spLocks noGrp="1"/>
          </p:cNvSpPr>
          <p:nvPr>
            <p:ph type="title"/>
          </p:nvPr>
        </p:nvSpPr>
        <p:spPr/>
        <p:txBody>
          <a:bodyPr/>
          <a:lstStyle/>
          <a:p>
            <a:r>
              <a:rPr lang="en-US" dirty="0"/>
              <a:t>Rio Arriba Senior Services budget</a:t>
            </a:r>
            <a:br>
              <a:rPr lang="en-US" dirty="0"/>
            </a:br>
            <a:r>
              <a:rPr lang="en-US" dirty="0"/>
              <a:t>FY 25 – Costs</a:t>
            </a:r>
          </a:p>
        </p:txBody>
      </p:sp>
      <p:graphicFrame>
        <p:nvGraphicFramePr>
          <p:cNvPr id="9" name="Content Placeholder 8">
            <a:extLst>
              <a:ext uri="{FF2B5EF4-FFF2-40B4-BE49-F238E27FC236}">
                <a16:creationId xmlns:a16="http://schemas.microsoft.com/office/drawing/2014/main" id="{88AD72BE-DD25-419E-8105-97FAC35158BC}"/>
              </a:ext>
            </a:extLst>
          </p:cNvPr>
          <p:cNvGraphicFramePr>
            <a:graphicFrameLocks noGrp="1"/>
          </p:cNvGraphicFramePr>
          <p:nvPr>
            <p:ph idx="1"/>
            <p:extLst>
              <p:ext uri="{D42A27DB-BD31-4B8C-83A1-F6EECF244321}">
                <p14:modId xmlns:p14="http://schemas.microsoft.com/office/powerpoint/2010/main" val="683454820"/>
              </p:ext>
            </p:extLst>
          </p:nvPr>
        </p:nvGraphicFramePr>
        <p:xfrm>
          <a:off x="5017062" y="1497028"/>
          <a:ext cx="6036660" cy="4578461"/>
        </p:xfrm>
        <a:graphic>
          <a:graphicData uri="http://schemas.openxmlformats.org/drawingml/2006/table">
            <a:tbl>
              <a:tblPr/>
              <a:tblGrid>
                <a:gridCol w="1862235">
                  <a:extLst>
                    <a:ext uri="{9D8B030D-6E8A-4147-A177-3AD203B41FA5}">
                      <a16:colId xmlns:a16="http://schemas.microsoft.com/office/drawing/2014/main" val="3347749251"/>
                    </a:ext>
                  </a:extLst>
                </a:gridCol>
                <a:gridCol w="834885">
                  <a:extLst>
                    <a:ext uri="{9D8B030D-6E8A-4147-A177-3AD203B41FA5}">
                      <a16:colId xmlns:a16="http://schemas.microsoft.com/office/drawing/2014/main" val="1972533673"/>
                    </a:ext>
                  </a:extLst>
                </a:gridCol>
                <a:gridCol w="834885">
                  <a:extLst>
                    <a:ext uri="{9D8B030D-6E8A-4147-A177-3AD203B41FA5}">
                      <a16:colId xmlns:a16="http://schemas.microsoft.com/office/drawing/2014/main" val="3141362689"/>
                    </a:ext>
                  </a:extLst>
                </a:gridCol>
                <a:gridCol w="834885">
                  <a:extLst>
                    <a:ext uri="{9D8B030D-6E8A-4147-A177-3AD203B41FA5}">
                      <a16:colId xmlns:a16="http://schemas.microsoft.com/office/drawing/2014/main" val="432774143"/>
                    </a:ext>
                  </a:extLst>
                </a:gridCol>
                <a:gridCol w="834885">
                  <a:extLst>
                    <a:ext uri="{9D8B030D-6E8A-4147-A177-3AD203B41FA5}">
                      <a16:colId xmlns:a16="http://schemas.microsoft.com/office/drawing/2014/main" val="2036446439"/>
                    </a:ext>
                  </a:extLst>
                </a:gridCol>
                <a:gridCol w="834885">
                  <a:extLst>
                    <a:ext uri="{9D8B030D-6E8A-4147-A177-3AD203B41FA5}">
                      <a16:colId xmlns:a16="http://schemas.microsoft.com/office/drawing/2014/main" val="21019491"/>
                    </a:ext>
                  </a:extLst>
                </a:gridCol>
              </a:tblGrid>
              <a:tr h="283895">
                <a:tc>
                  <a:txBody>
                    <a:bodyPr/>
                    <a:lstStyle/>
                    <a:p>
                      <a:pPr algn="l" fontAlgn="b"/>
                      <a:r>
                        <a:rPr lang="en-US" sz="1050" b="1" i="0" u="none" strike="noStrike">
                          <a:effectLst/>
                          <a:latin typeface="Calibri" panose="020F0502020204030204" pitchFamily="34" charset="0"/>
                        </a:rPr>
                        <a:t>Projected Units</a:t>
                      </a:r>
                    </a:p>
                  </a:txBody>
                  <a:tcPr marL="7789" marR="7789" marT="778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effectLst/>
                          <a:latin typeface="Calibri" panose="020F0502020204030204" pitchFamily="34" charset="0"/>
                        </a:rPr>
                        <a:t>                    15,484 </a:t>
                      </a:r>
                    </a:p>
                  </a:txBody>
                  <a:tcPr marL="7789" marR="7789" marT="77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effectLst/>
                          <a:latin typeface="Calibri" panose="020F0502020204030204" pitchFamily="34" charset="0"/>
                        </a:rPr>
                        <a:t>                  104,684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effectLst/>
                          <a:latin typeface="Calibri" panose="020F0502020204030204" pitchFamily="34" charset="0"/>
                        </a:rPr>
                        <a:t>                    12,560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effectLst/>
                          <a:latin typeface="Calibri" panose="020F0502020204030204" pitchFamily="34" charset="0"/>
                        </a:rPr>
                        <a:t>                      8,400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a:effectLst/>
                        <a:latin typeface="Calibri" panose="020F0502020204030204" pitchFamily="34" charset="0"/>
                      </a:endParaRPr>
                    </a:p>
                  </a:txBody>
                  <a:tcPr marL="7789" marR="7789" marT="7789"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50183101"/>
                  </a:ext>
                </a:extLst>
              </a:tr>
              <a:tr h="260238">
                <a:tc>
                  <a:txBody>
                    <a:bodyPr/>
                    <a:lstStyle/>
                    <a:p>
                      <a:pPr algn="l" fontAlgn="b"/>
                      <a:r>
                        <a:rPr lang="en-US" sz="1050" b="1" i="0" u="none" strike="noStrike">
                          <a:effectLst/>
                          <a:latin typeface="Calibri" panose="020F0502020204030204" pitchFamily="34" charset="0"/>
                        </a:rPr>
                        <a:t>Projected Persons Served</a:t>
                      </a:r>
                    </a:p>
                  </a:txBody>
                  <a:tcPr marL="7789" marR="7789" marT="778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effectLst/>
                          <a:latin typeface="Calibri" panose="020F0502020204030204" pitchFamily="34" charset="0"/>
                        </a:rPr>
                        <a:t>                          251 </a:t>
                      </a:r>
                    </a:p>
                  </a:txBody>
                  <a:tcPr marL="7789" marR="7789" marT="77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effectLst/>
                          <a:latin typeface="Calibri" panose="020F0502020204030204" pitchFamily="34" charset="0"/>
                        </a:rPr>
                        <a:t>                          433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effectLst/>
                          <a:latin typeface="Calibri" panose="020F0502020204030204" pitchFamily="34" charset="0"/>
                        </a:rPr>
                        <a:t>                          654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Calibri" panose="020F0502020204030204" pitchFamily="34" charset="0"/>
                        </a:rPr>
                        <a:t>                            10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a:effectLst/>
                        <a:latin typeface="Calibri" panose="020F0502020204030204" pitchFamily="34" charset="0"/>
                      </a:endParaRPr>
                    </a:p>
                  </a:txBody>
                  <a:tcPr marL="7789" marR="7789" marT="7789"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25846915"/>
                  </a:ext>
                </a:extLst>
              </a:tr>
              <a:tr h="260238">
                <a:tc>
                  <a:txBody>
                    <a:bodyPr/>
                    <a:lstStyle/>
                    <a:p>
                      <a:pPr algn="l" fontAlgn="b"/>
                      <a:r>
                        <a:rPr lang="en-US" sz="1050" b="1" i="0" u="none" strike="noStrike">
                          <a:effectLst/>
                          <a:latin typeface="Calibri" panose="020F0502020204030204" pitchFamily="34" charset="0"/>
                        </a:rPr>
                        <a:t>Total Unit Cost</a:t>
                      </a:r>
                    </a:p>
                  </a:txBody>
                  <a:tcPr marL="7789" marR="7789" marT="778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1" i="0" u="none" strike="noStrike">
                          <a:effectLst/>
                          <a:latin typeface="Calibri" panose="020F0502020204030204" pitchFamily="34" charset="0"/>
                        </a:rPr>
                        <a:t>$17.73</a:t>
                      </a:r>
                    </a:p>
                  </a:txBody>
                  <a:tcPr marL="7789" marR="7789" marT="77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1" i="0" u="none" strike="noStrike">
                          <a:effectLst/>
                          <a:latin typeface="Calibri" panose="020F0502020204030204" pitchFamily="34" charset="0"/>
                        </a:rPr>
                        <a:t>$16.27</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1" i="0" u="none" strike="noStrike">
                          <a:effectLst/>
                          <a:latin typeface="Calibri" panose="020F0502020204030204" pitchFamily="34" charset="0"/>
                        </a:rPr>
                        <a:t>$20.75</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50" b="0" i="0" u="none" strike="noStrike">
                          <a:effectLst/>
                          <a:latin typeface="Calibri" panose="020F0502020204030204" pitchFamily="34" charset="0"/>
                        </a:rPr>
                        <a:t>$20.43</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a:effectLst/>
                        <a:latin typeface="Calibri" panose="020F0502020204030204" pitchFamily="34" charset="0"/>
                      </a:endParaRPr>
                    </a:p>
                  </a:txBody>
                  <a:tcPr marL="7789" marR="7789" marT="7789"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86659471"/>
                  </a:ext>
                </a:extLst>
              </a:tr>
              <a:tr h="243262">
                <a:tc>
                  <a:txBody>
                    <a:bodyPr/>
                    <a:lstStyle/>
                    <a:p>
                      <a:pPr algn="l" fontAlgn="b"/>
                      <a:r>
                        <a:rPr lang="en-US" sz="1050" b="1" i="1" u="none" strike="noStrike">
                          <a:effectLst/>
                          <a:latin typeface="Calibri" panose="020F0502020204030204" pitchFamily="34" charset="0"/>
                        </a:rPr>
                        <a:t>OAA Title III Contract Cost (Fed/St)</a:t>
                      </a:r>
                    </a:p>
                  </a:txBody>
                  <a:tcPr marL="7789" marR="7789" marT="778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Calibri" panose="020F0502020204030204" pitchFamily="34" charset="0"/>
                        </a:rPr>
                        <a:t> </a:t>
                      </a:r>
                    </a:p>
                  </a:txBody>
                  <a:tcPr marL="7789" marR="7789" marT="77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1050" b="0" i="0" u="none" strike="noStrike">
                          <a:effectLst/>
                          <a:latin typeface="Calibri" panose="020F0502020204030204" pitchFamily="34" charset="0"/>
                        </a:rPr>
                        <a:t>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1050" b="0" i="0" u="none" strike="noStrike">
                          <a:effectLst/>
                          <a:latin typeface="Calibri" panose="020F0502020204030204" pitchFamily="34" charset="0"/>
                        </a:rPr>
                        <a:t>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1050" b="0" i="0" u="none" strike="noStrike">
                          <a:effectLst/>
                          <a:latin typeface="Calibri" panose="020F0502020204030204" pitchFamily="34" charset="0"/>
                        </a:rPr>
                        <a:t>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endParaRPr lang="en-US" sz="1050" b="0" i="0" u="none" strike="noStrike">
                        <a:effectLst/>
                        <a:latin typeface="Calibri" panose="020F0502020204030204" pitchFamily="34" charset="0"/>
                      </a:endParaRPr>
                    </a:p>
                  </a:txBody>
                  <a:tcPr marL="7789" marR="7789" marT="7789"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1722171"/>
                  </a:ext>
                </a:extLst>
              </a:tr>
              <a:tr h="283895">
                <a:tc>
                  <a:txBody>
                    <a:bodyPr/>
                    <a:lstStyle/>
                    <a:p>
                      <a:pPr algn="l" fontAlgn="b"/>
                      <a:r>
                        <a:rPr lang="en-US" sz="1050" b="0" i="0" u="none" strike="noStrike">
                          <a:effectLst/>
                          <a:latin typeface="Calibri" panose="020F0502020204030204" pitchFamily="34" charset="0"/>
                        </a:rPr>
                        <a:t>Federal IIIB</a:t>
                      </a:r>
                    </a:p>
                  </a:txBody>
                  <a:tcPr marL="7789" marR="7789" marT="778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Calibri" panose="020F0502020204030204" pitchFamily="34" charset="0"/>
                        </a:rPr>
                        <a:t> $                          -   </a:t>
                      </a:r>
                    </a:p>
                  </a:txBody>
                  <a:tcPr marL="7789" marR="7789" marT="77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50" b="0" i="0" u="none" strike="noStrike">
                          <a:effectLst/>
                          <a:latin typeface="Calibri" panose="020F0502020204030204" pitchFamily="34" charset="0"/>
                        </a:rPr>
                        <a:t> $                          -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50" b="0" i="0" u="none" strike="noStrike">
                          <a:effectLst/>
                          <a:latin typeface="Calibri" panose="020F0502020204030204" pitchFamily="34" charset="0"/>
                        </a:rPr>
                        <a:t> $                     1.95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Calibri" panose="020F0502020204030204" pitchFamily="34" charset="0"/>
                        </a:rPr>
                        <a:t> $                          -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a:effectLst/>
                        <a:latin typeface="Calibri" panose="020F0502020204030204" pitchFamily="34" charset="0"/>
                      </a:endParaRPr>
                    </a:p>
                  </a:txBody>
                  <a:tcPr marL="7789" marR="7789" marT="7789"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3067727"/>
                  </a:ext>
                </a:extLst>
              </a:tr>
              <a:tr h="283895">
                <a:tc>
                  <a:txBody>
                    <a:bodyPr/>
                    <a:lstStyle/>
                    <a:p>
                      <a:pPr algn="l" fontAlgn="b"/>
                      <a:r>
                        <a:rPr lang="en-US" sz="1050" b="0" i="0" u="none" strike="noStrike">
                          <a:effectLst/>
                          <a:latin typeface="Calibri" panose="020F0502020204030204" pitchFamily="34" charset="0"/>
                        </a:rPr>
                        <a:t>Federal IIIC1</a:t>
                      </a:r>
                    </a:p>
                  </a:txBody>
                  <a:tcPr marL="7789" marR="7789" marT="778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Calibri" panose="020F0502020204030204" pitchFamily="34" charset="0"/>
                        </a:rPr>
                        <a:t> $                     3.27 </a:t>
                      </a:r>
                    </a:p>
                  </a:txBody>
                  <a:tcPr marL="7789" marR="7789" marT="77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Calibri" panose="020F0502020204030204" pitchFamily="34" charset="0"/>
                        </a:rPr>
                        <a:t> $                          -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50" b="0" i="0" u="none" strike="noStrike">
                          <a:effectLst/>
                          <a:latin typeface="Calibri" panose="020F0502020204030204" pitchFamily="34" charset="0"/>
                        </a:rPr>
                        <a:t> $                          -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50" b="0" i="0" u="none" strike="noStrike">
                          <a:effectLst/>
                          <a:latin typeface="Calibri" panose="020F0502020204030204" pitchFamily="34" charset="0"/>
                        </a:rPr>
                        <a:t> $                          -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050" b="0" i="0" u="none" strike="noStrike" dirty="0">
                        <a:effectLst/>
                        <a:latin typeface="Calibri" panose="020F0502020204030204" pitchFamily="34" charset="0"/>
                      </a:endParaRPr>
                    </a:p>
                  </a:txBody>
                  <a:tcPr marL="7789" marR="7789" marT="7789"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62197188"/>
                  </a:ext>
                </a:extLst>
              </a:tr>
              <a:tr h="283895">
                <a:tc>
                  <a:txBody>
                    <a:bodyPr/>
                    <a:lstStyle/>
                    <a:p>
                      <a:pPr algn="l" fontAlgn="b"/>
                      <a:r>
                        <a:rPr lang="en-US" sz="1050" b="0" i="0" u="none" strike="noStrike">
                          <a:effectLst/>
                          <a:latin typeface="Calibri" panose="020F0502020204030204" pitchFamily="34" charset="0"/>
                        </a:rPr>
                        <a:t>Federal IIIC2</a:t>
                      </a:r>
                    </a:p>
                  </a:txBody>
                  <a:tcPr marL="7789" marR="7789" marT="778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Calibri" panose="020F0502020204030204" pitchFamily="34" charset="0"/>
                        </a:rPr>
                        <a:t> $                          -   </a:t>
                      </a:r>
                    </a:p>
                  </a:txBody>
                  <a:tcPr marL="7789" marR="7789" marT="77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50" b="0" i="0" u="none" strike="noStrike">
                          <a:effectLst/>
                          <a:latin typeface="Calibri" panose="020F0502020204030204" pitchFamily="34" charset="0"/>
                        </a:rPr>
                        <a:t> $                     0.33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Calibri" panose="020F0502020204030204" pitchFamily="34" charset="0"/>
                        </a:rPr>
                        <a:t> $                          -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50" b="0" i="0" u="none" strike="noStrike">
                          <a:effectLst/>
                          <a:latin typeface="Calibri" panose="020F0502020204030204" pitchFamily="34" charset="0"/>
                        </a:rPr>
                        <a:t> $                          -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050" b="0" i="0" u="none" strike="noStrike">
                        <a:effectLst/>
                        <a:latin typeface="Calibri" panose="020F0502020204030204" pitchFamily="34" charset="0"/>
                      </a:endParaRPr>
                    </a:p>
                  </a:txBody>
                  <a:tcPr marL="7789" marR="7789" marT="7789"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34265084"/>
                  </a:ext>
                </a:extLst>
              </a:tr>
              <a:tr h="283895">
                <a:tc>
                  <a:txBody>
                    <a:bodyPr/>
                    <a:lstStyle/>
                    <a:p>
                      <a:pPr algn="l" fontAlgn="b"/>
                      <a:r>
                        <a:rPr lang="en-US" sz="1050" b="0" i="0" u="none" strike="noStrike">
                          <a:effectLst/>
                          <a:latin typeface="Calibri" panose="020F0502020204030204" pitchFamily="34" charset="0"/>
                        </a:rPr>
                        <a:t>Federal IIID</a:t>
                      </a:r>
                    </a:p>
                  </a:txBody>
                  <a:tcPr marL="7789" marR="7789" marT="778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Calibri" panose="020F0502020204030204" pitchFamily="34" charset="0"/>
                        </a:rPr>
                        <a:t> $                          -   </a:t>
                      </a:r>
                    </a:p>
                  </a:txBody>
                  <a:tcPr marL="7789" marR="7789" marT="77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50" b="0" i="0" u="none" strike="noStrike">
                          <a:effectLst/>
                          <a:latin typeface="Calibri" panose="020F0502020204030204" pitchFamily="34" charset="0"/>
                        </a:rPr>
                        <a:t> $                          -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50" b="0" i="0" u="none" strike="noStrike">
                          <a:effectLst/>
                          <a:latin typeface="Calibri" panose="020F0502020204030204" pitchFamily="34" charset="0"/>
                        </a:rPr>
                        <a:t> $                          -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50" b="0" i="0" u="none" strike="noStrike">
                          <a:effectLst/>
                          <a:latin typeface="Calibri" panose="020F0502020204030204" pitchFamily="34" charset="0"/>
                        </a:rPr>
                        <a:t> $                          -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050" b="0" i="0" u="none" strike="noStrike">
                        <a:effectLst/>
                        <a:latin typeface="Calibri" panose="020F0502020204030204" pitchFamily="34" charset="0"/>
                      </a:endParaRPr>
                    </a:p>
                  </a:txBody>
                  <a:tcPr marL="7789" marR="7789" marT="7789"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5397403"/>
                  </a:ext>
                </a:extLst>
              </a:tr>
              <a:tr h="283895">
                <a:tc>
                  <a:txBody>
                    <a:bodyPr/>
                    <a:lstStyle/>
                    <a:p>
                      <a:pPr algn="l" fontAlgn="b"/>
                      <a:r>
                        <a:rPr lang="en-US" sz="1050" b="0" i="0" u="none" strike="noStrike">
                          <a:effectLst/>
                          <a:latin typeface="Calibri" panose="020F0502020204030204" pitchFamily="34" charset="0"/>
                        </a:rPr>
                        <a:t>Federal IIIE</a:t>
                      </a:r>
                    </a:p>
                  </a:txBody>
                  <a:tcPr marL="7789" marR="7789" marT="778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Calibri" panose="020F0502020204030204" pitchFamily="34" charset="0"/>
                        </a:rPr>
                        <a:t> $                          -   </a:t>
                      </a:r>
                    </a:p>
                  </a:txBody>
                  <a:tcPr marL="7789" marR="7789" marT="77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50" b="0" i="0" u="none" strike="noStrike">
                          <a:effectLst/>
                          <a:latin typeface="Calibri" panose="020F0502020204030204" pitchFamily="34" charset="0"/>
                        </a:rPr>
                        <a:t> $                          -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50" b="0" i="0" u="none" strike="noStrike">
                          <a:effectLst/>
                          <a:latin typeface="Calibri" panose="020F0502020204030204" pitchFamily="34" charset="0"/>
                        </a:rPr>
                        <a:t> $                          -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050" b="0" i="0" u="none" strike="noStrike">
                          <a:effectLst/>
                          <a:latin typeface="Calibri" panose="020F0502020204030204" pitchFamily="34" charset="0"/>
                        </a:rPr>
                        <a:t> $                          -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050" b="0" i="0" u="none" strike="noStrike">
                        <a:effectLst/>
                        <a:latin typeface="Calibri" panose="020F0502020204030204" pitchFamily="34" charset="0"/>
                      </a:endParaRPr>
                    </a:p>
                  </a:txBody>
                  <a:tcPr marL="7789" marR="7789" marT="7789"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1013176"/>
                  </a:ext>
                </a:extLst>
              </a:tr>
              <a:tr h="283895">
                <a:tc>
                  <a:txBody>
                    <a:bodyPr/>
                    <a:lstStyle/>
                    <a:p>
                      <a:pPr algn="l" fontAlgn="b"/>
                      <a:r>
                        <a:rPr lang="en-US" sz="1050" b="0" i="0" u="none" strike="noStrike">
                          <a:effectLst/>
                          <a:latin typeface="Calibri" panose="020F0502020204030204" pitchFamily="34" charset="0"/>
                        </a:rPr>
                        <a:t>State</a:t>
                      </a:r>
                    </a:p>
                  </a:txBody>
                  <a:tcPr marL="7789" marR="7789" marT="778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Calibri" panose="020F0502020204030204" pitchFamily="34" charset="0"/>
                        </a:rPr>
                        <a:t> $                   12.70 </a:t>
                      </a:r>
                    </a:p>
                  </a:txBody>
                  <a:tcPr marL="7789" marR="7789" marT="77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Calibri" panose="020F0502020204030204" pitchFamily="34" charset="0"/>
                        </a:rPr>
                        <a:t> $                     3.53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Calibri" panose="020F0502020204030204" pitchFamily="34" charset="0"/>
                        </a:rPr>
                        <a:t> $                     5.38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50" b="0" i="0" u="none" strike="noStrike">
                          <a:effectLst/>
                          <a:latin typeface="Calibri" panose="020F0502020204030204" pitchFamily="34" charset="0"/>
                        </a:rPr>
                        <a:t> $                     8.04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effectLst/>
                        <a:latin typeface="Calibri" panose="020F0502020204030204" pitchFamily="34" charset="0"/>
                      </a:endParaRPr>
                    </a:p>
                  </a:txBody>
                  <a:tcPr marL="7789" marR="7789" marT="7789"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2310964"/>
                  </a:ext>
                </a:extLst>
              </a:tr>
              <a:tr h="322536">
                <a:tc>
                  <a:txBody>
                    <a:bodyPr/>
                    <a:lstStyle/>
                    <a:p>
                      <a:pPr algn="l" fontAlgn="b"/>
                      <a:r>
                        <a:rPr lang="en-US" sz="1050" b="1" i="0" u="none" strike="noStrike">
                          <a:effectLst/>
                          <a:latin typeface="Calibri" panose="020F0502020204030204" pitchFamily="34" charset="0"/>
                        </a:rPr>
                        <a:t>Total Federal &amp; State </a:t>
                      </a:r>
                    </a:p>
                  </a:txBody>
                  <a:tcPr marL="7789" marR="7789" marT="778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effectLst/>
                          <a:latin typeface="Calibri" panose="020F0502020204030204" pitchFamily="34" charset="0"/>
                        </a:rPr>
                        <a:t> $                   15.97 </a:t>
                      </a:r>
                    </a:p>
                  </a:txBody>
                  <a:tcPr marL="7789" marR="7789" marT="778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effectLst/>
                          <a:latin typeface="Calibri" panose="020F0502020204030204" pitchFamily="34" charset="0"/>
                        </a:rPr>
                        <a:t> $                     3.86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effectLst/>
                          <a:latin typeface="Calibri" panose="020F0502020204030204" pitchFamily="34" charset="0"/>
                        </a:rPr>
                        <a:t> $                     7.33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50" b="1" i="0" u="none" strike="noStrike">
                          <a:effectLst/>
                          <a:latin typeface="Calibri" panose="020F0502020204030204" pitchFamily="34" charset="0"/>
                        </a:rPr>
                        <a:t> $                     8.04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50" b="0" i="0" u="none" strike="noStrike">
                        <a:effectLst/>
                        <a:latin typeface="Calibri" panose="020F0502020204030204" pitchFamily="34" charset="0"/>
                      </a:endParaRPr>
                    </a:p>
                  </a:txBody>
                  <a:tcPr marL="7789" marR="7789" marT="7789"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70474078"/>
                  </a:ext>
                </a:extLst>
              </a:tr>
              <a:tr h="283895">
                <a:tc>
                  <a:txBody>
                    <a:bodyPr/>
                    <a:lstStyle/>
                    <a:p>
                      <a:pPr algn="l" fontAlgn="b"/>
                      <a:r>
                        <a:rPr lang="en-US" sz="1050" b="0" i="0" u="none" strike="noStrike">
                          <a:effectLst/>
                          <a:latin typeface="Calibri" panose="020F0502020204030204" pitchFamily="34" charset="0"/>
                        </a:rPr>
                        <a:t> </a:t>
                      </a:r>
                    </a:p>
                  </a:txBody>
                  <a:tcPr marL="7789" marR="7789" marT="7789"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1050" b="0" i="0" u="none" strike="noStrike">
                          <a:effectLst/>
                          <a:latin typeface="Calibri" panose="020F0502020204030204" pitchFamily="34" charset="0"/>
                        </a:rPr>
                        <a:t>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1050" b="0" i="0" u="none" strike="noStrike">
                          <a:effectLst/>
                          <a:latin typeface="Calibri" panose="020F0502020204030204" pitchFamily="34" charset="0"/>
                        </a:rPr>
                        <a:t>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1050" b="0" i="0" u="none" strike="noStrike">
                          <a:effectLst/>
                          <a:latin typeface="Calibri" panose="020F0502020204030204" pitchFamily="34" charset="0"/>
                        </a:rPr>
                        <a:t>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r>
                        <a:rPr lang="en-US" sz="1050" b="0" i="0" u="none" strike="noStrike">
                          <a:effectLst/>
                          <a:latin typeface="Calibri" panose="020F0502020204030204" pitchFamily="34" charset="0"/>
                        </a:rPr>
                        <a:t> </a:t>
                      </a:r>
                    </a:p>
                  </a:txBody>
                  <a:tcPr marL="7789" marR="7789" marT="77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000000"/>
                      </a:fgClr>
                      <a:bgClr>
                        <a:srgbClr val="FFFFFF"/>
                      </a:bgClr>
                    </a:pattFill>
                  </a:tcPr>
                </a:tc>
                <a:tc>
                  <a:txBody>
                    <a:bodyPr/>
                    <a:lstStyle/>
                    <a:p>
                      <a:pPr algn="l" fontAlgn="b"/>
                      <a:endParaRPr lang="en-US" sz="1050" b="0" i="0" u="none" strike="noStrike">
                        <a:effectLst/>
                        <a:latin typeface="Calibri" panose="020F0502020204030204" pitchFamily="34" charset="0"/>
                      </a:endParaRPr>
                    </a:p>
                  </a:txBody>
                  <a:tcPr marL="7789" marR="7789" marT="7789"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869147"/>
                  </a:ext>
                </a:extLst>
              </a:tr>
              <a:tr h="428209">
                <a:tc>
                  <a:txBody>
                    <a:bodyPr/>
                    <a:lstStyle/>
                    <a:p>
                      <a:pPr algn="ctr" fontAlgn="ctr"/>
                      <a:r>
                        <a:rPr lang="en-US" sz="1050" b="1" i="0" u="none" strike="noStrike">
                          <a:solidFill>
                            <a:srgbClr val="FFFFFF"/>
                          </a:solidFill>
                          <a:effectLst/>
                          <a:latin typeface="Calibri" panose="020F0502020204030204" pitchFamily="34" charset="0"/>
                        </a:rPr>
                        <a:t>SBR Total Revenue</a:t>
                      </a:r>
                    </a:p>
                  </a:txBody>
                  <a:tcPr marL="7789" marR="7789" marT="7789"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l" fontAlgn="b"/>
                      <a:r>
                        <a:rPr lang="en-US" sz="1050" b="0" i="0" u="none" strike="noStrike">
                          <a:solidFill>
                            <a:srgbClr val="FFFFFF"/>
                          </a:solidFill>
                          <a:effectLst/>
                          <a:latin typeface="Calibri" panose="020F0502020204030204" pitchFamily="34" charset="0"/>
                        </a:rPr>
                        <a:t> $        274,460.55 </a:t>
                      </a:r>
                    </a:p>
                  </a:txBody>
                  <a:tcPr marL="7789" marR="7789" marT="7789" marB="0" anchor="b">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l" fontAlgn="b"/>
                      <a:r>
                        <a:rPr lang="en-US" sz="1050" b="0" i="0" u="none" strike="noStrike">
                          <a:solidFill>
                            <a:srgbClr val="FFFFFF"/>
                          </a:solidFill>
                          <a:effectLst/>
                          <a:latin typeface="Calibri" panose="020F0502020204030204" pitchFamily="34" charset="0"/>
                        </a:rPr>
                        <a:t> $    1,703,015.30 </a:t>
                      </a:r>
                    </a:p>
                  </a:txBody>
                  <a:tcPr marL="7789" marR="7789" marT="7789" marB="0" anchor="b">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l" fontAlgn="b"/>
                      <a:r>
                        <a:rPr lang="en-US" sz="1050" b="0" i="0" u="none" strike="noStrike">
                          <a:solidFill>
                            <a:srgbClr val="FFFFFF"/>
                          </a:solidFill>
                          <a:effectLst/>
                          <a:latin typeface="Calibri" panose="020F0502020204030204" pitchFamily="34" charset="0"/>
                        </a:rPr>
                        <a:t> $        260,586.27 </a:t>
                      </a:r>
                    </a:p>
                  </a:txBody>
                  <a:tcPr marL="7789" marR="7789" marT="7789" marB="0" anchor="b">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l" fontAlgn="b"/>
                      <a:r>
                        <a:rPr lang="en-US" sz="1050" b="0" i="0" u="none" strike="noStrike">
                          <a:solidFill>
                            <a:srgbClr val="FFFFFF"/>
                          </a:solidFill>
                          <a:effectLst/>
                          <a:latin typeface="Calibri" panose="020F0502020204030204" pitchFamily="34" charset="0"/>
                        </a:rPr>
                        <a:t> $        171,616.79 </a:t>
                      </a:r>
                    </a:p>
                  </a:txBody>
                  <a:tcPr marL="7789" marR="7789" marT="7789" marB="0" anchor="b">
                    <a:lnL>
                      <a:noFill/>
                    </a:lnL>
                    <a:lnR>
                      <a:noFill/>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l" fontAlgn="b"/>
                      <a:r>
                        <a:rPr lang="en-US" sz="1050" b="0" i="0" u="none" strike="noStrike">
                          <a:solidFill>
                            <a:srgbClr val="FFFFFF"/>
                          </a:solidFill>
                          <a:effectLst/>
                          <a:latin typeface="Calibri" panose="020F0502020204030204" pitchFamily="34" charset="0"/>
                        </a:rPr>
                        <a:t> $    2,409,678.91 </a:t>
                      </a:r>
                    </a:p>
                  </a:txBody>
                  <a:tcPr marL="7789" marR="7789" marT="778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extLst>
                  <a:ext uri="{0D108BD9-81ED-4DB2-BD59-A6C34878D82A}">
                    <a16:rowId xmlns:a16="http://schemas.microsoft.com/office/drawing/2014/main" val="482617357"/>
                  </a:ext>
                </a:extLst>
              </a:tr>
              <a:tr h="317016">
                <a:tc>
                  <a:txBody>
                    <a:bodyPr/>
                    <a:lstStyle/>
                    <a:p>
                      <a:pPr algn="ctr" fontAlgn="ctr"/>
                      <a:r>
                        <a:rPr lang="en-US" sz="1050" b="1" i="1" u="none" strike="noStrike">
                          <a:effectLst/>
                          <a:latin typeface="Calibri" panose="020F0502020204030204" pitchFamily="34" charset="0"/>
                        </a:rPr>
                        <a:t>SBE Budget</a:t>
                      </a:r>
                    </a:p>
                  </a:txBody>
                  <a:tcPr marL="7789" marR="7789" marT="7789"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50" b="0" i="1" u="none" strike="noStrike">
                          <a:effectLst/>
                          <a:latin typeface="Calibri" panose="020F0502020204030204" pitchFamily="34" charset="0"/>
                        </a:rPr>
                        <a:t> $       274,460.55 </a:t>
                      </a:r>
                    </a:p>
                  </a:txBody>
                  <a:tcPr marL="7789" marR="7789" marT="778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1" u="none" strike="noStrike">
                          <a:effectLst/>
                          <a:latin typeface="Calibri" panose="020F0502020204030204" pitchFamily="34" charset="0"/>
                        </a:rPr>
                        <a:t> $    1,703,015.30 </a:t>
                      </a:r>
                    </a:p>
                  </a:txBody>
                  <a:tcPr marL="7789" marR="7789" marT="778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1" u="none" strike="noStrike">
                          <a:effectLst/>
                          <a:latin typeface="Calibri" panose="020F0502020204030204" pitchFamily="34" charset="0"/>
                        </a:rPr>
                        <a:t> $       260,586.27 </a:t>
                      </a:r>
                    </a:p>
                  </a:txBody>
                  <a:tcPr marL="7789" marR="7789" marT="778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1" u="none" strike="noStrike">
                          <a:effectLst/>
                          <a:latin typeface="Calibri" panose="020F0502020204030204" pitchFamily="34" charset="0"/>
                        </a:rPr>
                        <a:t> $       171,616.79 </a:t>
                      </a:r>
                    </a:p>
                  </a:txBody>
                  <a:tcPr marL="7789" marR="7789" marT="7789"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1" u="none" strike="noStrike" dirty="0">
                          <a:effectLst/>
                          <a:latin typeface="Calibri" panose="020F0502020204030204" pitchFamily="34" charset="0"/>
                        </a:rPr>
                        <a:t> $    2,409,678.90 </a:t>
                      </a:r>
                    </a:p>
                  </a:txBody>
                  <a:tcPr marL="7789" marR="7789" marT="7789"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8764258"/>
                  </a:ext>
                </a:extLst>
              </a:tr>
            </a:tbl>
          </a:graphicData>
        </a:graphic>
      </p:graphicFrame>
      <p:graphicFrame>
        <p:nvGraphicFramePr>
          <p:cNvPr id="10" name="Table 9">
            <a:extLst>
              <a:ext uri="{FF2B5EF4-FFF2-40B4-BE49-F238E27FC236}">
                <a16:creationId xmlns:a16="http://schemas.microsoft.com/office/drawing/2014/main" id="{5ED2DA22-B47E-4934-845C-4F34BC8D86DF}"/>
              </a:ext>
            </a:extLst>
          </p:cNvPr>
          <p:cNvGraphicFramePr>
            <a:graphicFrameLocks noGrp="1"/>
          </p:cNvGraphicFramePr>
          <p:nvPr>
            <p:extLst>
              <p:ext uri="{D42A27DB-BD31-4B8C-83A1-F6EECF244321}">
                <p14:modId xmlns:p14="http://schemas.microsoft.com/office/powerpoint/2010/main" val="3828455335"/>
              </p:ext>
            </p:extLst>
          </p:nvPr>
        </p:nvGraphicFramePr>
        <p:xfrm>
          <a:off x="4138274" y="406273"/>
          <a:ext cx="7353302" cy="752475"/>
        </p:xfrm>
        <a:graphic>
          <a:graphicData uri="http://schemas.openxmlformats.org/drawingml/2006/table">
            <a:tbl>
              <a:tblPr/>
              <a:tblGrid>
                <a:gridCol w="7353302">
                  <a:extLst>
                    <a:ext uri="{9D8B030D-6E8A-4147-A177-3AD203B41FA5}">
                      <a16:colId xmlns:a16="http://schemas.microsoft.com/office/drawing/2014/main" val="1943864932"/>
                    </a:ext>
                  </a:extLst>
                </a:gridCol>
              </a:tblGrid>
              <a:tr h="276225">
                <a:tc>
                  <a:txBody>
                    <a:bodyPr/>
                    <a:lstStyle/>
                    <a:p>
                      <a:pPr algn="ctr" fontAlgn="b"/>
                      <a:r>
                        <a:rPr lang="en-US" sz="1400" b="1" i="0" u="none" strike="noStrike">
                          <a:effectLst/>
                          <a:latin typeface="Calibri" panose="020F0502020204030204" pitchFamily="34" charset="0"/>
                        </a:rPr>
                        <a:t>Non-Metro Area Agency on Aging</a:t>
                      </a:r>
                    </a:p>
                  </a:txBody>
                  <a:tcPr marL="9525" marR="9525" marT="9525" marB="0" anchor="b">
                    <a:lnL>
                      <a:noFill/>
                    </a:lnL>
                    <a:lnR>
                      <a:noFill/>
                    </a:lnR>
                    <a:lnT>
                      <a:noFill/>
                    </a:lnT>
                    <a:lnB>
                      <a:noFill/>
                    </a:lnB>
                  </a:tcPr>
                </a:tc>
                <a:extLst>
                  <a:ext uri="{0D108BD9-81ED-4DB2-BD59-A6C34878D82A}">
                    <a16:rowId xmlns:a16="http://schemas.microsoft.com/office/drawing/2014/main" val="1809213148"/>
                  </a:ext>
                </a:extLst>
              </a:tr>
              <a:tr h="238125">
                <a:tc>
                  <a:txBody>
                    <a:bodyPr/>
                    <a:lstStyle/>
                    <a:p>
                      <a:pPr algn="ctr" fontAlgn="b"/>
                      <a:r>
                        <a:rPr lang="en-US" sz="1400" b="1" i="0" u="none" strike="noStrike">
                          <a:effectLst/>
                          <a:latin typeface="Calibri" panose="020F0502020204030204" pitchFamily="34" charset="0"/>
                        </a:rPr>
                        <a:t>Title III Summary of Budgeted Revenues (SBR)</a:t>
                      </a:r>
                    </a:p>
                  </a:txBody>
                  <a:tcPr marL="9525" marR="9525" marT="9525" marB="0" anchor="b">
                    <a:lnL>
                      <a:noFill/>
                    </a:lnL>
                    <a:lnR>
                      <a:noFill/>
                    </a:lnR>
                    <a:lnT>
                      <a:noFill/>
                    </a:lnT>
                    <a:lnB>
                      <a:noFill/>
                    </a:lnB>
                  </a:tcPr>
                </a:tc>
                <a:extLst>
                  <a:ext uri="{0D108BD9-81ED-4DB2-BD59-A6C34878D82A}">
                    <a16:rowId xmlns:a16="http://schemas.microsoft.com/office/drawing/2014/main" val="611751634"/>
                  </a:ext>
                </a:extLst>
              </a:tr>
              <a:tr h="238125">
                <a:tc>
                  <a:txBody>
                    <a:bodyPr/>
                    <a:lstStyle/>
                    <a:p>
                      <a:pPr algn="ctr" fontAlgn="b"/>
                      <a:r>
                        <a:rPr lang="en-US" sz="1400" b="1" i="0" u="none" strike="noStrike" dirty="0">
                          <a:effectLst/>
                          <a:latin typeface="Calibri" panose="020F0502020204030204" pitchFamily="34" charset="0"/>
                        </a:rPr>
                        <a:t> Fiscal Year:  07/01/2025- 06/30/2026 </a:t>
                      </a:r>
                    </a:p>
                  </a:txBody>
                  <a:tcPr marL="9525" marR="9525" marT="9525" marB="0" anchor="b">
                    <a:lnL>
                      <a:noFill/>
                    </a:lnL>
                    <a:lnR>
                      <a:noFill/>
                    </a:lnR>
                    <a:lnT>
                      <a:noFill/>
                    </a:lnT>
                    <a:lnB>
                      <a:noFill/>
                    </a:lnB>
                  </a:tcPr>
                </a:tc>
                <a:extLst>
                  <a:ext uri="{0D108BD9-81ED-4DB2-BD59-A6C34878D82A}">
                    <a16:rowId xmlns:a16="http://schemas.microsoft.com/office/drawing/2014/main" val="1246268872"/>
                  </a:ext>
                </a:extLst>
              </a:tr>
            </a:tbl>
          </a:graphicData>
        </a:graphic>
      </p:graphicFrame>
    </p:spTree>
    <p:extLst>
      <p:ext uri="{BB962C8B-B14F-4D97-AF65-F5344CB8AC3E}">
        <p14:creationId xmlns:p14="http://schemas.microsoft.com/office/powerpoint/2010/main" val="2593919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B2DAC2-C602-4F73-B4BB-2C15570A5646}"/>
              </a:ext>
            </a:extLst>
          </p:cNvPr>
          <p:cNvSpPr txBox="1"/>
          <p:nvPr/>
        </p:nvSpPr>
        <p:spPr>
          <a:xfrm>
            <a:off x="4971207" y="234668"/>
            <a:ext cx="2249586" cy="523220"/>
          </a:xfrm>
          <a:prstGeom prst="rect">
            <a:avLst/>
          </a:prstGeom>
          <a:noFill/>
        </p:spPr>
        <p:txBody>
          <a:bodyPr wrap="square" rtlCol="0">
            <a:spAutoFit/>
          </a:bodyPr>
          <a:lstStyle/>
          <a:p>
            <a:r>
              <a:rPr lang="en-US" sz="2800" dirty="0"/>
              <a:t>Vehicle Cost</a:t>
            </a:r>
          </a:p>
        </p:txBody>
      </p:sp>
      <p:sp>
        <p:nvSpPr>
          <p:cNvPr id="5" name="TextBox 4">
            <a:extLst>
              <a:ext uri="{FF2B5EF4-FFF2-40B4-BE49-F238E27FC236}">
                <a16:creationId xmlns:a16="http://schemas.microsoft.com/office/drawing/2014/main" id="{ED4995B3-C9A2-4029-8B64-0589B0DC3A3F}"/>
              </a:ext>
            </a:extLst>
          </p:cNvPr>
          <p:cNvSpPr txBox="1"/>
          <p:nvPr/>
        </p:nvSpPr>
        <p:spPr>
          <a:xfrm>
            <a:off x="431575" y="1844842"/>
            <a:ext cx="11328850" cy="2862322"/>
          </a:xfrm>
          <a:prstGeom prst="rect">
            <a:avLst/>
          </a:prstGeom>
          <a:noFill/>
        </p:spPr>
        <p:txBody>
          <a:bodyPr wrap="square">
            <a:spAutoFit/>
          </a:bodyPr>
          <a:lstStyle/>
          <a:p>
            <a:endParaRPr lang="en-US" dirty="0"/>
          </a:p>
          <a:p>
            <a:r>
              <a:rPr lang="en-US" dirty="0"/>
              <a:t>2 - 2025  2024 </a:t>
            </a:r>
            <a:r>
              <a:rPr lang="en-US" dirty="0" err="1"/>
              <a:t>Starcraft</a:t>
            </a:r>
            <a:r>
              <a:rPr lang="en-US" dirty="0"/>
              <a:t> Allstar 27 Wheelchair Buses</a:t>
            </a:r>
          </a:p>
          <a:p>
            <a:endParaRPr lang="en-US" dirty="0"/>
          </a:p>
          <a:p>
            <a:r>
              <a:rPr lang="en-US" dirty="0"/>
              <a:t>Computation 1 - 32,252/van x2  Cost  $265,050.00</a:t>
            </a:r>
          </a:p>
          <a:p>
            <a:endParaRPr lang="en-US" dirty="0"/>
          </a:p>
          <a:p>
            <a:r>
              <a:rPr lang="en-US" dirty="0"/>
              <a:t>Senior Program will purchase two 2024 </a:t>
            </a:r>
            <a:r>
              <a:rPr lang="en-US" dirty="0" err="1"/>
              <a:t>Starcraft</a:t>
            </a:r>
            <a:r>
              <a:rPr lang="en-US" dirty="0"/>
              <a:t> Allstar 27 Wheelchair Bus – 24 Passenger 2 </a:t>
            </a:r>
          </a:p>
          <a:p>
            <a:r>
              <a:rPr lang="en-US" dirty="0"/>
              <a:t>Wheelchair that are accessibility compliant and will be used to shuttle seniors to and from </a:t>
            </a:r>
          </a:p>
          <a:p>
            <a:r>
              <a:rPr lang="en-US" dirty="0"/>
              <a:t>appointments. These vans will be serviced and maintained by the Rio Arriba County fleet department.</a:t>
            </a:r>
          </a:p>
          <a:p>
            <a:endParaRPr lang="en-US" dirty="0"/>
          </a:p>
          <a:p>
            <a:r>
              <a:rPr lang="en-US" dirty="0"/>
              <a:t>Total  $265,050.00</a:t>
            </a:r>
          </a:p>
        </p:txBody>
      </p:sp>
    </p:spTree>
    <p:extLst>
      <p:ext uri="{BB962C8B-B14F-4D97-AF65-F5344CB8AC3E}">
        <p14:creationId xmlns:p14="http://schemas.microsoft.com/office/powerpoint/2010/main" val="91517660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468</TotalTime>
  <Words>1437</Words>
  <Application>Microsoft Office PowerPoint</Application>
  <PresentationFormat>Widescreen</PresentationFormat>
  <Paragraphs>235</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Gill Sans MT</vt:lpstr>
      <vt:lpstr>Korolev</vt:lpstr>
      <vt:lpstr>Open Sans</vt:lpstr>
      <vt:lpstr>Proxima Nova ExCn</vt:lpstr>
      <vt:lpstr>Gallery</vt:lpstr>
      <vt:lpstr> Enhanced Mobility of Seniors &amp; Individuals with Disabilities - Section 5310 Grant</vt:lpstr>
      <vt:lpstr>PowerPoint Presentation</vt:lpstr>
      <vt:lpstr>PowerPoint Presentation</vt:lpstr>
      <vt:lpstr>PowerPoint Presentation</vt:lpstr>
      <vt:lpstr>PowerPoint Presentation</vt:lpstr>
      <vt:lpstr>Map of Program Service area</vt:lpstr>
      <vt:lpstr>Rio Arriba Senior Services budget FY 25 – Funding Sources</vt:lpstr>
      <vt:lpstr>Rio Arriba Senior Services budget FY 25 – Costs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Enhanced Mobility of Seniors &amp; Individuals with Disabilities - Section 5310 Grant</dc:title>
  <dc:creator>Christine Bustos</dc:creator>
  <cp:lastModifiedBy>Patrick Million</cp:lastModifiedBy>
  <cp:revision>15</cp:revision>
  <cp:lastPrinted>2025-11-12T15:26:34Z</cp:lastPrinted>
  <dcterms:created xsi:type="dcterms:W3CDTF">2025-11-10T18:35:43Z</dcterms:created>
  <dcterms:modified xsi:type="dcterms:W3CDTF">2025-11-12T22:57:29Z</dcterms:modified>
</cp:coreProperties>
</file>