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79" r:id="rId5"/>
    <p:sldId id="269" r:id="rId6"/>
    <p:sldId id="270" r:id="rId7"/>
    <p:sldId id="264" r:id="rId8"/>
    <p:sldId id="280" r:id="rId9"/>
    <p:sldId id="259" r:id="rId10"/>
    <p:sldId id="281" r:id="rId11"/>
    <p:sldId id="267" r:id="rId12"/>
    <p:sldId id="272" r:id="rId13"/>
    <p:sldId id="273" r:id="rId14"/>
    <p:sldId id="260" r:id="rId15"/>
    <p:sldId id="282" r:id="rId16"/>
    <p:sldId id="262" r:id="rId17"/>
    <p:sldId id="275" r:id="rId18"/>
    <p:sldId id="283" r:id="rId19"/>
    <p:sldId id="261" r:id="rId20"/>
    <p:sldId id="276"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18361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89221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2331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805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26611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716489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16005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419962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85405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8023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215669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403040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95699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295546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24982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323797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7E9D62-2C7C-4DDD-97C1-9D8339EDB8D3}"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36FBA9-E005-4319-A97C-A9437B8F800A}" type="slidenum">
              <a:rPr lang="en-US" smtClean="0"/>
              <a:t>‹#›</a:t>
            </a:fld>
            <a:endParaRPr lang="en-US" dirty="0"/>
          </a:p>
        </p:txBody>
      </p:sp>
    </p:spTree>
    <p:extLst>
      <p:ext uri="{BB962C8B-B14F-4D97-AF65-F5344CB8AC3E}">
        <p14:creationId xmlns:p14="http://schemas.microsoft.com/office/powerpoint/2010/main" val="146181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E7E9D62-2C7C-4DDD-97C1-9D8339EDB8D3}" type="datetimeFigureOut">
              <a:rPr lang="en-US" smtClean="0"/>
              <a:t>2/26/2019</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136FBA9-E005-4319-A97C-A9437B8F800A}" type="slidenum">
              <a:rPr lang="en-US" smtClean="0"/>
              <a:t>‹#›</a:t>
            </a:fld>
            <a:endParaRPr lang="en-US" dirty="0"/>
          </a:p>
        </p:txBody>
      </p:sp>
    </p:spTree>
    <p:extLst>
      <p:ext uri="{BB962C8B-B14F-4D97-AF65-F5344CB8AC3E}">
        <p14:creationId xmlns:p14="http://schemas.microsoft.com/office/powerpoint/2010/main" val="104002965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ot.state.nm.us/content/nmdot/en/Infrastructur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NMDOT District 4</a:t>
            </a:r>
            <a:br>
              <a:rPr lang="en-US" dirty="0" smtClean="0"/>
            </a:br>
            <a:r>
              <a:rPr lang="en-US" dirty="0" smtClean="0"/>
              <a:t>Permitting Program</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NERTPO Meeting</a:t>
            </a:r>
          </a:p>
          <a:p>
            <a:r>
              <a:rPr lang="en-US" dirty="0" smtClean="0"/>
              <a:t>Mora, NM</a:t>
            </a:r>
          </a:p>
          <a:p>
            <a:r>
              <a:rPr lang="en-US" dirty="0" smtClean="0"/>
              <a:t>February </a:t>
            </a:r>
            <a:r>
              <a:rPr lang="en-US" dirty="0" smtClean="0"/>
              <a:t>27, </a:t>
            </a:r>
            <a:r>
              <a:rPr lang="en-US" dirty="0" smtClean="0"/>
              <a:t>2019</a:t>
            </a:r>
            <a:endParaRPr lang="en-US" dirty="0"/>
          </a:p>
        </p:txBody>
      </p:sp>
    </p:spTree>
    <p:extLst>
      <p:ext uri="{BB962C8B-B14F-4D97-AF65-F5344CB8AC3E}">
        <p14:creationId xmlns:p14="http://schemas.microsoft.com/office/powerpoint/2010/main" val="294706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52400"/>
            <a:ext cx="8808160" cy="5334000"/>
          </a:xfrm>
          <a:prstGeom prst="rect">
            <a:avLst/>
          </a:prstGeom>
        </p:spPr>
      </p:pic>
      <p:sp>
        <p:nvSpPr>
          <p:cNvPr id="3" name="TextBox 2"/>
          <p:cNvSpPr txBox="1"/>
          <p:nvPr/>
        </p:nvSpPr>
        <p:spPr>
          <a:xfrm>
            <a:off x="2157107" y="5723811"/>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A-64</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267845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Driveway Permit </a:t>
            </a:r>
            <a:endParaRPr lang="en-US" dirty="0"/>
          </a:p>
        </p:txBody>
      </p:sp>
      <p:sp>
        <p:nvSpPr>
          <p:cNvPr id="3" name="Content Placeholder 2"/>
          <p:cNvSpPr>
            <a:spLocks noGrp="1"/>
          </p:cNvSpPr>
          <p:nvPr>
            <p:ph idx="1"/>
          </p:nvPr>
        </p:nvSpPr>
        <p:spPr>
          <a:xfrm>
            <a:off x="152400" y="990600"/>
            <a:ext cx="8763000" cy="5715000"/>
          </a:xfrm>
        </p:spPr>
        <p:txBody>
          <a:bodyPr>
            <a:normAutofit fontScale="92500" lnSpcReduction="10000"/>
          </a:bodyPr>
          <a:lstStyle/>
          <a:p>
            <a:pPr lvl="0"/>
            <a:r>
              <a:rPr lang="en-US" sz="2400" dirty="0" smtClean="0">
                <a:effectLst/>
              </a:rPr>
              <a:t>Residential Driveway Permit Requirements:</a:t>
            </a:r>
            <a:endParaRPr lang="en-US" sz="2400" dirty="0">
              <a:effectLst/>
            </a:endParaRPr>
          </a:p>
          <a:p>
            <a:pPr lvl="1"/>
            <a:r>
              <a:rPr lang="en-US" sz="2400" dirty="0">
                <a:effectLst/>
              </a:rPr>
              <a:t>Proof of Ownership (A copy of one of the following documents)</a:t>
            </a:r>
          </a:p>
          <a:p>
            <a:pPr marL="914400" lvl="2" indent="0">
              <a:spcBef>
                <a:spcPts val="0"/>
              </a:spcBef>
              <a:buNone/>
            </a:pPr>
            <a:r>
              <a:rPr lang="en-US" sz="2000" dirty="0">
                <a:solidFill>
                  <a:schemeClr val="accent5">
                    <a:lumMod val="60000"/>
                    <a:lumOff val="40000"/>
                  </a:schemeClr>
                </a:solidFill>
                <a:effectLst/>
              </a:rPr>
              <a:t>Warranty Deed</a:t>
            </a:r>
          </a:p>
          <a:p>
            <a:pPr marL="914400" lvl="2" indent="0">
              <a:spcBef>
                <a:spcPts val="0"/>
              </a:spcBef>
              <a:buNone/>
            </a:pPr>
            <a:r>
              <a:rPr lang="en-US" sz="2000" dirty="0">
                <a:solidFill>
                  <a:schemeClr val="accent5">
                    <a:lumMod val="60000"/>
                    <a:lumOff val="40000"/>
                  </a:schemeClr>
                </a:solidFill>
                <a:effectLst/>
              </a:rPr>
              <a:t>Survey Plat</a:t>
            </a:r>
          </a:p>
          <a:p>
            <a:pPr marL="914400" lvl="2" indent="0">
              <a:spcBef>
                <a:spcPts val="0"/>
              </a:spcBef>
              <a:buNone/>
            </a:pPr>
            <a:r>
              <a:rPr lang="en-US" sz="2000" dirty="0">
                <a:solidFill>
                  <a:schemeClr val="accent5">
                    <a:lumMod val="60000"/>
                    <a:lumOff val="40000"/>
                  </a:schemeClr>
                </a:solidFill>
                <a:effectLst/>
              </a:rPr>
              <a:t>Copy of Current Property Owners </a:t>
            </a:r>
            <a:r>
              <a:rPr lang="en-US" sz="2000" dirty="0" smtClean="0">
                <a:solidFill>
                  <a:schemeClr val="accent5">
                    <a:lumMod val="60000"/>
                    <a:lumOff val="40000"/>
                  </a:schemeClr>
                </a:solidFill>
                <a:effectLst/>
              </a:rPr>
              <a:t>Tax Bill</a:t>
            </a:r>
            <a:endParaRPr lang="en-US" sz="2000" dirty="0">
              <a:solidFill>
                <a:schemeClr val="accent5">
                  <a:lumMod val="60000"/>
                  <a:lumOff val="40000"/>
                </a:schemeClr>
              </a:solidFill>
              <a:effectLst/>
            </a:endParaRPr>
          </a:p>
          <a:p>
            <a:pPr lvl="1"/>
            <a:r>
              <a:rPr lang="en-US" sz="2400" dirty="0">
                <a:effectLst/>
              </a:rPr>
              <a:t>Notarized</a:t>
            </a:r>
          </a:p>
          <a:p>
            <a:pPr marL="857250" lvl="2" indent="0">
              <a:spcBef>
                <a:spcPts val="0"/>
              </a:spcBef>
              <a:buNone/>
            </a:pPr>
            <a:r>
              <a:rPr lang="en-US" sz="2000" dirty="0">
                <a:solidFill>
                  <a:schemeClr val="accent5">
                    <a:lumMod val="60000"/>
                    <a:lumOff val="40000"/>
                  </a:schemeClr>
                </a:solidFill>
                <a:effectLst/>
              </a:rPr>
              <a:t>Permits must be signed </a:t>
            </a:r>
            <a:r>
              <a:rPr lang="en-US" sz="2000" dirty="0" smtClean="0">
                <a:solidFill>
                  <a:schemeClr val="accent5">
                    <a:lumMod val="60000"/>
                    <a:lumOff val="40000"/>
                  </a:schemeClr>
                </a:solidFill>
                <a:effectLst/>
              </a:rPr>
              <a:t>and notarized by </a:t>
            </a:r>
            <a:r>
              <a:rPr lang="en-US" sz="2000" dirty="0">
                <a:solidFill>
                  <a:schemeClr val="accent5">
                    <a:lumMod val="60000"/>
                    <a:lumOff val="40000"/>
                  </a:schemeClr>
                </a:solidFill>
                <a:effectLst/>
              </a:rPr>
              <a:t>the </a:t>
            </a:r>
            <a:r>
              <a:rPr lang="en-US" sz="2000" dirty="0" smtClean="0">
                <a:solidFill>
                  <a:schemeClr val="accent5">
                    <a:lumMod val="60000"/>
                    <a:lumOff val="40000"/>
                  </a:schemeClr>
                </a:solidFill>
                <a:effectLst/>
              </a:rPr>
              <a:t>owner.</a:t>
            </a:r>
            <a:r>
              <a:rPr lang="en-US" dirty="0" smtClean="0">
                <a:solidFill>
                  <a:schemeClr val="accent5">
                    <a:lumMod val="60000"/>
                    <a:lumOff val="40000"/>
                  </a:schemeClr>
                </a:solidFill>
                <a:effectLst/>
              </a:rPr>
              <a:t>  </a:t>
            </a:r>
            <a:endParaRPr lang="en-US" dirty="0">
              <a:solidFill>
                <a:schemeClr val="accent5">
                  <a:lumMod val="60000"/>
                  <a:lumOff val="40000"/>
                </a:schemeClr>
              </a:solidFill>
              <a:effectLst/>
            </a:endParaRPr>
          </a:p>
          <a:p>
            <a:pPr lvl="1"/>
            <a:r>
              <a:rPr lang="en-US" sz="2400" dirty="0">
                <a:effectLst/>
              </a:rPr>
              <a:t>Contact Phone </a:t>
            </a:r>
            <a:r>
              <a:rPr lang="en-US" sz="2400" dirty="0" smtClean="0">
                <a:effectLst/>
              </a:rPr>
              <a:t>Numbers</a:t>
            </a:r>
          </a:p>
          <a:p>
            <a:pPr marL="450000" lvl="1" indent="0">
              <a:buNone/>
            </a:pPr>
            <a:endParaRPr lang="en-US" sz="2400" dirty="0" smtClean="0">
              <a:effectLst/>
            </a:endParaRPr>
          </a:p>
          <a:p>
            <a:pPr marL="800100" lvl="1" indent="-342900">
              <a:spcBef>
                <a:spcPts val="0"/>
              </a:spcBef>
            </a:pPr>
            <a:r>
              <a:rPr lang="en-US" sz="2400" dirty="0" smtClean="0">
                <a:effectLst/>
              </a:rPr>
              <a:t>Location </a:t>
            </a:r>
            <a:r>
              <a:rPr lang="en-US" sz="2400" dirty="0">
                <a:effectLst/>
              </a:rPr>
              <a:t>of Proposed Driveway(s)</a:t>
            </a:r>
          </a:p>
          <a:p>
            <a:pPr marL="0" indent="0">
              <a:spcBef>
                <a:spcPts val="0"/>
              </a:spcBef>
              <a:buNone/>
            </a:pPr>
            <a:r>
              <a:rPr lang="en-US" sz="2400" dirty="0" smtClean="0">
                <a:effectLst/>
              </a:rPr>
              <a:t>		</a:t>
            </a:r>
            <a:r>
              <a:rPr lang="en-US" sz="2000" dirty="0" smtClean="0">
                <a:solidFill>
                  <a:schemeClr val="accent5">
                    <a:lumMod val="60000"/>
                    <a:lumOff val="40000"/>
                  </a:schemeClr>
                </a:solidFill>
                <a:effectLst/>
              </a:rPr>
              <a:t>Route </a:t>
            </a:r>
            <a:r>
              <a:rPr lang="en-US" dirty="0" smtClean="0">
                <a:solidFill>
                  <a:schemeClr val="accent5">
                    <a:lumMod val="60000"/>
                    <a:lumOff val="40000"/>
                  </a:schemeClr>
                </a:solidFill>
                <a:effectLst/>
              </a:rPr>
              <a:t>number</a:t>
            </a:r>
            <a:r>
              <a:rPr lang="en-US" sz="2000" dirty="0" smtClean="0">
                <a:solidFill>
                  <a:schemeClr val="accent5">
                    <a:lumMod val="60000"/>
                    <a:lumOff val="40000"/>
                  </a:schemeClr>
                </a:solidFill>
                <a:effectLst/>
              </a:rPr>
              <a:t> </a:t>
            </a:r>
            <a:r>
              <a:rPr lang="en-US" sz="2000" dirty="0">
                <a:solidFill>
                  <a:schemeClr val="accent5">
                    <a:lumMod val="60000"/>
                    <a:lumOff val="40000"/>
                  </a:schemeClr>
                </a:solidFill>
                <a:effectLst/>
              </a:rPr>
              <a:t>and Milepost to the nearest 1/10 of a mile</a:t>
            </a:r>
          </a:p>
          <a:p>
            <a:pPr marL="914400" indent="-914400">
              <a:spcBef>
                <a:spcPts val="0"/>
              </a:spcBef>
              <a:buNone/>
            </a:pPr>
            <a:r>
              <a:rPr lang="en-US" sz="2400" dirty="0" smtClean="0">
                <a:solidFill>
                  <a:schemeClr val="accent5">
                    <a:lumMod val="60000"/>
                    <a:lumOff val="40000"/>
                  </a:schemeClr>
                </a:solidFill>
                <a:effectLst/>
              </a:rPr>
              <a:t>	</a:t>
            </a:r>
            <a:r>
              <a:rPr lang="en-US" sz="2000" dirty="0" smtClean="0">
                <a:solidFill>
                  <a:schemeClr val="accent5">
                    <a:lumMod val="60000"/>
                    <a:lumOff val="40000"/>
                  </a:schemeClr>
                </a:solidFill>
                <a:effectLst/>
              </a:rPr>
              <a:t>Mark </a:t>
            </a:r>
            <a:r>
              <a:rPr lang="en-US" sz="2000" dirty="0">
                <a:solidFill>
                  <a:schemeClr val="accent5">
                    <a:lumMod val="60000"/>
                    <a:lumOff val="40000"/>
                  </a:schemeClr>
                </a:solidFill>
                <a:effectLst/>
              </a:rPr>
              <a:t>proposed driveway location with some type of marker such as ribbon, flag, etc</a:t>
            </a:r>
            <a:r>
              <a:rPr lang="en-US" sz="2000" dirty="0" smtClean="0">
                <a:solidFill>
                  <a:schemeClr val="accent5">
                    <a:lumMod val="60000"/>
                    <a:lumOff val="40000"/>
                  </a:schemeClr>
                </a:solidFill>
                <a:effectLst/>
              </a:rPr>
              <a:t>. (Identify Type of Marker on Application)</a:t>
            </a:r>
            <a:endParaRPr lang="en-US" sz="2000" dirty="0">
              <a:solidFill>
                <a:schemeClr val="accent5">
                  <a:lumMod val="60000"/>
                  <a:lumOff val="40000"/>
                </a:schemeClr>
              </a:solidFill>
              <a:effectLst/>
            </a:endParaRPr>
          </a:p>
          <a:p>
            <a:pPr marL="0" indent="0">
              <a:buNone/>
            </a:pPr>
            <a:r>
              <a:rPr lang="en-US" dirty="0">
                <a:effectLst/>
              </a:rPr>
              <a:t> </a:t>
            </a:r>
          </a:p>
          <a:p>
            <a:endParaRPr lang="en-US" dirty="0" smtClean="0">
              <a:solidFill>
                <a:srgbClr val="FF0000"/>
              </a:solidFill>
            </a:endParaRPr>
          </a:p>
        </p:txBody>
      </p:sp>
    </p:spTree>
    <p:extLst>
      <p:ext uri="{BB962C8B-B14F-4D97-AF65-F5344CB8AC3E}">
        <p14:creationId xmlns:p14="http://schemas.microsoft.com/office/powerpoint/2010/main" val="3541911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Driveway Permit </a:t>
            </a:r>
            <a:endParaRPr lang="en-US" dirty="0"/>
          </a:p>
        </p:txBody>
      </p:sp>
      <p:sp>
        <p:nvSpPr>
          <p:cNvPr id="3" name="Content Placeholder 2"/>
          <p:cNvSpPr>
            <a:spLocks noGrp="1"/>
          </p:cNvSpPr>
          <p:nvPr>
            <p:ph idx="1"/>
          </p:nvPr>
        </p:nvSpPr>
        <p:spPr>
          <a:xfrm>
            <a:off x="152400" y="990600"/>
            <a:ext cx="8839200" cy="5715000"/>
          </a:xfrm>
        </p:spPr>
        <p:txBody>
          <a:bodyPr>
            <a:normAutofit fontScale="85000" lnSpcReduction="20000"/>
          </a:bodyPr>
          <a:lstStyle/>
          <a:p>
            <a:pPr lvl="0"/>
            <a:r>
              <a:rPr lang="en-US" sz="2400" dirty="0" smtClean="0">
                <a:effectLst/>
              </a:rPr>
              <a:t>Commercial Driveway Permit Requirements:</a:t>
            </a:r>
          </a:p>
          <a:p>
            <a:pPr lvl="1"/>
            <a:r>
              <a:rPr lang="en-US" sz="2200" dirty="0" smtClean="0">
                <a:effectLst/>
              </a:rPr>
              <a:t>Updated access management requirements. </a:t>
            </a:r>
            <a:endParaRPr lang="en-US" sz="2200" dirty="0">
              <a:effectLst/>
            </a:endParaRPr>
          </a:p>
          <a:p>
            <a:pPr marL="810000" lvl="2" indent="0">
              <a:buNone/>
            </a:pPr>
            <a:r>
              <a:rPr lang="en-US" sz="2000" dirty="0">
                <a:solidFill>
                  <a:schemeClr val="accent5">
                    <a:lumMod val="60000"/>
                    <a:lumOff val="40000"/>
                  </a:schemeClr>
                </a:solidFill>
                <a:effectLst/>
              </a:rPr>
              <a:t>18.31.6 NMAC 6/27/2017</a:t>
            </a:r>
          </a:p>
          <a:p>
            <a:pPr marL="457200" lvl="1" indent="0">
              <a:buNone/>
            </a:pPr>
            <a:r>
              <a:rPr lang="en-US" sz="2400" dirty="0" smtClean="0">
                <a:effectLst/>
              </a:rPr>
              <a:t>Same requirements as residential </a:t>
            </a:r>
            <a:r>
              <a:rPr lang="en-US" sz="2400" dirty="0">
                <a:effectLst/>
              </a:rPr>
              <a:t>d</a:t>
            </a:r>
            <a:r>
              <a:rPr lang="en-US" sz="2400" dirty="0" smtClean="0">
                <a:effectLst/>
              </a:rPr>
              <a:t>riveway plus the following: </a:t>
            </a:r>
            <a:r>
              <a:rPr lang="en-US" sz="2000" dirty="0" smtClean="0">
                <a:solidFill>
                  <a:srgbClr val="FF0000"/>
                </a:solidFill>
                <a:effectLst/>
              </a:rPr>
              <a:t> </a:t>
            </a:r>
          </a:p>
          <a:p>
            <a:pPr lvl="1"/>
            <a:r>
              <a:rPr lang="en-US" sz="2400" dirty="0" smtClean="0">
                <a:effectLst/>
              </a:rPr>
              <a:t>Site layout on an 11’ x17” sheet</a:t>
            </a:r>
          </a:p>
          <a:p>
            <a:pPr lvl="1"/>
            <a:r>
              <a:rPr lang="en-US" sz="2400" dirty="0" smtClean="0">
                <a:effectLst/>
              </a:rPr>
              <a:t>Traffic Analysis </a:t>
            </a:r>
            <a:r>
              <a:rPr lang="en-US" sz="2000" dirty="0" smtClean="0">
                <a:effectLst/>
              </a:rPr>
              <a:t>(Level required depends on traffic generated) </a:t>
            </a:r>
          </a:p>
          <a:p>
            <a:pPr marL="457200" lvl="1" indent="0">
              <a:spcBef>
                <a:spcPts val="0"/>
              </a:spcBef>
              <a:buNone/>
            </a:pPr>
            <a:r>
              <a:rPr lang="en-US" sz="2400" dirty="0">
                <a:effectLst/>
              </a:rPr>
              <a:t>	</a:t>
            </a:r>
            <a:r>
              <a:rPr lang="en-US" sz="2000" dirty="0" smtClean="0">
                <a:solidFill>
                  <a:schemeClr val="accent5">
                    <a:lumMod val="60000"/>
                    <a:lumOff val="40000"/>
                  </a:schemeClr>
                </a:solidFill>
                <a:effectLst/>
              </a:rPr>
              <a:t>Site Threshold Assessment (STH)  - No longer required</a:t>
            </a:r>
          </a:p>
          <a:p>
            <a:pPr marL="457200" lvl="1" indent="0">
              <a:spcBef>
                <a:spcPts val="0"/>
              </a:spcBef>
              <a:buNone/>
            </a:pPr>
            <a:r>
              <a:rPr lang="en-US" sz="2000" dirty="0" smtClean="0">
                <a:solidFill>
                  <a:schemeClr val="accent5">
                    <a:lumMod val="60000"/>
                    <a:lumOff val="40000"/>
                  </a:schemeClr>
                </a:solidFill>
                <a:effectLst/>
              </a:rPr>
              <a:t>	Site Traffic Analysis (STA) – Required for all development</a:t>
            </a:r>
          </a:p>
          <a:p>
            <a:pPr marL="457200" lvl="1" indent="0">
              <a:spcBef>
                <a:spcPts val="0"/>
              </a:spcBef>
              <a:buNone/>
            </a:pPr>
            <a:r>
              <a:rPr lang="en-US" sz="2000" dirty="0">
                <a:solidFill>
                  <a:schemeClr val="accent5">
                    <a:lumMod val="60000"/>
                    <a:lumOff val="40000"/>
                  </a:schemeClr>
                </a:solidFill>
                <a:effectLst/>
              </a:rPr>
              <a:t>	</a:t>
            </a:r>
            <a:r>
              <a:rPr lang="en-US" sz="2000" dirty="0" smtClean="0">
                <a:solidFill>
                  <a:schemeClr val="accent5">
                    <a:lumMod val="60000"/>
                    <a:lumOff val="40000"/>
                  </a:schemeClr>
                </a:solidFill>
                <a:effectLst/>
              </a:rPr>
              <a:t>Traffic Impact Analysis (TIA) – More than 100 Peak Hour Trips	</a:t>
            </a:r>
          </a:p>
          <a:p>
            <a:pPr lvl="1"/>
            <a:r>
              <a:rPr lang="en-US" sz="2400" dirty="0" smtClean="0">
                <a:effectLst/>
              </a:rPr>
              <a:t>Design Plans for any roadway geometric improvements</a:t>
            </a:r>
          </a:p>
          <a:p>
            <a:pPr marL="0" indent="0">
              <a:spcBef>
                <a:spcPts val="0"/>
              </a:spcBef>
              <a:buNone/>
            </a:pPr>
            <a:r>
              <a:rPr lang="en-US" sz="2400" dirty="0" smtClean="0">
                <a:effectLst/>
              </a:rPr>
              <a:t>		</a:t>
            </a:r>
            <a:r>
              <a:rPr lang="en-US" sz="2000" dirty="0" smtClean="0">
                <a:solidFill>
                  <a:schemeClr val="accent5">
                    <a:lumMod val="60000"/>
                    <a:lumOff val="40000"/>
                  </a:schemeClr>
                </a:solidFill>
                <a:effectLst/>
              </a:rPr>
              <a:t>Plans to include detailed dimensional layouts of all improvements</a:t>
            </a:r>
            <a:endParaRPr lang="en-US" sz="2000" dirty="0">
              <a:solidFill>
                <a:schemeClr val="accent5">
                  <a:lumMod val="60000"/>
                  <a:lumOff val="40000"/>
                </a:schemeClr>
              </a:solidFill>
              <a:effectLst/>
            </a:endParaRPr>
          </a:p>
          <a:p>
            <a:pPr lvl="1"/>
            <a:r>
              <a:rPr lang="en-US" sz="2400" dirty="0" smtClean="0">
                <a:effectLst/>
              </a:rPr>
              <a:t>Traffic Control Plan</a:t>
            </a:r>
          </a:p>
          <a:p>
            <a:pPr lvl="1"/>
            <a:r>
              <a:rPr lang="en-US" sz="2400" dirty="0" smtClean="0">
                <a:effectLst/>
              </a:rPr>
              <a:t>Site Grading and Drainage Plan</a:t>
            </a:r>
            <a:endParaRPr lang="en-US" sz="2400" dirty="0">
              <a:effectLst/>
            </a:endParaRPr>
          </a:p>
          <a:p>
            <a:pPr marL="457200" lvl="1" indent="0">
              <a:buNone/>
            </a:pPr>
            <a:r>
              <a:rPr lang="en-US" sz="2000" dirty="0" smtClean="0">
                <a:solidFill>
                  <a:srgbClr val="FF0000"/>
                </a:solidFill>
                <a:effectLst/>
              </a:rPr>
              <a:t>	</a:t>
            </a:r>
            <a:r>
              <a:rPr lang="en-US" sz="2000" dirty="0" smtClean="0">
                <a:solidFill>
                  <a:schemeClr val="accent5">
                    <a:lumMod val="60000"/>
                    <a:lumOff val="40000"/>
                  </a:schemeClr>
                </a:solidFill>
                <a:effectLst/>
              </a:rPr>
              <a:t>Must be approved BY NMDOT Drainage Section</a:t>
            </a:r>
          </a:p>
          <a:p>
            <a:pPr marL="914400" indent="-914400">
              <a:spcBef>
                <a:spcPts val="0"/>
              </a:spcBef>
              <a:buNone/>
            </a:pPr>
            <a:r>
              <a:rPr lang="en-US" sz="2400" dirty="0" smtClean="0">
                <a:solidFill>
                  <a:srgbClr val="FF0000"/>
                </a:solidFill>
                <a:effectLst/>
              </a:rPr>
              <a:t>	</a:t>
            </a:r>
            <a:endParaRPr lang="en-US" sz="2000" dirty="0">
              <a:solidFill>
                <a:srgbClr val="FF0000"/>
              </a:solidFill>
              <a:effectLst/>
            </a:endParaRPr>
          </a:p>
          <a:p>
            <a:pPr marL="0" indent="0">
              <a:buNone/>
            </a:pPr>
            <a:r>
              <a:rPr lang="en-US" dirty="0">
                <a:effectLst/>
              </a:rPr>
              <a:t> </a:t>
            </a:r>
          </a:p>
          <a:p>
            <a:endParaRPr lang="en-US" dirty="0" smtClean="0">
              <a:solidFill>
                <a:srgbClr val="FF0000"/>
              </a:solidFill>
            </a:endParaRPr>
          </a:p>
        </p:txBody>
      </p:sp>
    </p:spTree>
    <p:extLst>
      <p:ext uri="{BB962C8B-B14F-4D97-AF65-F5344CB8AC3E}">
        <p14:creationId xmlns:p14="http://schemas.microsoft.com/office/powerpoint/2010/main" val="3735237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dirty="0" smtClean="0"/>
              <a:t>Driveway Permit </a:t>
            </a:r>
            <a:endParaRPr lang="en-US" dirty="0"/>
          </a:p>
        </p:txBody>
      </p:sp>
      <p:sp>
        <p:nvSpPr>
          <p:cNvPr id="3" name="Content Placeholder 2"/>
          <p:cNvSpPr>
            <a:spLocks noGrp="1"/>
          </p:cNvSpPr>
          <p:nvPr>
            <p:ph idx="1"/>
          </p:nvPr>
        </p:nvSpPr>
        <p:spPr>
          <a:xfrm>
            <a:off x="152400" y="990600"/>
            <a:ext cx="8839200" cy="5715000"/>
          </a:xfrm>
        </p:spPr>
        <p:txBody>
          <a:bodyPr>
            <a:normAutofit fontScale="92500" lnSpcReduction="20000"/>
          </a:bodyPr>
          <a:lstStyle/>
          <a:p>
            <a:pPr lvl="0"/>
            <a:r>
              <a:rPr lang="en-US" sz="2400" dirty="0" smtClean="0">
                <a:effectLst/>
              </a:rPr>
              <a:t>Commercial Driveway Permit Requirements:</a:t>
            </a:r>
            <a:endParaRPr lang="en-US" sz="2400" dirty="0">
              <a:effectLst/>
            </a:endParaRPr>
          </a:p>
          <a:p>
            <a:pPr lvl="1"/>
            <a:r>
              <a:rPr lang="en-US" sz="2400" dirty="0" smtClean="0">
                <a:effectLst/>
              </a:rPr>
              <a:t>SWPPP Plan</a:t>
            </a:r>
            <a:r>
              <a:rPr lang="en-US" sz="2000" dirty="0" smtClean="0">
                <a:effectLst/>
              </a:rPr>
              <a:t> </a:t>
            </a:r>
          </a:p>
          <a:p>
            <a:pPr marL="457200" lvl="1" indent="0">
              <a:spcBef>
                <a:spcPts val="0"/>
              </a:spcBef>
              <a:buNone/>
            </a:pPr>
            <a:r>
              <a:rPr lang="en-US" sz="2400" dirty="0">
                <a:effectLst/>
              </a:rPr>
              <a:t>	</a:t>
            </a:r>
            <a:r>
              <a:rPr lang="en-US" sz="2000" dirty="0">
                <a:solidFill>
                  <a:srgbClr val="FF0000"/>
                </a:solidFill>
                <a:effectLst/>
              </a:rPr>
              <a:t> </a:t>
            </a:r>
            <a:r>
              <a:rPr lang="en-US" sz="2000" dirty="0">
                <a:solidFill>
                  <a:schemeClr val="accent5">
                    <a:lumMod val="60000"/>
                    <a:lumOff val="40000"/>
                  </a:schemeClr>
                </a:solidFill>
                <a:effectLst/>
              </a:rPr>
              <a:t>Must be approved BY NMDOT Drainage Section </a:t>
            </a:r>
            <a:r>
              <a:rPr lang="en-US" sz="2000" dirty="0" smtClean="0">
                <a:solidFill>
                  <a:srgbClr val="FF0000"/>
                </a:solidFill>
                <a:effectLst/>
              </a:rPr>
              <a:t>	</a:t>
            </a:r>
          </a:p>
          <a:p>
            <a:pPr lvl="1"/>
            <a:r>
              <a:rPr lang="en-US" sz="2400" dirty="0" smtClean="0">
                <a:effectLst/>
              </a:rPr>
              <a:t>Environmental/Cultural Resources Clearance</a:t>
            </a:r>
          </a:p>
          <a:p>
            <a:pPr marL="0" indent="0">
              <a:spcBef>
                <a:spcPts val="0"/>
              </a:spcBef>
              <a:buNone/>
            </a:pPr>
            <a:r>
              <a:rPr lang="en-US" sz="2400" dirty="0" smtClean="0">
                <a:effectLst/>
              </a:rPr>
              <a:t>		</a:t>
            </a:r>
            <a:r>
              <a:rPr lang="en-US" sz="2000" dirty="0" smtClean="0">
                <a:solidFill>
                  <a:schemeClr val="accent5">
                    <a:lumMod val="60000"/>
                    <a:lumOff val="40000"/>
                  </a:schemeClr>
                </a:solidFill>
                <a:effectLst/>
              </a:rPr>
              <a:t>Clearance Received from NMDOT Environmental Section</a:t>
            </a:r>
            <a:endParaRPr lang="en-US" sz="2000" dirty="0">
              <a:solidFill>
                <a:schemeClr val="accent5">
                  <a:lumMod val="60000"/>
                  <a:lumOff val="40000"/>
                </a:schemeClr>
              </a:solidFill>
              <a:effectLst/>
            </a:endParaRPr>
          </a:p>
          <a:p>
            <a:pPr marL="0" indent="0">
              <a:spcBef>
                <a:spcPts val="0"/>
              </a:spcBef>
              <a:buNone/>
            </a:pPr>
            <a:endParaRPr lang="en-US" sz="800" dirty="0">
              <a:solidFill>
                <a:srgbClr val="FF0000"/>
              </a:solidFill>
              <a:effectLst/>
            </a:endParaRPr>
          </a:p>
          <a:p>
            <a:pPr marL="0" indent="0">
              <a:spcBef>
                <a:spcPts val="0"/>
              </a:spcBef>
              <a:buNone/>
            </a:pPr>
            <a:r>
              <a:rPr lang="en-US" sz="2400" dirty="0" smtClean="0">
                <a:effectLst/>
              </a:rPr>
              <a:t>Driveway must be constructed within 6 months of date of issuance of the permit or permit will expire.</a:t>
            </a:r>
          </a:p>
          <a:p>
            <a:pPr marL="0" indent="0">
              <a:spcBef>
                <a:spcPts val="0"/>
              </a:spcBef>
              <a:buNone/>
            </a:pPr>
            <a:r>
              <a:rPr lang="en-US" sz="2000" dirty="0" smtClean="0">
                <a:solidFill>
                  <a:schemeClr val="accent5">
                    <a:lumMod val="60000"/>
                    <a:lumOff val="40000"/>
                  </a:schemeClr>
                </a:solidFill>
                <a:effectLst/>
              </a:rPr>
              <a:t>		If unable to construct within 6 months, an extension can be requested, in 		writing.  Must include explanation of why it was unable to be constructed 		within the required 6 months.</a:t>
            </a:r>
          </a:p>
          <a:p>
            <a:pPr marL="0" indent="0">
              <a:spcBef>
                <a:spcPts val="0"/>
              </a:spcBef>
              <a:buNone/>
            </a:pPr>
            <a:endParaRPr lang="en-US" sz="800" dirty="0" smtClean="0">
              <a:effectLst/>
            </a:endParaRPr>
          </a:p>
          <a:p>
            <a:pPr marL="0" indent="0">
              <a:spcBef>
                <a:spcPts val="0"/>
              </a:spcBef>
              <a:buNone/>
            </a:pPr>
            <a:r>
              <a:rPr lang="en-US" sz="2400" dirty="0" smtClean="0">
                <a:effectLst/>
              </a:rPr>
              <a:t>It is the applicants responsibility to construct and maintain the access.</a:t>
            </a:r>
          </a:p>
          <a:p>
            <a:pPr marL="0" indent="0">
              <a:spcBef>
                <a:spcPts val="0"/>
              </a:spcBef>
              <a:buNone/>
            </a:pPr>
            <a:endParaRPr lang="en-US" sz="800" dirty="0">
              <a:effectLst/>
            </a:endParaRPr>
          </a:p>
          <a:p>
            <a:pPr marL="0" indent="0">
              <a:spcBef>
                <a:spcPts val="0"/>
              </a:spcBef>
              <a:buNone/>
            </a:pPr>
            <a:r>
              <a:rPr lang="en-US" sz="2400" dirty="0" smtClean="0"/>
              <a:t>Permit review period is </a:t>
            </a:r>
            <a:r>
              <a:rPr lang="en-US" sz="2400" dirty="0"/>
              <a:t>normally up to </a:t>
            </a:r>
            <a:r>
              <a:rPr lang="en-US" sz="2400" dirty="0" smtClean="0"/>
              <a:t>45 </a:t>
            </a:r>
            <a:r>
              <a:rPr lang="en-US" sz="2400" dirty="0"/>
              <a:t>work days </a:t>
            </a:r>
            <a:r>
              <a:rPr lang="en-US" sz="2400" dirty="0" smtClean="0"/>
              <a:t>from submittal </a:t>
            </a:r>
            <a:r>
              <a:rPr lang="en-US" sz="2400" dirty="0"/>
              <a:t>of “complete” permit application. </a:t>
            </a:r>
          </a:p>
          <a:p>
            <a:pPr marL="914400" indent="-914400">
              <a:spcBef>
                <a:spcPts val="0"/>
              </a:spcBef>
              <a:buNone/>
            </a:pPr>
            <a:r>
              <a:rPr lang="en-US" sz="2400" dirty="0" smtClean="0">
                <a:solidFill>
                  <a:srgbClr val="FF0000"/>
                </a:solidFill>
                <a:effectLst/>
              </a:rPr>
              <a:t>	</a:t>
            </a:r>
            <a:endParaRPr lang="en-US" sz="2400" dirty="0">
              <a:solidFill>
                <a:srgbClr val="FF0000"/>
              </a:solidFill>
              <a:effectLst/>
            </a:endParaRPr>
          </a:p>
          <a:p>
            <a:pPr marL="0" indent="0">
              <a:buNone/>
            </a:pPr>
            <a:r>
              <a:rPr lang="en-US" dirty="0">
                <a:effectLst/>
              </a:rPr>
              <a:t> </a:t>
            </a:r>
          </a:p>
          <a:p>
            <a:endParaRPr lang="en-US" dirty="0" smtClean="0">
              <a:solidFill>
                <a:srgbClr val="FF0000"/>
              </a:solidFill>
            </a:endParaRPr>
          </a:p>
        </p:txBody>
      </p:sp>
    </p:spTree>
    <p:extLst>
      <p:ext uri="{BB962C8B-B14F-4D97-AF65-F5344CB8AC3E}">
        <p14:creationId xmlns:p14="http://schemas.microsoft.com/office/powerpoint/2010/main" val="383411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dirty="0" smtClean="0"/>
              <a:t>Special Event Permit</a:t>
            </a:r>
            <a:endParaRPr lang="en-US" dirty="0"/>
          </a:p>
        </p:txBody>
      </p:sp>
      <p:sp>
        <p:nvSpPr>
          <p:cNvPr id="3" name="Content Placeholder 2"/>
          <p:cNvSpPr>
            <a:spLocks noGrp="1"/>
          </p:cNvSpPr>
          <p:nvPr>
            <p:ph idx="1"/>
          </p:nvPr>
        </p:nvSpPr>
        <p:spPr>
          <a:xfrm>
            <a:off x="228600" y="1143000"/>
            <a:ext cx="8610600" cy="5715000"/>
          </a:xfrm>
        </p:spPr>
        <p:txBody>
          <a:bodyPr>
            <a:normAutofit fontScale="92500" lnSpcReduction="10000"/>
          </a:bodyPr>
          <a:lstStyle/>
          <a:p>
            <a:pPr>
              <a:spcBef>
                <a:spcPts val="0"/>
              </a:spcBef>
            </a:pPr>
            <a:r>
              <a:rPr lang="en-US" dirty="0" smtClean="0"/>
              <a:t>Permit Application Requirements</a:t>
            </a:r>
          </a:p>
          <a:p>
            <a:pPr lvl="1">
              <a:spcBef>
                <a:spcPts val="0"/>
              </a:spcBef>
            </a:pPr>
            <a:r>
              <a:rPr lang="en-US" sz="2400" dirty="0" smtClean="0"/>
              <a:t>Cover Letter explaining event and need to use NMDOT Right of Way</a:t>
            </a:r>
          </a:p>
          <a:p>
            <a:pPr lvl="1">
              <a:spcBef>
                <a:spcPts val="0"/>
              </a:spcBef>
            </a:pPr>
            <a:endParaRPr lang="en-US" sz="800" dirty="0" smtClean="0"/>
          </a:p>
          <a:p>
            <a:pPr lvl="1">
              <a:spcBef>
                <a:spcPts val="0"/>
              </a:spcBef>
            </a:pPr>
            <a:r>
              <a:rPr lang="en-US" sz="2400" dirty="0" smtClean="0"/>
              <a:t>List of local government approvals</a:t>
            </a:r>
          </a:p>
          <a:p>
            <a:pPr lvl="1">
              <a:spcBef>
                <a:spcPts val="0"/>
              </a:spcBef>
            </a:pPr>
            <a:endParaRPr lang="en-US" sz="800" dirty="0" smtClean="0"/>
          </a:p>
          <a:p>
            <a:pPr lvl="1">
              <a:spcBef>
                <a:spcPts val="0"/>
              </a:spcBef>
            </a:pPr>
            <a:r>
              <a:rPr lang="en-US" sz="2400" dirty="0" smtClean="0"/>
              <a:t>Traffic Control Plan</a:t>
            </a:r>
          </a:p>
          <a:p>
            <a:pPr marL="914400" lvl="2" indent="0">
              <a:spcBef>
                <a:spcPts val="0"/>
              </a:spcBef>
              <a:buNone/>
            </a:pPr>
            <a:r>
              <a:rPr lang="en-US" sz="2000" dirty="0" smtClean="0">
                <a:solidFill>
                  <a:schemeClr val="accent5">
                    <a:lumMod val="60000"/>
                    <a:lumOff val="40000"/>
                  </a:schemeClr>
                </a:solidFill>
              </a:rPr>
              <a:t>If utilizing law enforcement, must have written acknowledgement/ concurrence from the  law enforcement agency</a:t>
            </a:r>
          </a:p>
          <a:p>
            <a:pPr lvl="1">
              <a:spcBef>
                <a:spcPts val="0"/>
              </a:spcBef>
            </a:pPr>
            <a:endParaRPr lang="en-US" sz="800" dirty="0" smtClean="0"/>
          </a:p>
          <a:p>
            <a:pPr lvl="1">
              <a:spcBef>
                <a:spcPts val="0"/>
              </a:spcBef>
            </a:pPr>
            <a:r>
              <a:rPr lang="en-US" sz="2400" dirty="0" smtClean="0"/>
              <a:t>Clear map of proposed route</a:t>
            </a:r>
            <a:endParaRPr lang="en-US" sz="2400" dirty="0"/>
          </a:p>
          <a:p>
            <a:pPr lvl="1">
              <a:spcBef>
                <a:spcPts val="0"/>
              </a:spcBef>
            </a:pPr>
            <a:endParaRPr lang="en-US" sz="800" dirty="0" smtClean="0"/>
          </a:p>
          <a:p>
            <a:pPr lvl="1">
              <a:spcBef>
                <a:spcPts val="0"/>
              </a:spcBef>
            </a:pPr>
            <a:r>
              <a:rPr lang="en-US" sz="2400" dirty="0" smtClean="0"/>
              <a:t>Certificate of insurance</a:t>
            </a:r>
          </a:p>
          <a:p>
            <a:pPr marL="457200" lvl="1" indent="0">
              <a:spcBef>
                <a:spcPts val="0"/>
              </a:spcBef>
              <a:buNone/>
            </a:pPr>
            <a:r>
              <a:rPr lang="en-US" dirty="0" smtClean="0">
                <a:solidFill>
                  <a:srgbClr val="FF0000"/>
                </a:solidFill>
              </a:rPr>
              <a:t>	</a:t>
            </a:r>
            <a:r>
              <a:rPr lang="en-US" sz="2000" dirty="0" smtClean="0">
                <a:solidFill>
                  <a:schemeClr val="accent5">
                    <a:lumMod val="60000"/>
                    <a:lumOff val="40000"/>
                  </a:schemeClr>
                </a:solidFill>
              </a:rPr>
              <a:t>Must be in the amount of $1,000,000 per occurrence</a:t>
            </a:r>
          </a:p>
          <a:p>
            <a:pPr marL="457200" lvl="1" indent="0">
              <a:spcBef>
                <a:spcPts val="0"/>
              </a:spcBef>
              <a:buNone/>
            </a:pPr>
            <a:r>
              <a:rPr lang="en-US" sz="2400" dirty="0" smtClean="0">
                <a:solidFill>
                  <a:schemeClr val="accent5">
                    <a:lumMod val="60000"/>
                    <a:lumOff val="40000"/>
                  </a:schemeClr>
                </a:solidFill>
              </a:rPr>
              <a:t>	</a:t>
            </a:r>
            <a:r>
              <a:rPr lang="en-US" sz="2000" dirty="0" smtClean="0">
                <a:solidFill>
                  <a:schemeClr val="accent5">
                    <a:lumMod val="60000"/>
                    <a:lumOff val="40000"/>
                  </a:schemeClr>
                </a:solidFill>
              </a:rPr>
              <a:t>NMDOT must be listed as additionally insured</a:t>
            </a:r>
          </a:p>
          <a:p>
            <a:pPr lvl="1">
              <a:spcBef>
                <a:spcPts val="0"/>
              </a:spcBef>
            </a:pPr>
            <a:endParaRPr lang="en-US" sz="800" dirty="0" smtClean="0"/>
          </a:p>
          <a:p>
            <a:pPr lvl="1">
              <a:spcBef>
                <a:spcPts val="0"/>
              </a:spcBef>
            </a:pPr>
            <a:r>
              <a:rPr lang="en-US" sz="2400" dirty="0" smtClean="0"/>
              <a:t>Hold Harmless/Indemnification Agreement</a:t>
            </a:r>
          </a:p>
          <a:p>
            <a:pPr marL="457200" lvl="1" indent="0">
              <a:spcBef>
                <a:spcPts val="0"/>
              </a:spcBef>
              <a:buNone/>
            </a:pPr>
            <a:r>
              <a:rPr lang="en-US" sz="2400" dirty="0" smtClean="0">
                <a:solidFill>
                  <a:srgbClr val="FF0000"/>
                </a:solidFill>
              </a:rPr>
              <a:t>	</a:t>
            </a:r>
            <a:r>
              <a:rPr lang="en-US" sz="2000" dirty="0" smtClean="0">
                <a:solidFill>
                  <a:schemeClr val="accent5">
                    <a:lumMod val="60000"/>
                    <a:lumOff val="40000"/>
                  </a:schemeClr>
                </a:solidFill>
              </a:rPr>
              <a:t>Must be notarized</a:t>
            </a:r>
          </a:p>
        </p:txBody>
      </p:sp>
    </p:spTree>
    <p:extLst>
      <p:ext uri="{BB962C8B-B14F-4D97-AF65-F5344CB8AC3E}">
        <p14:creationId xmlns:p14="http://schemas.microsoft.com/office/powerpoint/2010/main" val="146583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52400"/>
            <a:ext cx="6781800" cy="6149724"/>
          </a:xfrm>
          <a:prstGeom prst="rect">
            <a:avLst/>
          </a:prstGeom>
        </p:spPr>
      </p:pic>
      <p:sp>
        <p:nvSpPr>
          <p:cNvPr id="3" name="TextBox 2"/>
          <p:cNvSpPr txBox="1"/>
          <p:nvPr/>
        </p:nvSpPr>
        <p:spPr>
          <a:xfrm>
            <a:off x="2209800" y="5886625"/>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A-67</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8305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Landscaping Agreement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Allows private individuals, business, or local governments to place and maintain landscaping in NMDOT Right of Way.</a:t>
            </a:r>
          </a:p>
          <a:p>
            <a:r>
              <a:rPr lang="en-US" sz="2400" dirty="0" smtClean="0"/>
              <a:t>Requirements:</a:t>
            </a:r>
          </a:p>
          <a:p>
            <a:pPr lvl="1"/>
            <a:r>
              <a:rPr lang="en-US" sz="2400" dirty="0" smtClean="0"/>
              <a:t>Completed and signed permit application</a:t>
            </a:r>
          </a:p>
          <a:p>
            <a:pPr lvl="1"/>
            <a:r>
              <a:rPr lang="en-US" sz="2400" dirty="0" smtClean="0"/>
              <a:t>Indemnification and Hold Harmless Agreement</a:t>
            </a:r>
          </a:p>
          <a:p>
            <a:pPr marL="457200" lvl="1" indent="0">
              <a:buNone/>
            </a:pPr>
            <a:r>
              <a:rPr lang="en-US" sz="2000" dirty="0" smtClean="0">
                <a:solidFill>
                  <a:srgbClr val="FF0000"/>
                </a:solidFill>
              </a:rPr>
              <a:t>	</a:t>
            </a:r>
            <a:r>
              <a:rPr lang="en-US" sz="2000" dirty="0" smtClean="0">
                <a:solidFill>
                  <a:schemeClr val="accent5">
                    <a:lumMod val="60000"/>
                    <a:lumOff val="40000"/>
                  </a:schemeClr>
                </a:solidFill>
              </a:rPr>
              <a:t>Must be notarized</a:t>
            </a:r>
          </a:p>
          <a:p>
            <a:pPr lvl="1"/>
            <a:r>
              <a:rPr lang="en-US" sz="2400" dirty="0" smtClean="0"/>
              <a:t>Plan sheets of proposed landscaping</a:t>
            </a:r>
            <a:endParaRPr lang="en-US" sz="2400" dirty="0"/>
          </a:p>
          <a:p>
            <a:pPr marL="457200" lvl="1" indent="0">
              <a:buNone/>
            </a:pPr>
            <a:r>
              <a:rPr lang="en-US" sz="2400" dirty="0" smtClean="0">
                <a:solidFill>
                  <a:srgbClr val="FF0000"/>
                </a:solidFill>
              </a:rPr>
              <a:t>	</a:t>
            </a:r>
            <a:r>
              <a:rPr lang="en-US" sz="2000" dirty="0" smtClean="0">
                <a:solidFill>
                  <a:schemeClr val="accent5">
                    <a:lumMod val="60000"/>
                    <a:lumOff val="40000"/>
                  </a:schemeClr>
                </a:solidFill>
              </a:rPr>
              <a:t>Must show dimensions from edge of roadway, curb line, etc. </a:t>
            </a:r>
          </a:p>
          <a:p>
            <a:pPr marL="457200" lvl="1" indent="0">
              <a:buNone/>
            </a:pPr>
            <a:r>
              <a:rPr lang="en-US" sz="2000" dirty="0">
                <a:solidFill>
                  <a:schemeClr val="accent5">
                    <a:lumMod val="60000"/>
                    <a:lumOff val="40000"/>
                  </a:schemeClr>
                </a:solidFill>
              </a:rPr>
              <a:t>	</a:t>
            </a:r>
            <a:r>
              <a:rPr lang="en-US" sz="2000" dirty="0" smtClean="0">
                <a:solidFill>
                  <a:schemeClr val="accent5">
                    <a:lumMod val="60000"/>
                    <a:lumOff val="40000"/>
                  </a:schemeClr>
                </a:solidFill>
              </a:rPr>
              <a:t>Must show all materials to be used</a:t>
            </a:r>
          </a:p>
          <a:p>
            <a:pPr marL="457200" lvl="1" indent="0">
              <a:buNone/>
            </a:pPr>
            <a:endParaRPr lang="en-US" sz="2400" dirty="0" smtClean="0"/>
          </a:p>
          <a:p>
            <a:pPr lvl="1"/>
            <a:endParaRPr lang="en-US" sz="2400" dirty="0"/>
          </a:p>
          <a:p>
            <a:pPr lvl="1"/>
            <a:endParaRPr lang="en-US" sz="2400" dirty="0"/>
          </a:p>
        </p:txBody>
      </p:sp>
    </p:spTree>
    <p:extLst>
      <p:ext uri="{BB962C8B-B14F-4D97-AF65-F5344CB8AC3E}">
        <p14:creationId xmlns:p14="http://schemas.microsoft.com/office/powerpoint/2010/main" val="128214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Landscaping Agreement</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2400" dirty="0" smtClean="0"/>
              <a:t>No shrubbery or bushes that could interfere with sight lines shall  be planted or allowed to grow higher than 36” above roadway .</a:t>
            </a:r>
          </a:p>
          <a:p>
            <a:pPr lvl="1"/>
            <a:endParaRPr lang="en-US" sz="800" dirty="0" smtClean="0"/>
          </a:p>
          <a:p>
            <a:pPr lvl="1"/>
            <a:r>
              <a:rPr lang="en-US" sz="2400" dirty="0" smtClean="0"/>
              <a:t>Trees may be planted but lowest portion of lowest limbs must be 6 feet above roadway.</a:t>
            </a:r>
          </a:p>
          <a:p>
            <a:pPr lvl="1"/>
            <a:endParaRPr lang="en-US" sz="800" dirty="0" smtClean="0"/>
          </a:p>
          <a:p>
            <a:pPr lvl="1"/>
            <a:r>
              <a:rPr lang="en-US" sz="2400" dirty="0" smtClean="0"/>
              <a:t>Nothing will be allowed to overhang the curb or encroach on the roadway shoulder.</a:t>
            </a:r>
          </a:p>
          <a:p>
            <a:pPr lvl="1"/>
            <a:endParaRPr lang="en-US" sz="800" dirty="0" smtClean="0"/>
          </a:p>
          <a:p>
            <a:pPr lvl="1"/>
            <a:r>
              <a:rPr lang="en-US" sz="2400" dirty="0" smtClean="0"/>
              <a:t>All costs and expenses for the construction and maintenance of the landscaping shall be borne by the applicant.</a:t>
            </a:r>
          </a:p>
          <a:p>
            <a:pPr marL="457200" lvl="1" indent="0">
              <a:buNone/>
            </a:pPr>
            <a:endParaRPr lang="en-US" sz="2400" dirty="0" smtClean="0"/>
          </a:p>
          <a:p>
            <a:pPr lvl="1"/>
            <a:endParaRPr lang="en-US" sz="2400" dirty="0"/>
          </a:p>
          <a:p>
            <a:pPr lvl="1"/>
            <a:endParaRPr lang="en-US" sz="2400" dirty="0"/>
          </a:p>
        </p:txBody>
      </p:sp>
    </p:spTree>
    <p:extLst>
      <p:ext uri="{BB962C8B-B14F-4D97-AF65-F5344CB8AC3E}">
        <p14:creationId xmlns:p14="http://schemas.microsoft.com/office/powerpoint/2010/main" val="331915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228600"/>
            <a:ext cx="6705600" cy="6456806"/>
          </a:xfrm>
          <a:prstGeom prst="rect">
            <a:avLst/>
          </a:prstGeom>
        </p:spPr>
      </p:pic>
      <p:sp>
        <p:nvSpPr>
          <p:cNvPr id="3" name="TextBox 2"/>
          <p:cNvSpPr txBox="1"/>
          <p:nvPr/>
        </p:nvSpPr>
        <p:spPr>
          <a:xfrm>
            <a:off x="2209800" y="5886625"/>
            <a:ext cx="51054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A-587</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5424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Other Permits</a:t>
            </a:r>
            <a:endParaRPr lang="en-US" dirty="0"/>
          </a:p>
        </p:txBody>
      </p:sp>
      <p:sp>
        <p:nvSpPr>
          <p:cNvPr id="3" name="Content Placeholder 2"/>
          <p:cNvSpPr>
            <a:spLocks noGrp="1"/>
          </p:cNvSpPr>
          <p:nvPr>
            <p:ph idx="1"/>
          </p:nvPr>
        </p:nvSpPr>
        <p:spPr/>
        <p:txBody>
          <a:bodyPr>
            <a:normAutofit lnSpcReduction="10000"/>
          </a:bodyPr>
          <a:lstStyle/>
          <a:p>
            <a:pPr>
              <a:spcBef>
                <a:spcPts val="0"/>
              </a:spcBef>
            </a:pPr>
            <a:r>
              <a:rPr lang="en-US" sz="2800" b="1" dirty="0" smtClean="0"/>
              <a:t>Interstate Access Permit Request</a:t>
            </a:r>
          </a:p>
          <a:p>
            <a:pPr marL="0" indent="0">
              <a:spcBef>
                <a:spcPts val="0"/>
              </a:spcBef>
              <a:buNone/>
            </a:pPr>
            <a:endParaRPr lang="en-US" sz="800" b="1" dirty="0" smtClean="0"/>
          </a:p>
          <a:p>
            <a:pPr lvl="1">
              <a:spcBef>
                <a:spcPts val="0"/>
              </a:spcBef>
            </a:pPr>
            <a:r>
              <a:rPr lang="en-US" sz="2400" dirty="0" smtClean="0"/>
              <a:t>Construction Project Access</a:t>
            </a:r>
          </a:p>
          <a:p>
            <a:pPr marL="914400" lvl="2" indent="0">
              <a:spcBef>
                <a:spcPts val="0"/>
              </a:spcBef>
              <a:buNone/>
            </a:pPr>
            <a:r>
              <a:rPr lang="en-US" sz="2000" dirty="0" smtClean="0">
                <a:solidFill>
                  <a:schemeClr val="accent5">
                    <a:lumMod val="60000"/>
                    <a:lumOff val="40000"/>
                  </a:schemeClr>
                </a:solidFill>
              </a:rPr>
              <a:t>Must be associated with a current construction project</a:t>
            </a:r>
          </a:p>
          <a:p>
            <a:pPr marL="914400" lvl="2" indent="0">
              <a:spcBef>
                <a:spcPts val="0"/>
              </a:spcBef>
              <a:buNone/>
            </a:pPr>
            <a:endParaRPr lang="en-US" sz="800" dirty="0" smtClean="0">
              <a:solidFill>
                <a:srgbClr val="FF0000"/>
              </a:solidFill>
            </a:endParaRPr>
          </a:p>
          <a:p>
            <a:pPr lvl="1">
              <a:spcBef>
                <a:spcPts val="0"/>
              </a:spcBef>
            </a:pPr>
            <a:r>
              <a:rPr lang="en-US" sz="2400" dirty="0" smtClean="0"/>
              <a:t>Other - Pre-manufactured Home </a:t>
            </a:r>
          </a:p>
          <a:p>
            <a:pPr marL="854075" lvl="1" indent="-396875">
              <a:spcBef>
                <a:spcPts val="0"/>
              </a:spcBef>
              <a:buNone/>
            </a:pPr>
            <a:r>
              <a:rPr lang="en-US" dirty="0" smtClean="0">
                <a:solidFill>
                  <a:schemeClr val="accent5">
                    <a:lumMod val="60000"/>
                    <a:lumOff val="40000"/>
                  </a:schemeClr>
                </a:solidFill>
              </a:rPr>
              <a:t>	</a:t>
            </a:r>
            <a:r>
              <a:rPr lang="en-US" sz="2000" dirty="0" smtClean="0">
                <a:solidFill>
                  <a:schemeClr val="accent5">
                    <a:lumMod val="60000"/>
                    <a:lumOff val="40000"/>
                  </a:schemeClr>
                </a:solidFill>
              </a:rPr>
              <a:t>Must obtain general liability insurance covering the move in the amount of $1,050,000</a:t>
            </a:r>
          </a:p>
          <a:p>
            <a:pPr marL="854075" lvl="1" indent="-396875">
              <a:spcBef>
                <a:spcPts val="0"/>
              </a:spcBef>
              <a:buNone/>
            </a:pPr>
            <a:endParaRPr lang="en-US" sz="800" dirty="0" smtClean="0">
              <a:solidFill>
                <a:schemeClr val="accent5">
                  <a:lumMod val="60000"/>
                  <a:lumOff val="40000"/>
                </a:schemeClr>
              </a:solidFill>
            </a:endParaRPr>
          </a:p>
          <a:p>
            <a:pPr marL="914400" lvl="1" indent="-457200">
              <a:spcBef>
                <a:spcPts val="0"/>
              </a:spcBef>
              <a:buNone/>
            </a:pPr>
            <a:r>
              <a:rPr lang="en-US" sz="2000" dirty="0">
                <a:solidFill>
                  <a:schemeClr val="accent5">
                    <a:lumMod val="60000"/>
                    <a:lumOff val="40000"/>
                  </a:schemeClr>
                </a:solidFill>
              </a:rPr>
              <a:t>	</a:t>
            </a:r>
            <a:r>
              <a:rPr lang="en-US" sz="2000" dirty="0" smtClean="0">
                <a:solidFill>
                  <a:schemeClr val="accent5">
                    <a:lumMod val="60000"/>
                    <a:lumOff val="40000"/>
                  </a:schemeClr>
                </a:solidFill>
              </a:rPr>
              <a:t>Must submit a traffic control plan. If </a:t>
            </a:r>
            <a:r>
              <a:rPr lang="en-US" sz="2000" dirty="0">
                <a:solidFill>
                  <a:schemeClr val="accent5">
                    <a:lumMod val="60000"/>
                    <a:lumOff val="40000"/>
                  </a:schemeClr>
                </a:solidFill>
              </a:rPr>
              <a:t>utilizing law enforcement, must have written acknowledgement/ concurrence from the  law enforcement agency</a:t>
            </a:r>
          </a:p>
          <a:p>
            <a:pPr marL="854075" lvl="1" indent="-396875">
              <a:spcBef>
                <a:spcPts val="0"/>
              </a:spcBef>
              <a:buNone/>
            </a:pPr>
            <a:endParaRPr lang="en-US" sz="2000" dirty="0" smtClean="0">
              <a:solidFill>
                <a:srgbClr val="FF0000"/>
              </a:solidFill>
            </a:endParaRPr>
          </a:p>
        </p:txBody>
      </p:sp>
    </p:spTree>
    <p:extLst>
      <p:ext uri="{BB962C8B-B14F-4D97-AF65-F5344CB8AC3E}">
        <p14:creationId xmlns:p14="http://schemas.microsoft.com/office/powerpoint/2010/main" val="58659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NMDOT Permits</a:t>
            </a:r>
            <a:endParaRPr lang="en-US" dirty="0"/>
          </a:p>
        </p:txBody>
      </p:sp>
      <p:sp>
        <p:nvSpPr>
          <p:cNvPr id="3" name="Content Placeholder 2"/>
          <p:cNvSpPr>
            <a:spLocks noGrp="1"/>
          </p:cNvSpPr>
          <p:nvPr>
            <p:ph idx="1"/>
          </p:nvPr>
        </p:nvSpPr>
        <p:spPr>
          <a:xfrm>
            <a:off x="457200" y="1447800"/>
            <a:ext cx="8229600" cy="4530725"/>
          </a:xfrm>
        </p:spPr>
        <p:txBody>
          <a:bodyPr/>
          <a:lstStyle/>
          <a:p>
            <a:r>
              <a:rPr lang="en-US" dirty="0" smtClean="0"/>
              <a:t>Utility Permit</a:t>
            </a:r>
          </a:p>
          <a:p>
            <a:r>
              <a:rPr lang="en-US" dirty="0" smtClean="0"/>
              <a:t>Traffic Control/Roadway </a:t>
            </a:r>
            <a:r>
              <a:rPr lang="en-US" dirty="0"/>
              <a:t>Work </a:t>
            </a:r>
            <a:r>
              <a:rPr lang="en-US" dirty="0" smtClean="0"/>
              <a:t>Permit</a:t>
            </a:r>
          </a:p>
          <a:p>
            <a:r>
              <a:rPr lang="en-US" dirty="0" smtClean="0"/>
              <a:t>Driveway Permit- Residential and Commercial </a:t>
            </a:r>
          </a:p>
          <a:p>
            <a:r>
              <a:rPr lang="en-US" dirty="0" smtClean="0"/>
              <a:t>Special Event Permit</a:t>
            </a:r>
          </a:p>
          <a:p>
            <a:r>
              <a:rPr lang="en-US" dirty="0"/>
              <a:t>Landscape </a:t>
            </a:r>
            <a:r>
              <a:rPr lang="en-US" dirty="0" smtClean="0"/>
              <a:t>Agreement</a:t>
            </a:r>
          </a:p>
          <a:p>
            <a:r>
              <a:rPr lang="en-US" dirty="0" smtClean="0"/>
              <a:t>Interstate Access Permit</a:t>
            </a:r>
          </a:p>
          <a:p>
            <a:r>
              <a:rPr lang="en-US" dirty="0" smtClean="0"/>
              <a:t>Fencing Removal Agreement</a:t>
            </a:r>
          </a:p>
        </p:txBody>
      </p:sp>
    </p:spTree>
    <p:extLst>
      <p:ext uri="{BB962C8B-B14F-4D97-AF65-F5344CB8AC3E}">
        <p14:creationId xmlns:p14="http://schemas.microsoft.com/office/powerpoint/2010/main" val="419450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Permits</a:t>
            </a:r>
            <a:endParaRPr lang="en-US" dirty="0"/>
          </a:p>
        </p:txBody>
      </p:sp>
      <p:sp>
        <p:nvSpPr>
          <p:cNvPr id="3" name="Content Placeholder 2"/>
          <p:cNvSpPr>
            <a:spLocks noGrp="1"/>
          </p:cNvSpPr>
          <p:nvPr>
            <p:ph idx="1"/>
          </p:nvPr>
        </p:nvSpPr>
        <p:spPr>
          <a:xfrm>
            <a:off x="457200" y="1676400"/>
            <a:ext cx="8229600" cy="4530725"/>
          </a:xfrm>
        </p:spPr>
        <p:txBody>
          <a:bodyPr>
            <a:normAutofit lnSpcReduction="10000"/>
          </a:bodyPr>
          <a:lstStyle/>
          <a:p>
            <a:pPr>
              <a:spcBef>
                <a:spcPts val="0"/>
              </a:spcBef>
            </a:pPr>
            <a:r>
              <a:rPr lang="en-US" sz="2800" b="1" dirty="0" smtClean="0"/>
              <a:t>Fencing Removal Agreement</a:t>
            </a:r>
          </a:p>
          <a:p>
            <a:pPr lvl="1">
              <a:spcBef>
                <a:spcPts val="0"/>
              </a:spcBef>
            </a:pPr>
            <a:r>
              <a:rPr lang="en-US" sz="2400" dirty="0" smtClean="0"/>
              <a:t>Permits adjacent land owner to install their own fence and remove the NMDOT’s fence</a:t>
            </a:r>
          </a:p>
          <a:p>
            <a:pPr marL="914400" lvl="2" indent="0">
              <a:spcBef>
                <a:spcPts val="0"/>
              </a:spcBef>
              <a:buNone/>
            </a:pPr>
            <a:r>
              <a:rPr lang="en-US" sz="2000" dirty="0" smtClean="0">
                <a:solidFill>
                  <a:schemeClr val="accent5">
                    <a:lumMod val="60000"/>
                    <a:lumOff val="40000"/>
                  </a:schemeClr>
                </a:solidFill>
              </a:rPr>
              <a:t>Owner is responsible for the construction and maintenance of the fence and all associated costs.</a:t>
            </a:r>
          </a:p>
          <a:p>
            <a:pPr marL="914400" lvl="2" indent="0">
              <a:spcBef>
                <a:spcPts val="0"/>
              </a:spcBef>
              <a:buNone/>
            </a:pPr>
            <a:endParaRPr lang="en-US" sz="800" dirty="0" smtClean="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Must indemnify and hold harmless the NMDOT</a:t>
            </a:r>
          </a:p>
          <a:p>
            <a:pPr marL="914400" lvl="2" indent="0">
              <a:spcBef>
                <a:spcPts val="0"/>
              </a:spcBef>
              <a:buNone/>
            </a:pPr>
            <a:endParaRPr lang="en-US" sz="800" dirty="0" smtClean="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Must supply drawing or plan of proposed fencing</a:t>
            </a:r>
          </a:p>
          <a:p>
            <a:pPr marL="914400" lvl="2" indent="0">
              <a:spcBef>
                <a:spcPts val="0"/>
              </a:spcBef>
              <a:buNone/>
            </a:pPr>
            <a:endParaRPr lang="en-US" sz="800" dirty="0" smtClean="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New fence shall be constructed parallel to the Department’s fence and approximately 3 feet onto the Owner’s property</a:t>
            </a:r>
          </a:p>
          <a:p>
            <a:pPr marL="914400" lvl="2" indent="0">
              <a:spcBef>
                <a:spcPts val="0"/>
              </a:spcBef>
              <a:buNone/>
            </a:pPr>
            <a:endParaRPr lang="en-US" sz="2000" dirty="0">
              <a:solidFill>
                <a:schemeClr val="accent5">
                  <a:lumMod val="60000"/>
                  <a:lumOff val="40000"/>
                </a:schemeClr>
              </a:solidFill>
            </a:endParaRPr>
          </a:p>
          <a:p>
            <a:pPr marL="914400" lvl="2" indent="0">
              <a:spcBef>
                <a:spcPts val="0"/>
              </a:spcBef>
              <a:buNone/>
            </a:pPr>
            <a:r>
              <a:rPr lang="en-US" sz="2000" dirty="0" smtClean="0">
                <a:solidFill>
                  <a:schemeClr val="accent5">
                    <a:lumMod val="60000"/>
                    <a:lumOff val="40000"/>
                  </a:schemeClr>
                </a:solidFill>
              </a:rPr>
              <a:t>Shall be constructed such that livestock is kept on private property</a:t>
            </a:r>
          </a:p>
          <a:p>
            <a:pPr marL="914400" lvl="2" indent="0">
              <a:spcBef>
                <a:spcPts val="0"/>
              </a:spcBef>
              <a:buNone/>
            </a:pPr>
            <a:endParaRPr lang="en-US" sz="800" dirty="0" smtClean="0">
              <a:solidFill>
                <a:srgbClr val="FF0000"/>
              </a:solidFill>
            </a:endParaRPr>
          </a:p>
          <a:p>
            <a:pPr marL="457200" lvl="1" indent="0">
              <a:spcBef>
                <a:spcPts val="0"/>
              </a:spcBef>
              <a:buNone/>
            </a:pPr>
            <a:endParaRPr lang="en-US" sz="2400" dirty="0" smtClean="0"/>
          </a:p>
        </p:txBody>
      </p:sp>
    </p:spTree>
    <p:extLst>
      <p:ext uri="{BB962C8B-B14F-4D97-AF65-F5344CB8AC3E}">
        <p14:creationId xmlns:p14="http://schemas.microsoft.com/office/powerpoint/2010/main" val="429081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246187"/>
          </a:xfrm>
        </p:spPr>
        <p:txBody>
          <a:bodyPr/>
          <a:lstStyle/>
          <a:p>
            <a:r>
              <a:rPr lang="en-US" dirty="0" smtClean="0"/>
              <a:t>NMDOT Traffic Section Contacts</a:t>
            </a:r>
            <a:endParaRPr lang="en-US" dirty="0"/>
          </a:p>
        </p:txBody>
      </p:sp>
      <p:sp>
        <p:nvSpPr>
          <p:cNvPr id="3" name="Content Placeholder 2"/>
          <p:cNvSpPr>
            <a:spLocks noGrp="1"/>
          </p:cNvSpPr>
          <p:nvPr>
            <p:ph idx="1"/>
          </p:nvPr>
        </p:nvSpPr>
        <p:spPr>
          <a:xfrm>
            <a:off x="304800" y="1732450"/>
            <a:ext cx="8686800" cy="4058751"/>
          </a:xfrm>
        </p:spPr>
        <p:txBody>
          <a:bodyPr>
            <a:normAutofit lnSpcReduction="10000"/>
          </a:bodyPr>
          <a:lstStyle/>
          <a:p>
            <a:pPr marL="0" indent="0">
              <a:buNone/>
            </a:pPr>
            <a:r>
              <a:rPr lang="en-US" sz="2400" dirty="0" smtClean="0"/>
              <a:t>Gabriel Lucero, P.E.								Karl Gonzales</a:t>
            </a:r>
          </a:p>
          <a:p>
            <a:pPr marL="0" indent="0">
              <a:buNone/>
            </a:pPr>
            <a:r>
              <a:rPr lang="en-US" sz="2400" dirty="0" smtClean="0"/>
              <a:t>District 4 Traffic Engineer						(505) 617-5265</a:t>
            </a:r>
          </a:p>
          <a:p>
            <a:pPr marL="0" indent="0">
              <a:buNone/>
            </a:pPr>
            <a:r>
              <a:rPr lang="en-US" sz="2400" dirty="0" smtClean="0"/>
              <a:t>(505) 490-7709									</a:t>
            </a:r>
          </a:p>
          <a:p>
            <a:pPr marL="0" indent="0">
              <a:buNone/>
            </a:pPr>
            <a:r>
              <a:rPr lang="en-US" sz="2400" dirty="0"/>
              <a:t>	</a:t>
            </a:r>
            <a:r>
              <a:rPr lang="en-US" sz="2400" dirty="0" smtClean="0"/>
              <a:t>												Stephen Sena</a:t>
            </a:r>
          </a:p>
          <a:p>
            <a:pPr marL="0" indent="0">
              <a:buNone/>
            </a:pPr>
            <a:r>
              <a:rPr lang="en-US" sz="2400" dirty="0" smtClean="0"/>
              <a:t>													(505) 652-8054</a:t>
            </a:r>
            <a:endParaRPr lang="en-US" sz="2400" dirty="0"/>
          </a:p>
          <a:p>
            <a:pPr marL="0" indent="0">
              <a:buNone/>
            </a:pPr>
            <a:endParaRPr lang="en-US" sz="2400" dirty="0"/>
          </a:p>
          <a:p>
            <a:pPr marL="0" indent="0">
              <a:buNone/>
            </a:pPr>
            <a:r>
              <a:rPr lang="en-US" sz="2400" dirty="0" smtClean="0"/>
              <a:t>Permits &amp; Checklists can also be found at:</a:t>
            </a:r>
          </a:p>
          <a:p>
            <a:pPr marL="0" indent="0">
              <a:buNone/>
            </a:pPr>
            <a:r>
              <a:rPr lang="en-US" sz="2400" dirty="0">
                <a:hlinkClick r:id="rId2"/>
              </a:rPr>
              <a:t>http://</a:t>
            </a:r>
            <a:r>
              <a:rPr lang="en-US" sz="2400" dirty="0" smtClean="0">
                <a:hlinkClick r:id="rId2"/>
              </a:rPr>
              <a:t>dot.state.nm.us/content/nmdot/en/Infrastructure.html</a:t>
            </a:r>
            <a:r>
              <a:rPr lang="en-US" sz="2400" dirty="0" smtClean="0"/>
              <a:t> </a:t>
            </a:r>
            <a:endParaRPr lang="en-US" sz="2400" dirty="0"/>
          </a:p>
        </p:txBody>
      </p:sp>
    </p:spTree>
    <p:extLst>
      <p:ext uri="{BB962C8B-B14F-4D97-AF65-F5344CB8AC3E}">
        <p14:creationId xmlns:p14="http://schemas.microsoft.com/office/powerpoint/2010/main" val="376233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Permit</a:t>
            </a:r>
            <a:endParaRPr lang="en-US" dirty="0"/>
          </a:p>
        </p:txBody>
      </p:sp>
      <p:sp>
        <p:nvSpPr>
          <p:cNvPr id="3" name="Content Placeholder 2"/>
          <p:cNvSpPr>
            <a:spLocks noGrp="1"/>
          </p:cNvSpPr>
          <p:nvPr>
            <p:ph idx="1"/>
          </p:nvPr>
        </p:nvSpPr>
        <p:spPr>
          <a:xfrm>
            <a:off x="457200" y="1371600"/>
            <a:ext cx="8382000" cy="5029200"/>
          </a:xfrm>
        </p:spPr>
        <p:txBody>
          <a:bodyPr>
            <a:normAutofit lnSpcReduction="10000"/>
          </a:bodyPr>
          <a:lstStyle/>
          <a:p>
            <a:r>
              <a:rPr lang="en-US" sz="2800" dirty="0" smtClean="0"/>
              <a:t>Required for any publicly, privately, cooperatively, municipally or governmentally owned facility used for carriage, distribution or transmission of water, gas, electricity, oil and products derived therefrom, sewage, stream, or other product carried by means of pipelines, conduits, wires, culverts, ditches, conveyors or other methods.</a:t>
            </a:r>
          </a:p>
          <a:p>
            <a:r>
              <a:rPr lang="en-US" sz="2800" dirty="0" smtClean="0"/>
              <a:t>Review Period – normally up to 40 work days from submittal of “complete” permit application. </a:t>
            </a:r>
          </a:p>
          <a:p>
            <a:r>
              <a:rPr lang="en-US" sz="2800" dirty="0" smtClean="0"/>
              <a:t>Incorrect or incomplete permit applications will be returned for correction/completion.</a:t>
            </a:r>
          </a:p>
          <a:p>
            <a:pPr lvl="2"/>
            <a:endParaRPr lang="en-US" dirty="0"/>
          </a:p>
          <a:p>
            <a:pPr lvl="2"/>
            <a:endParaRPr lang="en-US" dirty="0" smtClean="0"/>
          </a:p>
          <a:p>
            <a:endParaRPr lang="en-US" dirty="0"/>
          </a:p>
        </p:txBody>
      </p:sp>
    </p:spTree>
    <p:extLst>
      <p:ext uri="{BB962C8B-B14F-4D97-AF65-F5344CB8AC3E}">
        <p14:creationId xmlns:p14="http://schemas.microsoft.com/office/powerpoint/2010/main" val="1081241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205234"/>
            <a:ext cx="7188470" cy="6349574"/>
          </a:xfrm>
          <a:prstGeom prst="rect">
            <a:avLst/>
          </a:prstGeom>
        </p:spPr>
      </p:pic>
      <p:sp>
        <p:nvSpPr>
          <p:cNvPr id="3" name="TextBox 2"/>
          <p:cNvSpPr txBox="1"/>
          <p:nvPr/>
        </p:nvSpPr>
        <p:spPr>
          <a:xfrm>
            <a:off x="2157106" y="5723811"/>
            <a:ext cx="5158094"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A-063</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3346906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Permit</a:t>
            </a:r>
            <a:endParaRPr lang="en-US" dirty="0"/>
          </a:p>
        </p:txBody>
      </p:sp>
      <p:sp>
        <p:nvSpPr>
          <p:cNvPr id="3" name="Content Placeholder 2"/>
          <p:cNvSpPr>
            <a:spLocks noGrp="1"/>
          </p:cNvSpPr>
          <p:nvPr>
            <p:ph idx="1"/>
          </p:nvPr>
        </p:nvSpPr>
        <p:spPr>
          <a:xfrm>
            <a:off x="457200" y="1554480"/>
            <a:ext cx="8229600" cy="4846320"/>
          </a:xfrm>
        </p:spPr>
        <p:txBody>
          <a:bodyPr>
            <a:normAutofit fontScale="92500" lnSpcReduction="10000"/>
          </a:bodyPr>
          <a:lstStyle/>
          <a:p>
            <a:r>
              <a:rPr lang="en-US" sz="2800" dirty="0"/>
              <a:t>Requirements for application</a:t>
            </a:r>
            <a:r>
              <a:rPr lang="en-US" sz="2400" dirty="0"/>
              <a:t>:</a:t>
            </a:r>
          </a:p>
          <a:p>
            <a:pPr lvl="1"/>
            <a:r>
              <a:rPr lang="en-US" sz="2400" dirty="0"/>
              <a:t>Four completed </a:t>
            </a:r>
            <a:r>
              <a:rPr lang="en-US" sz="2400" dirty="0" smtClean="0"/>
              <a:t>Utility </a:t>
            </a:r>
            <a:r>
              <a:rPr lang="en-US" sz="2400" dirty="0"/>
              <a:t>Permit Applications</a:t>
            </a:r>
          </a:p>
          <a:p>
            <a:pPr marL="914400" lvl="2" indent="0">
              <a:buNone/>
            </a:pPr>
            <a:r>
              <a:rPr lang="en-US" sz="2000" dirty="0">
                <a:solidFill>
                  <a:schemeClr val="accent5">
                    <a:lumMod val="60000"/>
                    <a:lumOff val="40000"/>
                  </a:schemeClr>
                </a:solidFill>
              </a:rPr>
              <a:t>Must be signed by Owner or Official </a:t>
            </a:r>
            <a:r>
              <a:rPr lang="en-US" sz="2000" dirty="0" smtClean="0">
                <a:solidFill>
                  <a:schemeClr val="accent5">
                    <a:lumMod val="60000"/>
                    <a:lumOff val="40000"/>
                  </a:schemeClr>
                </a:solidFill>
              </a:rPr>
              <a:t>Designee</a:t>
            </a:r>
            <a:endParaRPr lang="en-US" sz="2000" dirty="0">
              <a:solidFill>
                <a:schemeClr val="accent5">
                  <a:lumMod val="60000"/>
                  <a:lumOff val="40000"/>
                </a:schemeClr>
              </a:solidFill>
            </a:endParaRPr>
          </a:p>
          <a:p>
            <a:pPr lvl="1"/>
            <a:r>
              <a:rPr lang="en-US" sz="2400" dirty="0"/>
              <a:t>Vicinity Map of Work </a:t>
            </a:r>
            <a:r>
              <a:rPr lang="en-US" sz="2400" dirty="0" smtClean="0"/>
              <a:t>Area</a:t>
            </a:r>
          </a:p>
          <a:p>
            <a:pPr marL="457200" lvl="1" indent="0">
              <a:buNone/>
            </a:pPr>
            <a:endParaRPr lang="en-US" sz="800" dirty="0"/>
          </a:p>
          <a:p>
            <a:pPr lvl="1"/>
            <a:r>
              <a:rPr lang="en-US" sz="2400" dirty="0"/>
              <a:t>Four 11”x17” copies of </a:t>
            </a:r>
            <a:r>
              <a:rPr lang="en-US" sz="2400" dirty="0" smtClean="0"/>
              <a:t>utility relocation/installation plans</a:t>
            </a:r>
          </a:p>
          <a:p>
            <a:pPr marL="457200" lvl="1" indent="0">
              <a:buNone/>
            </a:pPr>
            <a:endParaRPr lang="en-US" sz="800" dirty="0" smtClean="0"/>
          </a:p>
          <a:p>
            <a:pPr lvl="1"/>
            <a:r>
              <a:rPr lang="en-US" sz="2400" dirty="0" smtClean="0">
                <a:effectLst/>
              </a:rPr>
              <a:t>Environmental/Cultural </a:t>
            </a:r>
            <a:r>
              <a:rPr lang="en-US" sz="2400" dirty="0">
                <a:effectLst/>
              </a:rPr>
              <a:t>Resources </a:t>
            </a:r>
            <a:r>
              <a:rPr lang="en-US" sz="2400" dirty="0" smtClean="0">
                <a:effectLst/>
              </a:rPr>
              <a:t>Clearances</a:t>
            </a:r>
            <a:endParaRPr lang="en-US" sz="2400" dirty="0">
              <a:effectLst/>
            </a:endParaRPr>
          </a:p>
          <a:p>
            <a:pPr marL="0" indent="0">
              <a:spcBef>
                <a:spcPts val="0"/>
              </a:spcBef>
              <a:buNone/>
            </a:pPr>
            <a:r>
              <a:rPr lang="en-US" sz="2400" dirty="0">
                <a:effectLst/>
              </a:rPr>
              <a:t>	</a:t>
            </a:r>
            <a:r>
              <a:rPr lang="en-US" sz="2400" dirty="0" smtClean="0">
                <a:effectLst/>
              </a:rPr>
              <a:t>	</a:t>
            </a:r>
            <a:r>
              <a:rPr lang="en-US" sz="2000" dirty="0" smtClean="0">
                <a:solidFill>
                  <a:schemeClr val="accent5">
                    <a:lumMod val="60000"/>
                    <a:lumOff val="40000"/>
                  </a:schemeClr>
                </a:solidFill>
                <a:effectLst/>
              </a:rPr>
              <a:t>Clearance </a:t>
            </a:r>
            <a:r>
              <a:rPr lang="en-US" sz="2000" dirty="0">
                <a:solidFill>
                  <a:schemeClr val="accent5">
                    <a:lumMod val="60000"/>
                    <a:lumOff val="40000"/>
                  </a:schemeClr>
                </a:solidFill>
                <a:effectLst/>
              </a:rPr>
              <a:t>Received from NMDOT Environmental </a:t>
            </a:r>
            <a:r>
              <a:rPr lang="en-US" sz="2000" dirty="0" smtClean="0">
                <a:solidFill>
                  <a:schemeClr val="accent5">
                    <a:lumMod val="60000"/>
                    <a:lumOff val="40000"/>
                  </a:schemeClr>
                </a:solidFill>
                <a:effectLst/>
              </a:rPr>
              <a:t>Section</a:t>
            </a:r>
            <a:endParaRPr lang="en-US" sz="2000" dirty="0">
              <a:solidFill>
                <a:schemeClr val="accent5">
                  <a:lumMod val="60000"/>
                  <a:lumOff val="40000"/>
                </a:schemeClr>
              </a:solidFill>
            </a:endParaRPr>
          </a:p>
          <a:p>
            <a:pPr lvl="1"/>
            <a:r>
              <a:rPr lang="en-US" sz="2400" dirty="0"/>
              <a:t>Copy of Certificate of </a:t>
            </a:r>
            <a:r>
              <a:rPr lang="en-US" sz="2400" dirty="0" smtClean="0"/>
              <a:t>Insurance</a:t>
            </a:r>
          </a:p>
          <a:p>
            <a:pPr marL="914400" lvl="1" indent="-457200">
              <a:buNone/>
            </a:pPr>
            <a:r>
              <a:rPr lang="en-US" sz="2400" dirty="0"/>
              <a:t>	</a:t>
            </a:r>
            <a:r>
              <a:rPr lang="en-US" sz="2000" dirty="0" smtClean="0">
                <a:solidFill>
                  <a:schemeClr val="accent5">
                    <a:lumMod val="60000"/>
                    <a:lumOff val="40000"/>
                  </a:schemeClr>
                </a:solidFill>
              </a:rPr>
              <a:t>Must </a:t>
            </a:r>
            <a:r>
              <a:rPr lang="en-US" sz="2000" dirty="0">
                <a:solidFill>
                  <a:schemeClr val="accent5">
                    <a:lumMod val="60000"/>
                    <a:lumOff val="40000"/>
                  </a:schemeClr>
                </a:solidFill>
              </a:rPr>
              <a:t>be in the amount of $1,000,000 per occurrence during the project-with the NMDOT named as also </a:t>
            </a:r>
            <a:r>
              <a:rPr lang="en-US" sz="2000" dirty="0" smtClean="0">
                <a:solidFill>
                  <a:schemeClr val="accent5">
                    <a:lumMod val="60000"/>
                    <a:lumOff val="40000"/>
                  </a:schemeClr>
                </a:solidFill>
              </a:rPr>
              <a:t>insured</a:t>
            </a:r>
          </a:p>
        </p:txBody>
      </p:sp>
    </p:spTree>
    <p:extLst>
      <p:ext uri="{BB962C8B-B14F-4D97-AF65-F5344CB8AC3E}">
        <p14:creationId xmlns:p14="http://schemas.microsoft.com/office/powerpoint/2010/main" val="2210926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r>
              <a:rPr lang="en-US" dirty="0" smtClean="0"/>
              <a:t>Utility Permit</a:t>
            </a:r>
            <a:endParaRPr lang="en-US" dirty="0"/>
          </a:p>
        </p:txBody>
      </p:sp>
      <p:sp>
        <p:nvSpPr>
          <p:cNvPr id="3" name="Content Placeholder 2"/>
          <p:cNvSpPr>
            <a:spLocks noGrp="1"/>
          </p:cNvSpPr>
          <p:nvPr>
            <p:ph idx="1"/>
          </p:nvPr>
        </p:nvSpPr>
        <p:spPr>
          <a:xfrm>
            <a:off x="457200" y="1295400"/>
            <a:ext cx="8229600" cy="4835525"/>
          </a:xfrm>
        </p:spPr>
        <p:txBody>
          <a:bodyPr>
            <a:normAutofit fontScale="92500" lnSpcReduction="10000"/>
          </a:bodyPr>
          <a:lstStyle/>
          <a:p>
            <a:r>
              <a:rPr lang="en-US" sz="2800" dirty="0"/>
              <a:t>Requirements for </a:t>
            </a:r>
            <a:r>
              <a:rPr lang="en-US" sz="2800" dirty="0" smtClean="0"/>
              <a:t>application (continued):</a:t>
            </a:r>
            <a:endParaRPr lang="en-US" sz="2800" dirty="0"/>
          </a:p>
          <a:p>
            <a:pPr lvl="1"/>
            <a:r>
              <a:rPr lang="en-US" sz="2400" dirty="0" smtClean="0"/>
              <a:t>Traffic </a:t>
            </a:r>
            <a:r>
              <a:rPr lang="en-US" sz="2400" dirty="0"/>
              <a:t>Control Plan </a:t>
            </a:r>
          </a:p>
          <a:p>
            <a:pPr lvl="1"/>
            <a:endParaRPr lang="en-US" sz="800" dirty="0" smtClean="0"/>
          </a:p>
          <a:p>
            <a:pPr lvl="1"/>
            <a:r>
              <a:rPr lang="en-US" sz="2400" dirty="0" smtClean="0"/>
              <a:t>Proof </a:t>
            </a:r>
            <a:r>
              <a:rPr lang="en-US" sz="2400" dirty="0"/>
              <a:t>of compliances with National Pollutant Discharge Elimination System (NPDES</a:t>
            </a:r>
            <a:r>
              <a:rPr lang="en-US" sz="2400" dirty="0" smtClean="0"/>
              <a:t>).</a:t>
            </a:r>
          </a:p>
          <a:p>
            <a:pPr marL="457200" lvl="1" indent="0">
              <a:buNone/>
            </a:pPr>
            <a:r>
              <a:rPr lang="en-US" sz="2400" dirty="0" smtClean="0"/>
              <a:t>	</a:t>
            </a:r>
            <a:r>
              <a:rPr lang="en-US" sz="2000" dirty="0" smtClean="0">
                <a:solidFill>
                  <a:schemeClr val="accent5">
                    <a:lumMod val="60000"/>
                    <a:lumOff val="40000"/>
                  </a:schemeClr>
                </a:solidFill>
                <a:effectLst/>
              </a:rPr>
              <a:t>If </a:t>
            </a:r>
            <a:r>
              <a:rPr lang="en-US" sz="2000" dirty="0">
                <a:solidFill>
                  <a:schemeClr val="accent5">
                    <a:lumMod val="60000"/>
                    <a:lumOff val="40000"/>
                  </a:schemeClr>
                </a:solidFill>
                <a:effectLst/>
              </a:rPr>
              <a:t>disturbance is more than 1 acre</a:t>
            </a:r>
          </a:p>
          <a:p>
            <a:pPr lvl="1"/>
            <a:endParaRPr lang="en-US" sz="800" dirty="0" smtClean="0"/>
          </a:p>
          <a:p>
            <a:pPr lvl="1"/>
            <a:r>
              <a:rPr lang="en-US" sz="2400" dirty="0" smtClean="0"/>
              <a:t>Other </a:t>
            </a:r>
            <a:r>
              <a:rPr lang="en-US" sz="2400" dirty="0"/>
              <a:t>approvals/authorizations/permits must be obtained and copies attached, from Indian, Federal and other State agencies where required. </a:t>
            </a:r>
          </a:p>
          <a:p>
            <a:pPr lvl="1"/>
            <a:endParaRPr lang="en-US" sz="800" dirty="0" smtClean="0"/>
          </a:p>
          <a:p>
            <a:pPr lvl="1"/>
            <a:r>
              <a:rPr lang="en-US" sz="2400" dirty="0" smtClean="0"/>
              <a:t>Proof </a:t>
            </a:r>
            <a:r>
              <a:rPr lang="en-US" sz="2400" dirty="0"/>
              <a:t>of compliance with </a:t>
            </a:r>
            <a:r>
              <a:rPr lang="en-US" sz="2400" dirty="0" smtClean="0"/>
              <a:t>SWPPP </a:t>
            </a:r>
          </a:p>
          <a:p>
            <a:pPr marL="457200" lvl="1" indent="0">
              <a:buNone/>
            </a:pPr>
            <a:r>
              <a:rPr lang="en-US" sz="2400" dirty="0"/>
              <a:t>	</a:t>
            </a:r>
            <a:r>
              <a:rPr lang="en-US" sz="2000" dirty="0" smtClean="0">
                <a:solidFill>
                  <a:schemeClr val="accent5">
                    <a:lumMod val="60000"/>
                    <a:lumOff val="40000"/>
                  </a:schemeClr>
                </a:solidFill>
                <a:effectLst/>
              </a:rPr>
              <a:t>SWPPP Plan Must </a:t>
            </a:r>
            <a:r>
              <a:rPr lang="en-US" sz="2000" dirty="0">
                <a:solidFill>
                  <a:schemeClr val="accent5">
                    <a:lumMod val="60000"/>
                    <a:lumOff val="40000"/>
                  </a:schemeClr>
                </a:solidFill>
                <a:effectLst/>
              </a:rPr>
              <a:t>be approved BY NMDOT Drainage Section </a:t>
            </a:r>
            <a:endParaRPr lang="en-US" sz="2000" dirty="0">
              <a:solidFill>
                <a:schemeClr val="accent5">
                  <a:lumMod val="60000"/>
                  <a:lumOff val="40000"/>
                </a:schemeClr>
              </a:solidFill>
            </a:endParaRPr>
          </a:p>
          <a:p>
            <a:endParaRPr lang="en-US" sz="2400" dirty="0"/>
          </a:p>
        </p:txBody>
      </p:sp>
    </p:spTree>
    <p:extLst>
      <p:ext uri="{BB962C8B-B14F-4D97-AF65-F5344CB8AC3E}">
        <p14:creationId xmlns:p14="http://schemas.microsoft.com/office/powerpoint/2010/main" val="360034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Traffic Control/Roadway Work Permit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Used for permitting any work impacting an NMDOT facility, such as utility repair work, signal &amp; lighting work, etc.</a:t>
            </a:r>
          </a:p>
          <a:p>
            <a:r>
              <a:rPr lang="en-US" sz="2400" dirty="0" smtClean="0"/>
              <a:t>Application Requirements:</a:t>
            </a:r>
          </a:p>
          <a:p>
            <a:pPr lvl="1"/>
            <a:r>
              <a:rPr lang="en-US" sz="2400" dirty="0" smtClean="0"/>
              <a:t>Completed Application</a:t>
            </a:r>
          </a:p>
          <a:p>
            <a:pPr lvl="1"/>
            <a:r>
              <a:rPr lang="en-US" sz="2400" dirty="0" smtClean="0"/>
              <a:t>Traffic </a:t>
            </a:r>
            <a:r>
              <a:rPr lang="en-US" sz="2400" dirty="0"/>
              <a:t>Control Plan </a:t>
            </a:r>
          </a:p>
          <a:p>
            <a:pPr lvl="1"/>
            <a:r>
              <a:rPr lang="en-US" sz="2400" dirty="0" smtClean="0"/>
              <a:t>Copy </a:t>
            </a:r>
            <a:r>
              <a:rPr lang="en-US" sz="2400" dirty="0"/>
              <a:t>of Certificate of Insurance</a:t>
            </a:r>
          </a:p>
          <a:p>
            <a:pPr marL="914400" lvl="1" indent="-457200">
              <a:buNone/>
            </a:pPr>
            <a:r>
              <a:rPr lang="en-US" sz="2400" dirty="0"/>
              <a:t>	</a:t>
            </a:r>
            <a:r>
              <a:rPr lang="en-US" sz="2000" dirty="0">
                <a:solidFill>
                  <a:schemeClr val="accent5">
                    <a:lumMod val="60000"/>
                    <a:lumOff val="40000"/>
                  </a:schemeClr>
                </a:solidFill>
              </a:rPr>
              <a:t>Must be in the amount of $1,000,000 per occurrence during the project-with the NMDOT named as </a:t>
            </a:r>
            <a:r>
              <a:rPr lang="en-US" sz="2000" dirty="0" smtClean="0">
                <a:solidFill>
                  <a:schemeClr val="accent5">
                    <a:lumMod val="60000"/>
                    <a:lumOff val="40000"/>
                  </a:schemeClr>
                </a:solidFill>
              </a:rPr>
              <a:t>additionally </a:t>
            </a:r>
            <a:r>
              <a:rPr lang="en-US" sz="2000" dirty="0">
                <a:solidFill>
                  <a:schemeClr val="accent5">
                    <a:lumMod val="60000"/>
                    <a:lumOff val="40000"/>
                  </a:schemeClr>
                </a:solidFill>
              </a:rPr>
              <a:t>insured</a:t>
            </a:r>
          </a:p>
          <a:p>
            <a:pPr lvl="1">
              <a:spcBef>
                <a:spcPts val="0"/>
              </a:spcBef>
            </a:pPr>
            <a:r>
              <a:rPr lang="en-US" sz="2400" dirty="0"/>
              <a:t>Hold Harmless/Indemnification Agreement</a:t>
            </a:r>
          </a:p>
          <a:p>
            <a:pPr marL="457200" lvl="1" indent="0">
              <a:spcBef>
                <a:spcPts val="0"/>
              </a:spcBef>
              <a:buNone/>
            </a:pPr>
            <a:r>
              <a:rPr lang="en-US" sz="2400" dirty="0">
                <a:solidFill>
                  <a:srgbClr val="FF0000"/>
                </a:solidFill>
              </a:rPr>
              <a:t>	</a:t>
            </a:r>
            <a:r>
              <a:rPr lang="en-US" sz="2000" dirty="0">
                <a:solidFill>
                  <a:schemeClr val="accent5">
                    <a:lumMod val="60000"/>
                    <a:lumOff val="40000"/>
                  </a:schemeClr>
                </a:solidFill>
              </a:rPr>
              <a:t>Must be notarized</a:t>
            </a:r>
          </a:p>
          <a:p>
            <a:pPr marL="0" indent="0">
              <a:buNone/>
            </a:pPr>
            <a:endParaRPr lang="en-US" dirty="0"/>
          </a:p>
        </p:txBody>
      </p:sp>
    </p:spTree>
    <p:extLst>
      <p:ext uri="{BB962C8B-B14F-4D97-AF65-F5344CB8AC3E}">
        <p14:creationId xmlns:p14="http://schemas.microsoft.com/office/powerpoint/2010/main" val="275676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04800"/>
            <a:ext cx="7927126" cy="4405087"/>
          </a:xfrm>
          <a:prstGeom prst="rect">
            <a:avLst/>
          </a:prstGeom>
        </p:spPr>
      </p:pic>
      <p:sp>
        <p:nvSpPr>
          <p:cNvPr id="3" name="TextBox 2"/>
          <p:cNvSpPr txBox="1"/>
          <p:nvPr/>
        </p:nvSpPr>
        <p:spPr>
          <a:xfrm>
            <a:off x="2157107" y="5723811"/>
            <a:ext cx="4800600" cy="830997"/>
          </a:xfrm>
          <a:prstGeom prst="rect">
            <a:avLst/>
          </a:prstGeom>
          <a:solidFill>
            <a:schemeClr val="bg1"/>
          </a:solidFill>
        </p:spPr>
        <p:txBody>
          <a:bodyPr wrap="square" rtlCol="0">
            <a:spAutoFit/>
          </a:bodyPr>
          <a:lstStyle/>
          <a:p>
            <a:r>
              <a:rPr lang="en-US" sz="4800" dirty="0" smtClean="0">
                <a:solidFill>
                  <a:schemeClr val="accent5">
                    <a:lumMod val="60000"/>
                    <a:lumOff val="40000"/>
                  </a:schemeClr>
                </a:solidFill>
              </a:rPr>
              <a:t>FORM NO. A-66</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252863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Driveway Permit</a:t>
            </a:r>
            <a:endParaRPr lang="en-US" dirty="0"/>
          </a:p>
        </p:txBody>
      </p:sp>
      <p:sp>
        <p:nvSpPr>
          <p:cNvPr id="3" name="Content Placeholder 2"/>
          <p:cNvSpPr>
            <a:spLocks noGrp="1"/>
          </p:cNvSpPr>
          <p:nvPr>
            <p:ph idx="1"/>
          </p:nvPr>
        </p:nvSpPr>
        <p:spPr>
          <a:xfrm>
            <a:off x="381000" y="1600200"/>
            <a:ext cx="8229600" cy="4724400"/>
          </a:xfrm>
        </p:spPr>
        <p:txBody>
          <a:bodyPr/>
          <a:lstStyle/>
          <a:p>
            <a:r>
              <a:rPr lang="en-US" dirty="0" smtClean="0"/>
              <a:t>Covered by 18.31.6 NMAC 2017 &amp; NMDOT State Access Management Manual</a:t>
            </a:r>
          </a:p>
          <a:p>
            <a:r>
              <a:rPr lang="en-US" dirty="0" smtClean="0"/>
              <a:t>Required for:</a:t>
            </a:r>
          </a:p>
          <a:p>
            <a:pPr lvl="1"/>
            <a:r>
              <a:rPr lang="en-US" dirty="0" smtClean="0"/>
              <a:t>All New Accesses, permanent or temporary</a:t>
            </a:r>
          </a:p>
          <a:p>
            <a:pPr lvl="1"/>
            <a:r>
              <a:rPr lang="en-US" dirty="0" smtClean="0"/>
              <a:t>Modification or transfer of existing lawful access permit</a:t>
            </a:r>
          </a:p>
          <a:p>
            <a:pPr lvl="1"/>
            <a:r>
              <a:rPr lang="en-US" dirty="0" smtClean="0"/>
              <a:t>Upgrading and existing illegal access to a lawful access</a:t>
            </a:r>
          </a:p>
          <a:p>
            <a:pPr lvl="1"/>
            <a:r>
              <a:rPr lang="en-US" dirty="0" smtClean="0"/>
              <a:t>Changes in property use</a:t>
            </a:r>
            <a:endParaRPr lang="en-US" dirty="0"/>
          </a:p>
        </p:txBody>
      </p:sp>
    </p:spTree>
    <p:extLst>
      <p:ext uri="{BB962C8B-B14F-4D97-AF65-F5344CB8AC3E}">
        <p14:creationId xmlns:p14="http://schemas.microsoft.com/office/powerpoint/2010/main" val="3993546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1769</TotalTime>
  <Words>661</Words>
  <Application>Microsoft Office PowerPoint</Application>
  <PresentationFormat>On-screen Show (4:3)</PresentationFormat>
  <Paragraphs>174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Calisto MT</vt:lpstr>
      <vt:lpstr>Trebuchet MS</vt:lpstr>
      <vt:lpstr>Wingdings 2</vt:lpstr>
      <vt:lpstr>Slate</vt:lpstr>
      <vt:lpstr>NMDOT District 4 Permitting Program</vt:lpstr>
      <vt:lpstr>NMDOT Permits</vt:lpstr>
      <vt:lpstr>Utility Permit</vt:lpstr>
      <vt:lpstr>PowerPoint Presentation</vt:lpstr>
      <vt:lpstr>Utility Permit</vt:lpstr>
      <vt:lpstr>Utility Permit</vt:lpstr>
      <vt:lpstr>Traffic Control/Roadway Work Permit</vt:lpstr>
      <vt:lpstr>PowerPoint Presentation</vt:lpstr>
      <vt:lpstr>Driveway Permit</vt:lpstr>
      <vt:lpstr>PowerPoint Presentation</vt:lpstr>
      <vt:lpstr>Driveway Permit </vt:lpstr>
      <vt:lpstr>Driveway Permit </vt:lpstr>
      <vt:lpstr>Driveway Permit </vt:lpstr>
      <vt:lpstr>Special Event Permit</vt:lpstr>
      <vt:lpstr>PowerPoint Presentation</vt:lpstr>
      <vt:lpstr>Landscaping Agreement</vt:lpstr>
      <vt:lpstr>Landscaping Agreement</vt:lpstr>
      <vt:lpstr>PowerPoint Presentation</vt:lpstr>
      <vt:lpstr>Other Permits</vt:lpstr>
      <vt:lpstr>Other Permits</vt:lpstr>
      <vt:lpstr>NMDOT Traffic Section Contacts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NMDOT District 4 Permitting Program</dc:title>
  <dc:creator>Heather Sandoval</dc:creator>
  <cp:lastModifiedBy>Gabriel Lucero</cp:lastModifiedBy>
  <cp:revision>91</cp:revision>
  <dcterms:created xsi:type="dcterms:W3CDTF">2015-02-25T21:15:49Z</dcterms:created>
  <dcterms:modified xsi:type="dcterms:W3CDTF">2019-02-26T17:16:28Z</dcterms:modified>
</cp:coreProperties>
</file>