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70" r:id="rId6"/>
  </p:sldMasterIdLst>
  <p:handoutMasterIdLst>
    <p:handoutMasterId r:id="rId27"/>
  </p:handoutMasterIdLst>
  <p:sldIdLst>
    <p:sldId id="256" r:id="rId7"/>
    <p:sldId id="257" r:id="rId8"/>
    <p:sldId id="258" r:id="rId9"/>
    <p:sldId id="273" r:id="rId10"/>
    <p:sldId id="259" r:id="rId11"/>
    <p:sldId id="260" r:id="rId12"/>
    <p:sldId id="277" r:id="rId13"/>
    <p:sldId id="286" r:id="rId14"/>
    <p:sldId id="261" r:id="rId15"/>
    <p:sldId id="287" r:id="rId16"/>
    <p:sldId id="262" r:id="rId17"/>
    <p:sldId id="293" r:id="rId18"/>
    <p:sldId id="291" r:id="rId19"/>
    <p:sldId id="264" r:id="rId20"/>
    <p:sldId id="271" r:id="rId21"/>
    <p:sldId id="288" r:id="rId22"/>
    <p:sldId id="290" r:id="rId23"/>
    <p:sldId id="284" r:id="rId24"/>
    <p:sldId id="292" r:id="rId25"/>
    <p:sldId id="282"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F635C-6CFA-4514-A140-080894888AF0}" v="10" dt="2025-11-12T16:35:43.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660"/>
  </p:normalViewPr>
  <p:slideViewPr>
    <p:cSldViewPr snapToGrid="0" snapToObjects="1">
      <p:cViewPr varScale="1">
        <p:scale>
          <a:sx n="94" d="100"/>
          <a:sy n="94" d="100"/>
        </p:scale>
        <p:origin x="946" y="9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85BCA37-7F9C-624D-9C87-BB0C456EB984}" type="datetimeFigureOut">
              <a:rPr lang="en-US" smtClean="0"/>
              <a:t>11/12/2025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2726EAA-B366-5047-9A5E-441AC307BE46}" type="slidenum">
              <a:rPr lang="en-US" smtClean="0"/>
              <a:t>‹#›</a:t>
            </a:fld>
            <a:endParaRPr lang="en-US" dirty="0"/>
          </a:p>
        </p:txBody>
      </p:sp>
    </p:spTree>
    <p:extLst>
      <p:ext uri="{BB962C8B-B14F-4D97-AF65-F5344CB8AC3E}">
        <p14:creationId xmlns:p14="http://schemas.microsoft.com/office/powerpoint/2010/main" val="7529830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1EABC3-C826-1644-AE03-3FCA0F00893D}"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955DE1-DE0B-A847-93E2-F7F5D6845474}" type="slidenum">
              <a:rPr lang="en-US" smtClean="0"/>
              <a:t>‹#›</a:t>
            </a:fld>
            <a:endParaRPr lang="en-US" dirty="0"/>
          </a:p>
        </p:txBody>
      </p:sp>
    </p:spTree>
    <p:extLst>
      <p:ext uri="{BB962C8B-B14F-4D97-AF65-F5344CB8AC3E}">
        <p14:creationId xmlns:p14="http://schemas.microsoft.com/office/powerpoint/2010/main" val="229470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C87C1B-0C8C-3C4D-A950-5E7E40FC0734}"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649A83-7CC6-DD4F-93A9-BFAE983591AC}" type="slidenum">
              <a:rPr lang="en-US" smtClean="0"/>
              <a:t>‹#›</a:t>
            </a:fld>
            <a:endParaRPr lang="en-US" dirty="0"/>
          </a:p>
        </p:txBody>
      </p:sp>
    </p:spTree>
    <p:extLst>
      <p:ext uri="{BB962C8B-B14F-4D97-AF65-F5344CB8AC3E}">
        <p14:creationId xmlns:p14="http://schemas.microsoft.com/office/powerpoint/2010/main" val="3777609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87C1B-0C8C-3C4D-A950-5E7E40FC0734}"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649A83-7CC6-DD4F-93A9-BFAE983591AC}" type="slidenum">
              <a:rPr lang="en-US" smtClean="0"/>
              <a:t>‹#›</a:t>
            </a:fld>
            <a:endParaRPr lang="en-US" dirty="0"/>
          </a:p>
        </p:txBody>
      </p:sp>
    </p:spTree>
    <p:extLst>
      <p:ext uri="{BB962C8B-B14F-4D97-AF65-F5344CB8AC3E}">
        <p14:creationId xmlns:p14="http://schemas.microsoft.com/office/powerpoint/2010/main" val="1190767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C87C1B-0C8C-3C4D-A950-5E7E40FC0734}"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649A83-7CC6-DD4F-93A9-BFAE983591AC}" type="slidenum">
              <a:rPr lang="en-US" smtClean="0"/>
              <a:t>‹#›</a:t>
            </a:fld>
            <a:endParaRPr lang="en-US" dirty="0"/>
          </a:p>
        </p:txBody>
      </p:sp>
    </p:spTree>
    <p:extLst>
      <p:ext uri="{BB962C8B-B14F-4D97-AF65-F5344CB8AC3E}">
        <p14:creationId xmlns:p14="http://schemas.microsoft.com/office/powerpoint/2010/main" val="252749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C87C1B-0C8C-3C4D-A950-5E7E40FC0734}"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649A83-7CC6-DD4F-93A9-BFAE983591AC}" type="slidenum">
              <a:rPr lang="en-US" smtClean="0"/>
              <a:t>‹#›</a:t>
            </a:fld>
            <a:endParaRPr lang="en-US" dirty="0"/>
          </a:p>
        </p:txBody>
      </p:sp>
    </p:spTree>
    <p:extLst>
      <p:ext uri="{BB962C8B-B14F-4D97-AF65-F5344CB8AC3E}">
        <p14:creationId xmlns:p14="http://schemas.microsoft.com/office/powerpoint/2010/main" val="3208195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C87C1B-0C8C-3C4D-A950-5E7E40FC0734}" type="datetimeFigureOut">
              <a:rPr lang="en-US" smtClean="0"/>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649A83-7CC6-DD4F-93A9-BFAE983591AC}" type="slidenum">
              <a:rPr lang="en-US" smtClean="0"/>
              <a:t>‹#›</a:t>
            </a:fld>
            <a:endParaRPr lang="en-US" dirty="0"/>
          </a:p>
        </p:txBody>
      </p:sp>
    </p:spTree>
    <p:extLst>
      <p:ext uri="{BB962C8B-B14F-4D97-AF65-F5344CB8AC3E}">
        <p14:creationId xmlns:p14="http://schemas.microsoft.com/office/powerpoint/2010/main" val="93982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C87C1B-0C8C-3C4D-A950-5E7E40FC0734}" type="datetimeFigureOut">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649A83-7CC6-DD4F-93A9-BFAE983591AC}" type="slidenum">
              <a:rPr lang="en-US" smtClean="0"/>
              <a:t>‹#›</a:t>
            </a:fld>
            <a:endParaRPr lang="en-US" dirty="0"/>
          </a:p>
        </p:txBody>
      </p:sp>
    </p:spTree>
    <p:extLst>
      <p:ext uri="{BB962C8B-B14F-4D97-AF65-F5344CB8AC3E}">
        <p14:creationId xmlns:p14="http://schemas.microsoft.com/office/powerpoint/2010/main" val="1155919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87C1B-0C8C-3C4D-A950-5E7E40FC0734}" type="datetimeFigureOut">
              <a:rPr lang="en-US" smtClean="0"/>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649A83-7CC6-DD4F-93A9-BFAE983591AC}" type="slidenum">
              <a:rPr lang="en-US" smtClean="0"/>
              <a:t>‹#›</a:t>
            </a:fld>
            <a:endParaRPr lang="en-US" dirty="0"/>
          </a:p>
        </p:txBody>
      </p:sp>
    </p:spTree>
    <p:extLst>
      <p:ext uri="{BB962C8B-B14F-4D97-AF65-F5344CB8AC3E}">
        <p14:creationId xmlns:p14="http://schemas.microsoft.com/office/powerpoint/2010/main" val="3516565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C87C1B-0C8C-3C4D-A950-5E7E40FC0734}"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649A83-7CC6-DD4F-93A9-BFAE983591AC}" type="slidenum">
              <a:rPr lang="en-US" smtClean="0"/>
              <a:t>‹#›</a:t>
            </a:fld>
            <a:endParaRPr lang="en-US" dirty="0"/>
          </a:p>
        </p:txBody>
      </p:sp>
    </p:spTree>
    <p:extLst>
      <p:ext uri="{BB962C8B-B14F-4D97-AF65-F5344CB8AC3E}">
        <p14:creationId xmlns:p14="http://schemas.microsoft.com/office/powerpoint/2010/main" val="1113724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C87C1B-0C8C-3C4D-A950-5E7E40FC0734}"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649A83-7CC6-DD4F-93A9-BFAE983591AC}" type="slidenum">
              <a:rPr lang="en-US" smtClean="0"/>
              <a:t>‹#›</a:t>
            </a:fld>
            <a:endParaRPr lang="en-US" dirty="0"/>
          </a:p>
        </p:txBody>
      </p:sp>
    </p:spTree>
    <p:extLst>
      <p:ext uri="{BB962C8B-B14F-4D97-AF65-F5344CB8AC3E}">
        <p14:creationId xmlns:p14="http://schemas.microsoft.com/office/powerpoint/2010/main" val="3103841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1EABC3-C826-1644-AE03-3FCA0F00893D}"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955DE1-DE0B-A847-93E2-F7F5D6845474}" type="slidenum">
              <a:rPr lang="en-US" smtClean="0"/>
              <a:t>‹#›</a:t>
            </a:fld>
            <a:endParaRPr lang="en-US" dirty="0"/>
          </a:p>
        </p:txBody>
      </p:sp>
    </p:spTree>
    <p:extLst>
      <p:ext uri="{BB962C8B-B14F-4D97-AF65-F5344CB8AC3E}">
        <p14:creationId xmlns:p14="http://schemas.microsoft.com/office/powerpoint/2010/main" val="333245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1EABC3-C826-1644-AE03-3FCA0F00893D}" type="datetimeFigureOut">
              <a:rPr lang="en-US" smtClean="0"/>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955DE1-DE0B-A847-93E2-F7F5D6845474}" type="slidenum">
              <a:rPr lang="en-US" smtClean="0"/>
              <a:t>‹#›</a:t>
            </a:fld>
            <a:endParaRPr lang="en-US" dirty="0"/>
          </a:p>
        </p:txBody>
      </p:sp>
    </p:spTree>
    <p:extLst>
      <p:ext uri="{BB962C8B-B14F-4D97-AF65-F5344CB8AC3E}">
        <p14:creationId xmlns:p14="http://schemas.microsoft.com/office/powerpoint/2010/main" val="176829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1EABC3-C826-1644-AE03-3FCA0F00893D}"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955DE1-DE0B-A847-93E2-F7F5D6845474}" type="slidenum">
              <a:rPr lang="en-US" smtClean="0"/>
              <a:t>‹#›</a:t>
            </a:fld>
            <a:endParaRPr lang="en-US" dirty="0"/>
          </a:p>
        </p:txBody>
      </p:sp>
    </p:spTree>
    <p:extLst>
      <p:ext uri="{BB962C8B-B14F-4D97-AF65-F5344CB8AC3E}">
        <p14:creationId xmlns:p14="http://schemas.microsoft.com/office/powerpoint/2010/main" val="2056545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1EABC3-C826-1644-AE03-3FCA0F00893D}" type="datetimeFigureOut">
              <a:rPr lang="en-US" smtClean="0"/>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955DE1-DE0B-A847-93E2-F7F5D6845474}" type="slidenum">
              <a:rPr lang="en-US" smtClean="0"/>
              <a:t>‹#›</a:t>
            </a:fld>
            <a:endParaRPr lang="en-US" dirty="0"/>
          </a:p>
        </p:txBody>
      </p:sp>
    </p:spTree>
    <p:extLst>
      <p:ext uri="{BB962C8B-B14F-4D97-AF65-F5344CB8AC3E}">
        <p14:creationId xmlns:p14="http://schemas.microsoft.com/office/powerpoint/2010/main" val="605966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1EABC3-C826-1644-AE03-3FCA0F00893D}" type="datetimeFigureOut">
              <a:rPr lang="en-US" smtClean="0"/>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955DE1-DE0B-A847-93E2-F7F5D6845474}" type="slidenum">
              <a:rPr lang="en-US" smtClean="0"/>
              <a:t>‹#›</a:t>
            </a:fld>
            <a:endParaRPr lang="en-US" dirty="0"/>
          </a:p>
        </p:txBody>
      </p:sp>
    </p:spTree>
    <p:extLst>
      <p:ext uri="{BB962C8B-B14F-4D97-AF65-F5344CB8AC3E}">
        <p14:creationId xmlns:p14="http://schemas.microsoft.com/office/powerpoint/2010/main" val="9051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EABC3-C826-1644-AE03-3FCA0F00893D}" type="datetimeFigureOut">
              <a:rPr lang="en-US" smtClean="0"/>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955DE1-DE0B-A847-93E2-F7F5D6845474}" type="slidenum">
              <a:rPr lang="en-US" smtClean="0"/>
              <a:t>‹#›</a:t>
            </a:fld>
            <a:endParaRPr lang="en-US" dirty="0"/>
          </a:p>
        </p:txBody>
      </p:sp>
    </p:spTree>
    <p:extLst>
      <p:ext uri="{BB962C8B-B14F-4D97-AF65-F5344CB8AC3E}">
        <p14:creationId xmlns:p14="http://schemas.microsoft.com/office/powerpoint/2010/main" val="73701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1EABC3-C826-1644-AE03-3FCA0F00893D}"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955DE1-DE0B-A847-93E2-F7F5D6845474}" type="slidenum">
              <a:rPr lang="en-US" smtClean="0"/>
              <a:t>‹#›</a:t>
            </a:fld>
            <a:endParaRPr lang="en-US" dirty="0"/>
          </a:p>
        </p:txBody>
      </p:sp>
    </p:spTree>
    <p:extLst>
      <p:ext uri="{BB962C8B-B14F-4D97-AF65-F5344CB8AC3E}">
        <p14:creationId xmlns:p14="http://schemas.microsoft.com/office/powerpoint/2010/main" val="257627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1EABC3-C826-1644-AE03-3FCA0F00893D}" type="datetimeFigureOut">
              <a:rPr lang="en-US" smtClean="0"/>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955DE1-DE0B-A847-93E2-F7F5D6845474}" type="slidenum">
              <a:rPr lang="en-US" smtClean="0"/>
              <a:t>‹#›</a:t>
            </a:fld>
            <a:endParaRPr lang="en-US" dirty="0"/>
          </a:p>
        </p:txBody>
      </p:sp>
    </p:spTree>
    <p:extLst>
      <p:ext uri="{BB962C8B-B14F-4D97-AF65-F5344CB8AC3E}">
        <p14:creationId xmlns:p14="http://schemas.microsoft.com/office/powerpoint/2010/main" val="1577235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9325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062868"/>
            <a:ext cx="1066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EABC3-C826-1644-AE03-3FCA0F00893D}" type="datetimeFigureOut">
              <a:rPr lang="en-US" smtClean="0"/>
              <a:t>11/12/2025</a:t>
            </a:fld>
            <a:endParaRPr lang="en-US" dirty="0"/>
          </a:p>
        </p:txBody>
      </p:sp>
      <p:sp>
        <p:nvSpPr>
          <p:cNvPr id="5" name="Footer Placeholder 4"/>
          <p:cNvSpPr>
            <a:spLocks noGrp="1"/>
          </p:cNvSpPr>
          <p:nvPr>
            <p:ph type="ftr" sz="quarter" idx="3"/>
          </p:nvPr>
        </p:nvSpPr>
        <p:spPr>
          <a:xfrm>
            <a:off x="1821793" y="6062868"/>
            <a:ext cx="371365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788264" y="6062868"/>
            <a:ext cx="4728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55DE1-DE0B-A847-93E2-F7F5D6845474}" type="slidenum">
              <a:rPr lang="en-US" smtClean="0"/>
              <a:t>‹#›</a:t>
            </a:fld>
            <a:endParaRPr lang="en-US" dirty="0"/>
          </a:p>
        </p:txBody>
      </p:sp>
    </p:spTree>
    <p:extLst>
      <p:ext uri="{BB962C8B-B14F-4D97-AF65-F5344CB8AC3E}">
        <p14:creationId xmlns:p14="http://schemas.microsoft.com/office/powerpoint/2010/main" val="1457728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17811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9BC87C1B-0C8C-3C4D-A950-5E7E40FC0734}" type="datetimeFigureOut">
              <a:rPr lang="en-US" smtClean="0"/>
              <a:t>11/12/2025</a:t>
            </a:fld>
            <a:endParaRPr lang="en-US" dirty="0"/>
          </a:p>
        </p:txBody>
      </p:sp>
      <p:sp>
        <p:nvSpPr>
          <p:cNvPr id="5" name="Footer Placeholder 4"/>
          <p:cNvSpPr>
            <a:spLocks noGrp="1"/>
          </p:cNvSpPr>
          <p:nvPr>
            <p:ph type="ftr" sz="quarter" idx="3"/>
          </p:nvPr>
        </p:nvSpPr>
        <p:spPr>
          <a:xfrm>
            <a:off x="3124200" y="617811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17811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EC649A83-7CC6-DD4F-93A9-BFAE983591AC}" type="slidenum">
              <a:rPr lang="en-US" smtClean="0"/>
              <a:t>‹#›</a:t>
            </a:fld>
            <a:endParaRPr lang="en-US" dirty="0"/>
          </a:p>
        </p:txBody>
      </p:sp>
    </p:spTree>
    <p:extLst>
      <p:ext uri="{BB962C8B-B14F-4D97-AF65-F5344CB8AC3E}">
        <p14:creationId xmlns:p14="http://schemas.microsoft.com/office/powerpoint/2010/main" val="218821821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atomiccitytransit.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9"/>
            <a:ext cx="8229600" cy="1143000"/>
          </a:xfrm>
        </p:spPr>
        <p:txBody>
          <a:bodyPr anchor="ctr">
            <a:normAutofit/>
          </a:bodyPr>
          <a:lstStyle/>
          <a:p>
            <a:pPr>
              <a:lnSpc>
                <a:spcPct val="90000"/>
              </a:lnSpc>
            </a:pPr>
            <a:r>
              <a:rPr lang="en-US" altLang="en-US" sz="3700" dirty="0"/>
              <a:t>NPRTPO Transit Prioritization</a:t>
            </a:r>
            <a:br>
              <a:rPr lang="en-US" altLang="en-US" sz="3700" dirty="0"/>
            </a:br>
            <a:endParaRPr lang="en-US" sz="3700" dirty="0"/>
          </a:p>
        </p:txBody>
      </p:sp>
      <p:pic>
        <p:nvPicPr>
          <p:cNvPr id="4" name="Picture 3" descr="A bus parked on the side of a road&#10;&#10;AI-generated content may be incorrect.">
            <a:extLst>
              <a:ext uri="{FF2B5EF4-FFF2-40B4-BE49-F238E27FC236}">
                <a16:creationId xmlns:a16="http://schemas.microsoft.com/office/drawing/2014/main" id="{ADE8639F-9817-633F-6C00-3B9677EF62E1}"/>
              </a:ext>
            </a:extLst>
          </p:cNvPr>
          <p:cNvPicPr>
            <a:picLocks noChangeAspect="1"/>
          </p:cNvPicPr>
          <p:nvPr/>
        </p:nvPicPr>
        <p:blipFill>
          <a:blip r:embed="rId2"/>
          <a:stretch>
            <a:fillRect/>
          </a:stretch>
        </p:blipFill>
        <p:spPr>
          <a:xfrm>
            <a:off x="457201" y="2490045"/>
            <a:ext cx="4038600" cy="2271712"/>
          </a:xfrm>
          <a:prstGeom prst="rect">
            <a:avLst/>
          </a:prstGeom>
          <a:noFill/>
        </p:spPr>
      </p:pic>
      <p:sp>
        <p:nvSpPr>
          <p:cNvPr id="9" name="Subtitle 8"/>
          <p:cNvSpPr>
            <a:spLocks noGrp="1"/>
          </p:cNvSpPr>
          <p:nvPr>
            <p:ph sz="half" idx="2"/>
          </p:nvPr>
        </p:nvSpPr>
        <p:spPr>
          <a:xfrm>
            <a:off x="4648200" y="1600201"/>
            <a:ext cx="4038600" cy="4525963"/>
          </a:xfrm>
        </p:spPr>
        <p:txBody>
          <a:bodyPr vert="horz" lIns="91440" tIns="45720" rIns="91440" bIns="45720" rtlCol="0">
            <a:normAutofit/>
          </a:bodyPr>
          <a:lstStyle/>
          <a:p>
            <a:pPr marL="0" indent="0" algn="ctr">
              <a:buNone/>
            </a:pPr>
            <a:r>
              <a:rPr lang="en-US" dirty="0"/>
              <a:t>November 12, 2025</a:t>
            </a:r>
          </a:p>
          <a:p>
            <a:pPr algn="ctr"/>
            <a:endParaRPr lang="en-US" dirty="0"/>
          </a:p>
          <a:p>
            <a:pPr marL="0" indent="0" algn="ctr">
              <a:buNone/>
            </a:pPr>
            <a:r>
              <a:rPr lang="en-US" dirty="0"/>
              <a:t>ATOMIC CITY </a:t>
            </a:r>
          </a:p>
          <a:p>
            <a:pPr marL="0" indent="0" algn="ctr">
              <a:buNone/>
            </a:pPr>
            <a:r>
              <a:rPr lang="en-US" dirty="0"/>
              <a:t>TRANSIT </a:t>
            </a:r>
          </a:p>
          <a:p>
            <a:pPr marL="0" indent="0" algn="ctr">
              <a:buNone/>
            </a:pPr>
            <a:r>
              <a:rPr lang="en-US" dirty="0"/>
              <a:t>SECTION 5310 &amp; 5311   </a:t>
            </a:r>
          </a:p>
          <a:p>
            <a:endParaRPr lang="en-US" dirty="0"/>
          </a:p>
        </p:txBody>
      </p:sp>
    </p:spTree>
    <p:extLst>
      <p:ext uri="{BB962C8B-B14F-4D97-AF65-F5344CB8AC3E}">
        <p14:creationId xmlns:p14="http://schemas.microsoft.com/office/powerpoint/2010/main" val="131215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A249-7A0D-185F-CE82-0A46438D1AE3}"/>
              </a:ext>
            </a:extLst>
          </p:cNvPr>
          <p:cNvSpPr>
            <a:spLocks noGrp="1"/>
          </p:cNvSpPr>
          <p:nvPr>
            <p:ph type="title"/>
          </p:nvPr>
        </p:nvSpPr>
        <p:spPr/>
        <p:txBody>
          <a:bodyPr/>
          <a:lstStyle/>
          <a:p>
            <a:r>
              <a:rPr lang="en-US" dirty="0"/>
              <a:t>Regional Transportation Plan </a:t>
            </a:r>
          </a:p>
        </p:txBody>
      </p:sp>
      <p:sp>
        <p:nvSpPr>
          <p:cNvPr id="3" name="Content Placeholder 2">
            <a:extLst>
              <a:ext uri="{FF2B5EF4-FFF2-40B4-BE49-F238E27FC236}">
                <a16:creationId xmlns:a16="http://schemas.microsoft.com/office/drawing/2014/main" id="{C0EBEC10-BD26-5B2D-02EC-CC2F2C84D667}"/>
              </a:ext>
            </a:extLst>
          </p:cNvPr>
          <p:cNvSpPr>
            <a:spLocks noGrp="1"/>
          </p:cNvSpPr>
          <p:nvPr>
            <p:ph idx="1"/>
          </p:nvPr>
        </p:nvSpPr>
        <p:spPr/>
        <p:txBody>
          <a:bodyPr>
            <a:normAutofit fontScale="77500" lnSpcReduction="20000"/>
          </a:bodyPr>
          <a:lstStyle/>
          <a:p>
            <a:endParaRPr lang="en-US" dirty="0"/>
          </a:p>
          <a:p>
            <a:r>
              <a:rPr lang="en-US" dirty="0"/>
              <a:t>Atomic City Transit system is included in the NM DOT Coordinated Human Services Transportation Plan as well as NM DOT State Transportation Plan</a:t>
            </a:r>
          </a:p>
          <a:p>
            <a:r>
              <a:rPr lang="en-US" dirty="0"/>
              <a:t>Historical and current ridership, identifies the need and use of Atomic City Transit exists </a:t>
            </a:r>
          </a:p>
          <a:p>
            <a:r>
              <a:rPr lang="en-US" dirty="0"/>
              <a:t>Atomic City Transit gained 50% over the last 5 years of fixed route calendar ridership </a:t>
            </a:r>
          </a:p>
          <a:p>
            <a:r>
              <a:rPr lang="en-US" dirty="0"/>
              <a:t>In 2025 ACT Assist increased 128% since 2019 in the paratransit calendar ridership</a:t>
            </a:r>
          </a:p>
          <a:p>
            <a:r>
              <a:rPr lang="en-US" dirty="0"/>
              <a:t>Atomic City Transit continues to support the Los Alamos National Laboratories of their increase labor force</a:t>
            </a:r>
          </a:p>
          <a:p>
            <a:endParaRPr lang="en-US" dirty="0"/>
          </a:p>
        </p:txBody>
      </p:sp>
    </p:spTree>
    <p:extLst>
      <p:ext uri="{BB962C8B-B14F-4D97-AF65-F5344CB8AC3E}">
        <p14:creationId xmlns:p14="http://schemas.microsoft.com/office/powerpoint/2010/main" val="2960449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Measures</a:t>
            </a:r>
            <a:br>
              <a:rPr lang="en-US" dirty="0"/>
            </a:br>
            <a:r>
              <a:rPr lang="en-US" dirty="0"/>
              <a:t>2024 Community Survey </a:t>
            </a:r>
          </a:p>
        </p:txBody>
      </p:sp>
      <p:sp>
        <p:nvSpPr>
          <p:cNvPr id="3" name="Content Placeholder 2"/>
          <p:cNvSpPr>
            <a:spLocks noGrp="1"/>
          </p:cNvSpPr>
          <p:nvPr>
            <p:ph idx="1"/>
          </p:nvPr>
        </p:nvSpPr>
        <p:spPr/>
        <p:txBody>
          <a:bodyPr>
            <a:normAutofit/>
          </a:bodyPr>
          <a:lstStyle/>
          <a:p>
            <a:endParaRPr lang="en-US" sz="2000" dirty="0"/>
          </a:p>
          <a:p>
            <a:r>
              <a:rPr lang="en-US" sz="2000" dirty="0"/>
              <a:t>74% of Los Alamos residents rate the overall quality of the public transportation in the area as excellent or good. </a:t>
            </a:r>
          </a:p>
          <a:p>
            <a:r>
              <a:rPr lang="en-US" sz="2000" dirty="0"/>
              <a:t>82% of residents rate the ACT bus service as excellent or good</a:t>
            </a:r>
          </a:p>
          <a:p>
            <a:r>
              <a:rPr lang="en-US" sz="2000" dirty="0"/>
              <a:t>67% of Los Alamos residents rate the ease of travel with public transportation as excellent or good.</a:t>
            </a:r>
          </a:p>
          <a:p>
            <a:r>
              <a:rPr lang="en-US" sz="2000" dirty="0"/>
              <a:t>45% of Los Alamos residents used public transportation instead of driving.</a:t>
            </a:r>
          </a:p>
        </p:txBody>
      </p:sp>
    </p:spTree>
    <p:extLst>
      <p:ext uri="{BB962C8B-B14F-4D97-AF65-F5344CB8AC3E}">
        <p14:creationId xmlns:p14="http://schemas.microsoft.com/office/powerpoint/2010/main" val="1419159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7DC3-F7D9-10D2-621E-39CE1988CEC6}"/>
              </a:ext>
            </a:extLst>
          </p:cNvPr>
          <p:cNvSpPr>
            <a:spLocks noGrp="1"/>
          </p:cNvSpPr>
          <p:nvPr>
            <p:ph type="title"/>
          </p:nvPr>
        </p:nvSpPr>
        <p:spPr/>
        <p:txBody>
          <a:bodyPr>
            <a:normAutofit/>
          </a:bodyPr>
          <a:lstStyle/>
          <a:p>
            <a:r>
              <a:rPr lang="en-US" dirty="0"/>
              <a:t>2025 Saturday Service Survey </a:t>
            </a:r>
          </a:p>
        </p:txBody>
      </p:sp>
      <p:pic>
        <p:nvPicPr>
          <p:cNvPr id="5" name="Content Placeholder 4">
            <a:extLst>
              <a:ext uri="{FF2B5EF4-FFF2-40B4-BE49-F238E27FC236}">
                <a16:creationId xmlns:a16="http://schemas.microsoft.com/office/drawing/2014/main" id="{B24AE30D-6182-347F-482E-DCC0B4A079B6}"/>
              </a:ext>
            </a:extLst>
          </p:cNvPr>
          <p:cNvPicPr>
            <a:picLocks noGrp="1" noChangeAspect="1"/>
          </p:cNvPicPr>
          <p:nvPr>
            <p:ph idx="1"/>
          </p:nvPr>
        </p:nvPicPr>
        <p:blipFill>
          <a:blip r:embed="rId2"/>
          <a:stretch>
            <a:fillRect/>
          </a:stretch>
        </p:blipFill>
        <p:spPr>
          <a:xfrm>
            <a:off x="918531" y="1417639"/>
            <a:ext cx="3510441" cy="4525962"/>
          </a:xfrm>
          <a:prstGeom prst="rect">
            <a:avLst/>
          </a:prstGeom>
        </p:spPr>
      </p:pic>
      <p:pic>
        <p:nvPicPr>
          <p:cNvPr id="6" name="Picture 5">
            <a:extLst>
              <a:ext uri="{FF2B5EF4-FFF2-40B4-BE49-F238E27FC236}">
                <a16:creationId xmlns:a16="http://schemas.microsoft.com/office/drawing/2014/main" id="{F0A6E934-D2D3-B5F1-5525-1D7670DC77D7}"/>
              </a:ext>
            </a:extLst>
          </p:cNvPr>
          <p:cNvPicPr>
            <a:picLocks noChangeAspect="1"/>
          </p:cNvPicPr>
          <p:nvPr/>
        </p:nvPicPr>
        <p:blipFill>
          <a:blip r:embed="rId3"/>
          <a:stretch>
            <a:fillRect/>
          </a:stretch>
        </p:blipFill>
        <p:spPr>
          <a:xfrm>
            <a:off x="4572000" y="2348136"/>
            <a:ext cx="4229175" cy="2391697"/>
          </a:xfrm>
          <a:prstGeom prst="rect">
            <a:avLst/>
          </a:prstGeom>
        </p:spPr>
      </p:pic>
    </p:spTree>
    <p:extLst>
      <p:ext uri="{BB962C8B-B14F-4D97-AF65-F5344CB8AC3E}">
        <p14:creationId xmlns:p14="http://schemas.microsoft.com/office/powerpoint/2010/main" val="2159080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Measures </a:t>
            </a:r>
            <a:br>
              <a:rPr lang="en-US" dirty="0"/>
            </a:br>
            <a:r>
              <a:rPr lang="en-US" dirty="0"/>
              <a:t>2023 Short Range Transit Plan </a:t>
            </a:r>
          </a:p>
        </p:txBody>
      </p:sp>
      <p:sp>
        <p:nvSpPr>
          <p:cNvPr id="4" name="Content Placeholder 3">
            <a:extLst>
              <a:ext uri="{FF2B5EF4-FFF2-40B4-BE49-F238E27FC236}">
                <a16:creationId xmlns:a16="http://schemas.microsoft.com/office/drawing/2014/main" id="{255F2477-1EE7-4B8B-8C42-213B35633C93}"/>
              </a:ext>
            </a:extLst>
          </p:cNvPr>
          <p:cNvSpPr>
            <a:spLocks noGrp="1"/>
          </p:cNvSpPr>
          <p:nvPr>
            <p:ph idx="1"/>
          </p:nvPr>
        </p:nvSpPr>
        <p:spPr>
          <a:xfrm>
            <a:off x="457200" y="1803401"/>
            <a:ext cx="8229600" cy="4999260"/>
          </a:xfrm>
        </p:spPr>
        <p:txBody>
          <a:bodyPr>
            <a:normAutofit/>
          </a:bodyPr>
          <a:lstStyle/>
          <a:p>
            <a:r>
              <a:rPr lang="en-US" sz="2800" dirty="0"/>
              <a:t>Onboard surveys indicated an overall high level of satisfaction with the service: 83 % of answers were either good or particularly good, and the overall service ranked an average of 4.5 out of 5.</a:t>
            </a:r>
          </a:p>
          <a:p>
            <a:r>
              <a:rPr lang="en-US" sz="2800" dirty="0"/>
              <a:t>The highest ranked service characteristics were safety (4.8) and driver courtesy (4.7)</a:t>
            </a:r>
          </a:p>
          <a:p>
            <a:r>
              <a:rPr lang="en-US" sz="2800" dirty="0"/>
              <a:t>Bus stop amenities were rated 3.8, the lowest ranked characteristic</a:t>
            </a:r>
          </a:p>
        </p:txBody>
      </p:sp>
    </p:spTree>
    <p:extLst>
      <p:ext uri="{BB962C8B-B14F-4D97-AF65-F5344CB8AC3E}">
        <p14:creationId xmlns:p14="http://schemas.microsoft.com/office/powerpoint/2010/main" val="332834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570381" cy="799249"/>
          </a:xfrm>
        </p:spPr>
        <p:txBody>
          <a:bodyPr/>
          <a:lstStyle/>
          <a:p>
            <a:r>
              <a:rPr lang="en-US" dirty="0"/>
              <a:t>Marketing Plan </a:t>
            </a:r>
          </a:p>
        </p:txBody>
      </p:sp>
      <p:sp>
        <p:nvSpPr>
          <p:cNvPr id="3" name="Content Placeholder 2"/>
          <p:cNvSpPr>
            <a:spLocks noGrp="1"/>
          </p:cNvSpPr>
          <p:nvPr>
            <p:ph idx="1"/>
          </p:nvPr>
        </p:nvSpPr>
        <p:spPr/>
        <p:txBody>
          <a:bodyPr>
            <a:normAutofit lnSpcReduction="10000"/>
          </a:bodyPr>
          <a:lstStyle/>
          <a:p>
            <a:pPr marL="274320" indent="-274320">
              <a:spcBef>
                <a:spcPts val="580"/>
              </a:spcBef>
              <a:buFont typeface="Wingdings 2"/>
              <a:buChar char=""/>
              <a:defRPr/>
            </a:pPr>
            <a:r>
              <a:rPr lang="en-US" dirty="0"/>
              <a:t>Promote Brand</a:t>
            </a:r>
          </a:p>
          <a:p>
            <a:pPr marL="548640" lvl="1">
              <a:spcBef>
                <a:spcPts val="370"/>
              </a:spcBef>
              <a:buFont typeface="Wingdings 2"/>
              <a:buChar char=""/>
              <a:defRPr/>
            </a:pPr>
            <a:r>
              <a:rPr lang="en-US" dirty="0"/>
              <a:t>Clean</a:t>
            </a:r>
          </a:p>
          <a:p>
            <a:pPr marL="548640" lvl="1">
              <a:spcBef>
                <a:spcPts val="370"/>
              </a:spcBef>
              <a:buFont typeface="Wingdings 2"/>
              <a:buChar char=""/>
              <a:defRPr/>
            </a:pPr>
            <a:r>
              <a:rPr lang="en-US" dirty="0"/>
              <a:t>Reliable</a:t>
            </a:r>
          </a:p>
          <a:p>
            <a:pPr marL="548640" lvl="1">
              <a:spcBef>
                <a:spcPts val="370"/>
              </a:spcBef>
              <a:buFont typeface="Wingdings 2"/>
              <a:buChar char=""/>
              <a:defRPr/>
            </a:pPr>
            <a:r>
              <a:rPr lang="en-US" dirty="0"/>
              <a:t>Safe </a:t>
            </a:r>
          </a:p>
          <a:p>
            <a:pPr marL="548640" lvl="1">
              <a:spcBef>
                <a:spcPts val="370"/>
              </a:spcBef>
              <a:buFont typeface="Wingdings 2"/>
              <a:buChar char=""/>
              <a:defRPr/>
            </a:pPr>
            <a:r>
              <a:rPr lang="en-US" dirty="0"/>
              <a:t>Friendly</a:t>
            </a:r>
          </a:p>
          <a:p>
            <a:pPr marL="274320" indent="-274320">
              <a:spcBef>
                <a:spcPts val="580"/>
              </a:spcBef>
              <a:buFont typeface="Wingdings 2"/>
              <a:buChar char=""/>
              <a:defRPr/>
            </a:pPr>
            <a:r>
              <a:rPr lang="en-US" sz="2400" dirty="0">
                <a:hlinkClick r:id="rId2"/>
              </a:rPr>
              <a:t>www.AtomicCityTransit.com</a:t>
            </a:r>
            <a:endParaRPr lang="en-US" sz="2400" dirty="0"/>
          </a:p>
          <a:p>
            <a:pPr marL="274320" indent="-274320">
              <a:spcBef>
                <a:spcPts val="580"/>
              </a:spcBef>
              <a:buFont typeface="Wingdings 2"/>
              <a:buChar char=""/>
              <a:defRPr/>
            </a:pPr>
            <a:r>
              <a:rPr lang="en-US" sz="2400" dirty="0"/>
              <a:t>Newspaper Ads</a:t>
            </a:r>
          </a:p>
          <a:p>
            <a:pPr marL="274320" indent="-274320">
              <a:spcBef>
                <a:spcPts val="580"/>
              </a:spcBef>
              <a:buFont typeface="Wingdings 2"/>
              <a:buChar char=""/>
              <a:defRPr/>
            </a:pPr>
            <a:r>
              <a:rPr lang="en-US" sz="2400" dirty="0"/>
              <a:t>Social Media </a:t>
            </a:r>
          </a:p>
          <a:p>
            <a:pPr marL="274320" indent="-274320">
              <a:spcBef>
                <a:spcPts val="580"/>
              </a:spcBef>
              <a:buFont typeface="Wingdings 2"/>
              <a:buChar char=""/>
              <a:defRPr/>
            </a:pPr>
            <a:r>
              <a:rPr lang="en-US" sz="2400" dirty="0"/>
              <a:t>Community Events</a:t>
            </a:r>
          </a:p>
          <a:p>
            <a:pPr marL="274320" indent="-274320">
              <a:spcBef>
                <a:spcPts val="580"/>
              </a:spcBef>
              <a:buFont typeface="Wingdings 2"/>
              <a:buChar char=""/>
              <a:defRPr/>
            </a:pPr>
            <a:r>
              <a:rPr lang="en-US" sz="2400" dirty="0"/>
              <a:t>School Trainings</a:t>
            </a:r>
          </a:p>
          <a:p>
            <a:endParaRPr lang="en-US" dirty="0"/>
          </a:p>
        </p:txBody>
      </p:sp>
    </p:spTree>
    <p:extLst>
      <p:ext uri="{BB962C8B-B14F-4D97-AF65-F5344CB8AC3E}">
        <p14:creationId xmlns:p14="http://schemas.microsoft.com/office/powerpoint/2010/main" val="646558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Samples of Marketing Material </a:t>
            </a:r>
          </a:p>
        </p:txBody>
      </p:sp>
      <p:pic>
        <p:nvPicPr>
          <p:cNvPr id="11" name="Picture 10">
            <a:extLst>
              <a:ext uri="{FF2B5EF4-FFF2-40B4-BE49-F238E27FC236}">
                <a16:creationId xmlns:a16="http://schemas.microsoft.com/office/drawing/2014/main" id="{0E0E0B7F-35AC-4455-A482-BB4064CCC5B1}"/>
              </a:ext>
            </a:extLst>
          </p:cNvPr>
          <p:cNvPicPr>
            <a:picLocks noChangeAspect="1"/>
          </p:cNvPicPr>
          <p:nvPr/>
        </p:nvPicPr>
        <p:blipFill>
          <a:blip r:embed="rId2"/>
          <a:srcRect/>
          <a:stretch/>
        </p:blipFill>
        <p:spPr>
          <a:xfrm>
            <a:off x="5686162" y="3376196"/>
            <a:ext cx="1907031" cy="2468991"/>
          </a:xfrm>
          <a:prstGeom prst="rect">
            <a:avLst/>
          </a:prstGeom>
        </p:spPr>
      </p:pic>
      <p:pic>
        <p:nvPicPr>
          <p:cNvPr id="7" name="Picture 6">
            <a:extLst>
              <a:ext uri="{FF2B5EF4-FFF2-40B4-BE49-F238E27FC236}">
                <a16:creationId xmlns:a16="http://schemas.microsoft.com/office/drawing/2014/main" id="{817777A8-8CFB-4B25-3B39-F8E1D22D8C6F}"/>
              </a:ext>
            </a:extLst>
          </p:cNvPr>
          <p:cNvPicPr>
            <a:picLocks noChangeAspect="1"/>
          </p:cNvPicPr>
          <p:nvPr/>
        </p:nvPicPr>
        <p:blipFill>
          <a:blip r:embed="rId3"/>
          <a:stretch>
            <a:fillRect/>
          </a:stretch>
        </p:blipFill>
        <p:spPr>
          <a:xfrm>
            <a:off x="637996" y="1572551"/>
            <a:ext cx="3285822" cy="4272636"/>
          </a:xfrm>
          <a:prstGeom prst="rect">
            <a:avLst/>
          </a:prstGeom>
        </p:spPr>
      </p:pic>
      <p:pic>
        <p:nvPicPr>
          <p:cNvPr id="10" name="Picture 9">
            <a:extLst>
              <a:ext uri="{FF2B5EF4-FFF2-40B4-BE49-F238E27FC236}">
                <a16:creationId xmlns:a16="http://schemas.microsoft.com/office/drawing/2014/main" id="{9B53D72C-A2C1-75FD-0709-2BD19B68E056}"/>
              </a:ext>
            </a:extLst>
          </p:cNvPr>
          <p:cNvPicPr>
            <a:picLocks noChangeAspect="1"/>
          </p:cNvPicPr>
          <p:nvPr/>
        </p:nvPicPr>
        <p:blipFill>
          <a:blip r:embed="rId4"/>
          <a:stretch>
            <a:fillRect/>
          </a:stretch>
        </p:blipFill>
        <p:spPr>
          <a:xfrm>
            <a:off x="5120559" y="1491528"/>
            <a:ext cx="3038235" cy="1720446"/>
          </a:xfrm>
          <a:prstGeom prst="rect">
            <a:avLst/>
          </a:prstGeom>
        </p:spPr>
      </p:pic>
    </p:spTree>
    <p:extLst>
      <p:ext uri="{BB962C8B-B14F-4D97-AF65-F5344CB8AC3E}">
        <p14:creationId xmlns:p14="http://schemas.microsoft.com/office/powerpoint/2010/main" val="1916941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7357-8F8B-9ADD-86FA-C1C477A1C7F2}"/>
              </a:ext>
            </a:extLst>
          </p:cNvPr>
          <p:cNvSpPr>
            <a:spLocks noGrp="1"/>
          </p:cNvSpPr>
          <p:nvPr>
            <p:ph type="title"/>
          </p:nvPr>
        </p:nvSpPr>
        <p:spPr/>
        <p:txBody>
          <a:bodyPr/>
          <a:lstStyle/>
          <a:p>
            <a:r>
              <a:rPr lang="en-US" dirty="0"/>
              <a:t>Maintenance </a:t>
            </a:r>
          </a:p>
        </p:txBody>
      </p:sp>
      <p:sp>
        <p:nvSpPr>
          <p:cNvPr id="3" name="Content Placeholder 2">
            <a:extLst>
              <a:ext uri="{FF2B5EF4-FFF2-40B4-BE49-F238E27FC236}">
                <a16:creationId xmlns:a16="http://schemas.microsoft.com/office/drawing/2014/main" id="{C6081C63-FEDB-2449-F89E-53FB6A77FAF2}"/>
              </a:ext>
            </a:extLst>
          </p:cNvPr>
          <p:cNvSpPr>
            <a:spLocks noGrp="1"/>
          </p:cNvSpPr>
          <p:nvPr>
            <p:ph idx="1"/>
          </p:nvPr>
        </p:nvSpPr>
        <p:spPr/>
        <p:txBody>
          <a:bodyPr/>
          <a:lstStyle/>
          <a:p>
            <a:r>
              <a:rPr lang="en-US" dirty="0"/>
              <a:t>Utilizes </a:t>
            </a:r>
            <a:r>
              <a:rPr lang="en-US" dirty="0" err="1"/>
              <a:t>AssetWorks</a:t>
            </a:r>
            <a:r>
              <a:rPr lang="en-US" dirty="0"/>
              <a:t> Software</a:t>
            </a:r>
          </a:p>
          <a:p>
            <a:r>
              <a:rPr lang="en-US" dirty="0"/>
              <a:t>Operates Monday – Friday </a:t>
            </a:r>
          </a:p>
          <a:p>
            <a:pPr lvl="1"/>
            <a:r>
              <a:rPr lang="en-US" dirty="0"/>
              <a:t>7:30 am – 4:30 pm with on-call services</a:t>
            </a:r>
          </a:p>
          <a:p>
            <a:pPr lvl="2"/>
            <a:r>
              <a:rPr lang="en-US" dirty="0"/>
              <a:t>1 Fleet Manager</a:t>
            </a:r>
          </a:p>
          <a:p>
            <a:pPr lvl="2"/>
            <a:r>
              <a:rPr lang="en-US" dirty="0"/>
              <a:t>1 Fleet Supervisor</a:t>
            </a:r>
          </a:p>
          <a:p>
            <a:pPr lvl="2"/>
            <a:r>
              <a:rPr lang="en-US" dirty="0"/>
              <a:t>2 Fleet Foreman </a:t>
            </a:r>
          </a:p>
          <a:p>
            <a:pPr lvl="2"/>
            <a:r>
              <a:rPr lang="en-US" dirty="0"/>
              <a:t>1 Senior Office Specialist</a:t>
            </a:r>
          </a:p>
          <a:p>
            <a:pPr lvl="2"/>
            <a:r>
              <a:rPr lang="en-US" dirty="0"/>
              <a:t>6</a:t>
            </a:r>
            <a:r>
              <a:rPr lang="en-US"/>
              <a:t> </a:t>
            </a:r>
            <a:r>
              <a:rPr lang="en-US" dirty="0"/>
              <a:t>Fleet Mechanic II</a:t>
            </a:r>
          </a:p>
          <a:p>
            <a:pPr lvl="2"/>
            <a:r>
              <a:rPr lang="en-US" dirty="0"/>
              <a:t>1 Fleet Mechanic I </a:t>
            </a:r>
          </a:p>
          <a:p>
            <a:endParaRPr lang="en-US" dirty="0"/>
          </a:p>
        </p:txBody>
      </p:sp>
    </p:spTree>
    <p:extLst>
      <p:ext uri="{BB962C8B-B14F-4D97-AF65-F5344CB8AC3E}">
        <p14:creationId xmlns:p14="http://schemas.microsoft.com/office/powerpoint/2010/main" val="2872557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6F82-C692-0D9C-8624-84AF85C4DAC6}"/>
              </a:ext>
            </a:extLst>
          </p:cNvPr>
          <p:cNvSpPr>
            <a:spLocks noGrp="1"/>
          </p:cNvSpPr>
          <p:nvPr>
            <p:ph type="title"/>
          </p:nvPr>
        </p:nvSpPr>
        <p:spPr/>
        <p:txBody>
          <a:bodyPr/>
          <a:lstStyle/>
          <a:p>
            <a:r>
              <a:rPr lang="en-US" dirty="0"/>
              <a:t>Trainings</a:t>
            </a:r>
          </a:p>
        </p:txBody>
      </p:sp>
      <p:sp>
        <p:nvSpPr>
          <p:cNvPr id="3" name="Content Placeholder 2">
            <a:extLst>
              <a:ext uri="{FF2B5EF4-FFF2-40B4-BE49-F238E27FC236}">
                <a16:creationId xmlns:a16="http://schemas.microsoft.com/office/drawing/2014/main" id="{419C6BD1-552A-60ED-7166-B22B8E4C4A02}"/>
              </a:ext>
            </a:extLst>
          </p:cNvPr>
          <p:cNvSpPr>
            <a:spLocks noGrp="1"/>
          </p:cNvSpPr>
          <p:nvPr>
            <p:ph idx="1"/>
          </p:nvPr>
        </p:nvSpPr>
        <p:spPr>
          <a:xfrm>
            <a:off x="457200" y="1297593"/>
            <a:ext cx="4627548" cy="4975020"/>
          </a:xfrm>
        </p:spPr>
        <p:txBody>
          <a:bodyPr>
            <a:normAutofit fontScale="55000" lnSpcReduction="20000"/>
          </a:bodyPr>
          <a:lstStyle/>
          <a:p>
            <a:r>
              <a:rPr lang="en-US" dirty="0"/>
              <a:t>New Hire</a:t>
            </a:r>
          </a:p>
          <a:p>
            <a:pPr lvl="1"/>
            <a:r>
              <a:rPr lang="en-US" sz="2900" dirty="0"/>
              <a:t>2 Weeks ELDT/TSI Training</a:t>
            </a:r>
          </a:p>
          <a:p>
            <a:pPr lvl="1"/>
            <a:r>
              <a:rPr lang="en-US" sz="2900" dirty="0"/>
              <a:t>CDL Written &amp; Skills Test</a:t>
            </a:r>
          </a:p>
          <a:p>
            <a:pPr lvl="1"/>
            <a:r>
              <a:rPr lang="en-US" sz="2900" dirty="0"/>
              <a:t>NM DOT New Hire Required</a:t>
            </a:r>
          </a:p>
          <a:p>
            <a:pPr lvl="1"/>
            <a:r>
              <a:rPr lang="en-US" sz="2900" dirty="0"/>
              <a:t>Route Training</a:t>
            </a:r>
          </a:p>
          <a:p>
            <a:pPr>
              <a:buFont typeface="Arial" panose="020B0604020202020204" pitchFamily="34" charset="0"/>
              <a:buChar char="•"/>
            </a:pPr>
            <a:r>
              <a:rPr lang="en-US" dirty="0"/>
              <a:t>Employee Refresher Yearly</a:t>
            </a:r>
          </a:p>
          <a:p>
            <a:pPr lvl="1"/>
            <a:r>
              <a:rPr lang="en-US" sz="2900" dirty="0"/>
              <a:t>First Aid &amp;  CPR (every 2 years)</a:t>
            </a:r>
          </a:p>
          <a:p>
            <a:pPr lvl="1"/>
            <a:r>
              <a:rPr lang="en-US" sz="2900" dirty="0"/>
              <a:t>Blood Borne Pathogens</a:t>
            </a:r>
          </a:p>
          <a:p>
            <a:pPr lvl="1"/>
            <a:r>
              <a:rPr lang="en-US" sz="2900" dirty="0"/>
              <a:t>Defensive Driving (every 2 years)</a:t>
            </a:r>
          </a:p>
          <a:p>
            <a:pPr lvl="1"/>
            <a:r>
              <a:rPr lang="en-US" sz="2900" dirty="0"/>
              <a:t>Customer Service &amp; Sensitivity (every 2 years)  </a:t>
            </a:r>
          </a:p>
          <a:p>
            <a:pPr lvl="1"/>
            <a:r>
              <a:rPr lang="en-US" sz="2900" dirty="0"/>
              <a:t>Crisis Management (every 2 years)</a:t>
            </a:r>
          </a:p>
          <a:p>
            <a:pPr lvl="1"/>
            <a:r>
              <a:rPr lang="en-US" sz="2900" dirty="0"/>
              <a:t>Winter Driving </a:t>
            </a:r>
          </a:p>
          <a:p>
            <a:pPr lvl="1"/>
            <a:r>
              <a:rPr lang="en-US" sz="2900" dirty="0"/>
              <a:t>Wheelchair Securement testing</a:t>
            </a:r>
          </a:p>
          <a:p>
            <a:pPr lvl="1"/>
            <a:r>
              <a:rPr lang="en-US" sz="2900" dirty="0"/>
              <a:t>Drug &amp; Alcohol Awareness </a:t>
            </a:r>
          </a:p>
          <a:p>
            <a:pPr lvl="1"/>
            <a:r>
              <a:rPr lang="en-US" sz="2900" dirty="0"/>
              <a:t>Passenger Management  </a:t>
            </a:r>
          </a:p>
          <a:p>
            <a:pPr lvl="1"/>
            <a:r>
              <a:rPr lang="en-US" sz="2900" dirty="0"/>
              <a:t>Emergency Evacuation </a:t>
            </a:r>
          </a:p>
          <a:p>
            <a:pPr lvl="1"/>
            <a:r>
              <a:rPr lang="en-US" sz="2900" dirty="0"/>
              <a:t>Pre/Post Trip Inspection (every 2 years)</a:t>
            </a:r>
          </a:p>
          <a:p>
            <a:pPr lvl="1"/>
            <a:r>
              <a:rPr lang="en-US" sz="2900" dirty="0"/>
              <a:t>Security &amp; Safety (every 2 years) </a:t>
            </a:r>
          </a:p>
          <a:p>
            <a:pPr marL="457200" lvl="1" indent="0">
              <a:buNone/>
            </a:pPr>
            <a:r>
              <a:rPr lang="en-US" sz="2900" dirty="0"/>
              <a:t> </a:t>
            </a:r>
          </a:p>
          <a:p>
            <a:endParaRPr lang="en-US" dirty="0"/>
          </a:p>
        </p:txBody>
      </p:sp>
      <p:pic>
        <p:nvPicPr>
          <p:cNvPr id="6" name="Picture 5">
            <a:extLst>
              <a:ext uri="{FF2B5EF4-FFF2-40B4-BE49-F238E27FC236}">
                <a16:creationId xmlns:a16="http://schemas.microsoft.com/office/drawing/2014/main" id="{0AD555CE-7F36-2567-4310-254BEC8129BB}"/>
              </a:ext>
            </a:extLst>
          </p:cNvPr>
          <p:cNvPicPr>
            <a:picLocks noChangeAspect="1"/>
          </p:cNvPicPr>
          <p:nvPr/>
        </p:nvPicPr>
        <p:blipFill>
          <a:blip r:embed="rId2"/>
          <a:srcRect/>
          <a:stretch/>
        </p:blipFill>
        <p:spPr>
          <a:xfrm>
            <a:off x="5876880" y="1680140"/>
            <a:ext cx="2074927" cy="1556195"/>
          </a:xfrm>
          <a:prstGeom prst="rect">
            <a:avLst/>
          </a:prstGeom>
        </p:spPr>
      </p:pic>
      <p:pic>
        <p:nvPicPr>
          <p:cNvPr id="7" name="Picture 6" descr="A group of people in a room&#10;&#10;AI-generated content may be incorrect.">
            <a:extLst>
              <a:ext uri="{FF2B5EF4-FFF2-40B4-BE49-F238E27FC236}">
                <a16:creationId xmlns:a16="http://schemas.microsoft.com/office/drawing/2014/main" id="{5BE412A7-B1C6-FA86-CF74-E20F24F1A4F5}"/>
              </a:ext>
            </a:extLst>
          </p:cNvPr>
          <p:cNvPicPr>
            <a:picLocks noChangeAspect="1"/>
          </p:cNvPicPr>
          <p:nvPr/>
        </p:nvPicPr>
        <p:blipFill>
          <a:blip r:embed="rId3"/>
          <a:stretch>
            <a:fillRect/>
          </a:stretch>
        </p:blipFill>
        <p:spPr>
          <a:xfrm>
            <a:off x="5486401" y="3455393"/>
            <a:ext cx="2976472" cy="2232354"/>
          </a:xfrm>
          <a:prstGeom prst="rect">
            <a:avLst/>
          </a:prstGeom>
        </p:spPr>
      </p:pic>
    </p:spTree>
    <p:extLst>
      <p:ext uri="{BB962C8B-B14F-4D97-AF65-F5344CB8AC3E}">
        <p14:creationId xmlns:p14="http://schemas.microsoft.com/office/powerpoint/2010/main" val="3116340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29" y="482877"/>
            <a:ext cx="8378455" cy="714189"/>
          </a:xfrm>
        </p:spPr>
        <p:txBody>
          <a:bodyPr>
            <a:normAutofit/>
          </a:bodyPr>
          <a:lstStyle/>
          <a:p>
            <a:r>
              <a:rPr lang="en-US" sz="3600" dirty="0"/>
              <a:t>Summary Request for 5310 &amp; 5311  </a:t>
            </a:r>
          </a:p>
        </p:txBody>
      </p:sp>
      <p:pic>
        <p:nvPicPr>
          <p:cNvPr id="3" name="Picture 2">
            <a:extLst>
              <a:ext uri="{FF2B5EF4-FFF2-40B4-BE49-F238E27FC236}">
                <a16:creationId xmlns:a16="http://schemas.microsoft.com/office/drawing/2014/main" id="{D71D06FC-67DB-9CE8-58C3-C23F061B5177}"/>
              </a:ext>
            </a:extLst>
          </p:cNvPr>
          <p:cNvPicPr>
            <a:picLocks noChangeAspect="1"/>
          </p:cNvPicPr>
          <p:nvPr/>
        </p:nvPicPr>
        <p:blipFill>
          <a:blip r:embed="rId2"/>
          <a:stretch>
            <a:fillRect/>
          </a:stretch>
        </p:blipFill>
        <p:spPr>
          <a:xfrm>
            <a:off x="1574158" y="1881971"/>
            <a:ext cx="5749965" cy="3224980"/>
          </a:xfrm>
          <a:prstGeom prst="rect">
            <a:avLst/>
          </a:prstGeom>
        </p:spPr>
      </p:pic>
    </p:spTree>
    <p:extLst>
      <p:ext uri="{BB962C8B-B14F-4D97-AF65-F5344CB8AC3E}">
        <p14:creationId xmlns:p14="http://schemas.microsoft.com/office/powerpoint/2010/main" val="939952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804298" cy="799249"/>
          </a:xfrm>
        </p:spPr>
        <p:txBody>
          <a:bodyPr/>
          <a:lstStyle/>
          <a:p>
            <a:r>
              <a:rPr lang="en-US" dirty="0"/>
              <a:t>Coordination Efforts </a:t>
            </a:r>
          </a:p>
        </p:txBody>
      </p:sp>
      <p:sp>
        <p:nvSpPr>
          <p:cNvPr id="3" name="Content Placeholder 2"/>
          <p:cNvSpPr>
            <a:spLocks noGrp="1"/>
          </p:cNvSpPr>
          <p:nvPr>
            <p:ph idx="1"/>
          </p:nvPr>
        </p:nvSpPr>
        <p:spPr>
          <a:xfrm>
            <a:off x="457200" y="1073888"/>
            <a:ext cx="8229600" cy="4837814"/>
          </a:xfrm>
        </p:spPr>
        <p:txBody>
          <a:bodyPr>
            <a:normAutofit fontScale="92500" lnSpcReduction="10000"/>
          </a:bodyPr>
          <a:lstStyle/>
          <a:p>
            <a:r>
              <a:rPr lang="en-US" dirty="0"/>
              <a:t>Local Businesses and Organizations</a:t>
            </a:r>
          </a:p>
          <a:p>
            <a:pPr lvl="1"/>
            <a:r>
              <a:rPr lang="en-US" dirty="0"/>
              <a:t>LANL</a:t>
            </a:r>
          </a:p>
          <a:p>
            <a:pPr lvl="1"/>
            <a:r>
              <a:rPr lang="en-US" dirty="0"/>
              <a:t>University of New Mexico- Los Alamos</a:t>
            </a:r>
          </a:p>
          <a:p>
            <a:pPr lvl="1"/>
            <a:r>
              <a:rPr lang="en-US" dirty="0"/>
              <a:t>Los Alamos Medical Center </a:t>
            </a:r>
          </a:p>
          <a:p>
            <a:pPr lvl="1"/>
            <a:r>
              <a:rPr lang="en-US" dirty="0"/>
              <a:t>Bandelier National Monument (NPS)</a:t>
            </a:r>
          </a:p>
          <a:p>
            <a:pPr lvl="1"/>
            <a:r>
              <a:rPr lang="en-US" dirty="0"/>
              <a:t>DWI Council of Los Alamos </a:t>
            </a:r>
          </a:p>
          <a:p>
            <a:r>
              <a:rPr lang="en-US" dirty="0"/>
              <a:t>Other Transportation Services </a:t>
            </a:r>
          </a:p>
          <a:p>
            <a:pPr lvl="1"/>
            <a:r>
              <a:rPr lang="en-US" dirty="0"/>
              <a:t>NCRTD – The Blue Bus </a:t>
            </a:r>
          </a:p>
          <a:p>
            <a:pPr lvl="1"/>
            <a:r>
              <a:rPr lang="en-US" dirty="0"/>
              <a:t>Park-and-Ride</a:t>
            </a:r>
          </a:p>
          <a:p>
            <a:pPr lvl="1"/>
            <a:r>
              <a:rPr lang="en-US" dirty="0"/>
              <a:t>LAC Senior Center Transportation </a:t>
            </a:r>
          </a:p>
        </p:txBody>
      </p:sp>
    </p:spTree>
    <p:extLst>
      <p:ext uri="{BB962C8B-B14F-4D97-AF65-F5344CB8AC3E}">
        <p14:creationId xmlns:p14="http://schemas.microsoft.com/office/powerpoint/2010/main" val="293229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791633"/>
          </a:xfrm>
        </p:spPr>
        <p:txBody>
          <a:bodyPr/>
          <a:lstStyle/>
          <a:p>
            <a:r>
              <a:rPr lang="en-US" dirty="0"/>
              <a:t>2025 Service Area </a:t>
            </a: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921327"/>
            <a:ext cx="6084046" cy="3936734"/>
          </a:xfrm>
        </p:spPr>
      </p:pic>
      <p:sp>
        <p:nvSpPr>
          <p:cNvPr id="7" name="Content Placeholder 6"/>
          <p:cNvSpPr>
            <a:spLocks noGrp="1"/>
          </p:cNvSpPr>
          <p:nvPr>
            <p:ph sz="half" idx="2"/>
          </p:nvPr>
        </p:nvSpPr>
        <p:spPr>
          <a:xfrm>
            <a:off x="5570594" y="3829576"/>
            <a:ext cx="3685308" cy="2287925"/>
          </a:xfrm>
        </p:spPr>
        <p:txBody>
          <a:bodyPr/>
          <a:lstStyle/>
          <a:p>
            <a:pPr marL="0" indent="0">
              <a:buNone/>
            </a:pPr>
            <a:r>
              <a:rPr lang="en-US" dirty="0"/>
              <a:t>	</a:t>
            </a:r>
            <a:r>
              <a:rPr lang="en-US" dirty="0">
                <a:solidFill>
                  <a:schemeClr val="tx2">
                    <a:lumMod val="75000"/>
                  </a:schemeClr>
                </a:solidFill>
              </a:rPr>
              <a:t>White Rock Area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932" y="4359349"/>
            <a:ext cx="2296318" cy="1726960"/>
          </a:xfrm>
          <a:prstGeom prst="rect">
            <a:avLst/>
          </a:prstGeom>
        </p:spPr>
      </p:pic>
    </p:spTree>
    <p:extLst>
      <p:ext uri="{BB962C8B-B14F-4D97-AF65-F5344CB8AC3E}">
        <p14:creationId xmlns:p14="http://schemas.microsoft.com/office/powerpoint/2010/main" val="2386488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2618" y="4299385"/>
            <a:ext cx="8229600" cy="1143000"/>
          </a:xfrm>
        </p:spPr>
        <p:txBody>
          <a:bodyPr/>
          <a:lstStyle/>
          <a:p>
            <a:r>
              <a:rPr lang="en-US" dirty="0"/>
              <a:t>Questions?</a:t>
            </a:r>
            <a:r>
              <a:rPr lang="en-US" dirty="0">
                <a:solidFill>
                  <a:schemeClr val="bg1">
                    <a:lumMod val="50000"/>
                  </a:schemeClr>
                </a:solidFill>
              </a:rPr>
              <a:t> </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3309" y="461196"/>
            <a:ext cx="2992861" cy="3291469"/>
          </a:xfrm>
        </p:spPr>
      </p:pic>
    </p:spTree>
    <p:extLst>
      <p:ext uri="{BB962C8B-B14F-4D97-AF65-F5344CB8AC3E}">
        <p14:creationId xmlns:p14="http://schemas.microsoft.com/office/powerpoint/2010/main" val="1702346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29128"/>
          </a:xfrm>
        </p:spPr>
        <p:txBody>
          <a:bodyPr>
            <a:normAutofit fontScale="90000"/>
          </a:bodyPr>
          <a:lstStyle/>
          <a:p>
            <a:r>
              <a:rPr lang="en-US" dirty="0"/>
              <a:t>Current Service Provided </a:t>
            </a:r>
          </a:p>
        </p:txBody>
      </p:sp>
      <p:sp>
        <p:nvSpPr>
          <p:cNvPr id="3" name="Content Placeholder 2"/>
          <p:cNvSpPr>
            <a:spLocks noGrp="1"/>
          </p:cNvSpPr>
          <p:nvPr>
            <p:ph idx="1"/>
          </p:nvPr>
        </p:nvSpPr>
        <p:spPr>
          <a:xfrm>
            <a:off x="276447" y="909028"/>
            <a:ext cx="8229600" cy="4997148"/>
          </a:xfrm>
        </p:spPr>
        <p:txBody>
          <a:bodyPr vert="horz" lIns="91440" tIns="45720" rIns="91440" bIns="45720" rtlCol="0" anchor="t">
            <a:noAutofit/>
          </a:bodyPr>
          <a:lstStyle/>
          <a:p>
            <a:pPr lvl="0"/>
            <a:r>
              <a:rPr lang="en-US" sz="1200" dirty="0"/>
              <a:t>Hourly service in eight neighborhood routes (Main Hill to/from White Rock, Truck Route to/from White Rock, Canyon/Central, North Community, Barranca Mesa and North Mesa) between 6:00 a.m. and 7:30 p.m.</a:t>
            </a:r>
            <a:endParaRPr lang="en-US" sz="1200" dirty="0">
              <a:cs typeface="Arial"/>
            </a:endParaRPr>
          </a:p>
          <a:p>
            <a:pPr marL="0" lvl="0" indent="0">
              <a:buNone/>
            </a:pPr>
            <a:endParaRPr lang="en-US" sz="1200" dirty="0">
              <a:cs typeface="Arial"/>
            </a:endParaRPr>
          </a:p>
          <a:p>
            <a:pPr lvl="0"/>
            <a:r>
              <a:rPr lang="en-US" sz="1200" dirty="0"/>
              <a:t>Twice an hour service on four neighborhood route North Mesa (during peak hours), North Community, Downtown, and Canyon and White Rock </a:t>
            </a:r>
            <a:endParaRPr lang="en-US" sz="1200" dirty="0">
              <a:cs typeface="Arial"/>
            </a:endParaRPr>
          </a:p>
          <a:p>
            <a:pPr marL="0" lvl="0" indent="0">
              <a:buNone/>
            </a:pPr>
            <a:endParaRPr lang="en-US" sz="1200" dirty="0">
              <a:cs typeface="Arial"/>
            </a:endParaRPr>
          </a:p>
          <a:p>
            <a:pPr lvl="0"/>
            <a:r>
              <a:rPr lang="en-US" sz="1200" dirty="0"/>
              <a:t>Service every 15 minutes on the Downtown Circulator during peak periods</a:t>
            </a:r>
            <a:endParaRPr lang="en-US" sz="1200" dirty="0">
              <a:cs typeface="Arial"/>
            </a:endParaRPr>
          </a:p>
          <a:p>
            <a:pPr lvl="0"/>
            <a:endParaRPr lang="en-US" sz="1200" dirty="0">
              <a:cs typeface="Arial"/>
            </a:endParaRPr>
          </a:p>
          <a:p>
            <a:r>
              <a:rPr lang="en-US" sz="1200" dirty="0"/>
              <a:t> ADA Complementary Paratransit Service for individuals with disabilities during the same days and hours of the fixed route service</a:t>
            </a:r>
            <a:endParaRPr lang="en-US" sz="1200" dirty="0">
              <a:cs typeface="Arial"/>
            </a:endParaRPr>
          </a:p>
          <a:p>
            <a:endParaRPr lang="en-US" sz="1200" dirty="0">
              <a:cs typeface="Arial"/>
            </a:endParaRPr>
          </a:p>
          <a:p>
            <a:r>
              <a:rPr lang="en-US" sz="1200" dirty="0"/>
              <a:t>Dial-a-Ride service for the general public between 5:15 a.m. to 6:00 a.m. and 6:30 p.m. to 9:00 p.m. Monday through Friday all vehicles are ADA accessible </a:t>
            </a:r>
            <a:endParaRPr lang="en-US" sz="1200" dirty="0">
              <a:cs typeface="Arial"/>
            </a:endParaRPr>
          </a:p>
          <a:p>
            <a:pPr lvl="0"/>
            <a:endParaRPr lang="en-US" sz="1200" dirty="0">
              <a:cs typeface="Arial"/>
            </a:endParaRPr>
          </a:p>
          <a:p>
            <a:pPr lvl="0"/>
            <a:r>
              <a:rPr lang="en-US" sz="1200" dirty="0"/>
              <a:t>Seasonal service between White Rock and Bandelier National Monument 7 days per week from approximately 9:00 a.m. to 5:00 p.m. Frequency is every 30 minutes on weekdays and 20 minutes on weekends and holiday weeks.</a:t>
            </a:r>
            <a:endParaRPr lang="en-US" sz="1200" dirty="0">
              <a:cs typeface="Arial"/>
            </a:endParaRPr>
          </a:p>
          <a:p>
            <a:pPr lvl="0"/>
            <a:endParaRPr lang="en-US" sz="1200" dirty="0">
              <a:cs typeface="Arial"/>
            </a:endParaRPr>
          </a:p>
          <a:p>
            <a:r>
              <a:rPr lang="en-US" sz="1200" dirty="0"/>
              <a:t>Afternoon Express Service operates only on school days and is open to the general public.  In addition to scheduled drop off locations, Afternoon Express buses drop riders off at other marked bus stops along each of the routes, with the exception of bus stops located on Trinity Drive.</a:t>
            </a:r>
          </a:p>
          <a:p>
            <a:endParaRPr lang="en-US" sz="1200" dirty="0">
              <a:cs typeface="Arial"/>
            </a:endParaRPr>
          </a:p>
          <a:p>
            <a:r>
              <a:rPr lang="en-US" sz="1200" dirty="0">
                <a:cs typeface="Arial"/>
              </a:rPr>
              <a:t>Public transportation service is provided during community events throughout the year </a:t>
            </a:r>
          </a:p>
          <a:p>
            <a:pPr marL="0" indent="0">
              <a:buNone/>
            </a:pPr>
            <a:endParaRPr lang="en-US" sz="1200" dirty="0">
              <a:cs typeface="Arial"/>
            </a:endParaRPr>
          </a:p>
          <a:p>
            <a:pPr marL="0" indent="0">
              <a:buNone/>
            </a:pPr>
            <a:endParaRPr lang="en-US" sz="1200" dirty="0">
              <a:cs typeface="Arial"/>
            </a:endParaRPr>
          </a:p>
          <a:p>
            <a:endParaRPr lang="en-US" dirty="0">
              <a:cs typeface="Arial"/>
            </a:endParaRPr>
          </a:p>
        </p:txBody>
      </p:sp>
    </p:spTree>
    <p:extLst>
      <p:ext uri="{BB962C8B-B14F-4D97-AF65-F5344CB8AC3E}">
        <p14:creationId xmlns:p14="http://schemas.microsoft.com/office/powerpoint/2010/main" val="2903196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14" y="268702"/>
            <a:ext cx="7963786" cy="891470"/>
          </a:xfrm>
        </p:spPr>
        <p:txBody>
          <a:bodyPr/>
          <a:lstStyle/>
          <a:p>
            <a:r>
              <a:rPr lang="en-US" dirty="0"/>
              <a:t>Employees</a:t>
            </a:r>
          </a:p>
        </p:txBody>
      </p:sp>
      <p:sp>
        <p:nvSpPr>
          <p:cNvPr id="3" name="Content Placeholder 2"/>
          <p:cNvSpPr>
            <a:spLocks noGrp="1"/>
          </p:cNvSpPr>
          <p:nvPr>
            <p:ph idx="1"/>
          </p:nvPr>
        </p:nvSpPr>
        <p:spPr>
          <a:xfrm>
            <a:off x="457200" y="1160175"/>
            <a:ext cx="8229600" cy="4783425"/>
          </a:xfrm>
        </p:spPr>
        <p:txBody>
          <a:bodyPr vert="horz" lIns="91440" tIns="45720" rIns="91440" bIns="45720" rtlCol="0" anchor="t">
            <a:normAutofit lnSpcReduction="10000"/>
          </a:bodyPr>
          <a:lstStyle/>
          <a:p>
            <a:pPr marL="285750" indent="-285750">
              <a:buFont typeface="Arial" panose="020B0604020202020204" pitchFamily="34" charset="0"/>
              <a:buChar char="•"/>
            </a:pPr>
            <a:r>
              <a:rPr lang="en-US" sz="1800" b="1" dirty="0"/>
              <a:t>1 Manager</a:t>
            </a:r>
          </a:p>
          <a:p>
            <a:pPr marL="0" indent="0">
              <a:buNone/>
            </a:pPr>
            <a:endParaRPr lang="en-US" sz="1800" b="1" dirty="0"/>
          </a:p>
          <a:p>
            <a:pPr marL="285750" indent="-285750">
              <a:buFont typeface="Arial" panose="020B0604020202020204" pitchFamily="34" charset="0"/>
              <a:buChar char="•"/>
            </a:pPr>
            <a:r>
              <a:rPr lang="en-US" sz="1800" b="1" dirty="0"/>
              <a:t>1 SR Management Analyst</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1 Senior Office Specialist</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2 Supervisors</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2 CSR / Dispatchers</a:t>
            </a:r>
            <a:endParaRPr lang="en-US" sz="1800" b="1" dirty="0">
              <a:cs typeface="Arial"/>
            </a:endParaRPr>
          </a:p>
          <a:p>
            <a:pPr marL="457200" lvl="1" indent="0">
              <a:buNone/>
            </a:pPr>
            <a:endParaRPr lang="en-US" sz="1800" b="1" dirty="0"/>
          </a:p>
          <a:p>
            <a:pPr marL="285750" indent="-285750">
              <a:buFont typeface="Arial" panose="020B0604020202020204" pitchFamily="34" charset="0"/>
              <a:buChar char="•"/>
            </a:pPr>
            <a:r>
              <a:rPr lang="en-US" sz="1800" b="1" dirty="0"/>
              <a:t>3 Lead Operators</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23 Transit Operators </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6 Limited Term (Seasonal) Transit Operators </a:t>
            </a:r>
          </a:p>
          <a:p>
            <a:pPr marL="285750" indent="-285750">
              <a:buFont typeface="Arial" panose="020B0604020202020204" pitchFamily="34" charset="0"/>
              <a:buChar char="•"/>
            </a:pPr>
            <a:endParaRPr lang="en-US" sz="1800" b="1" dirty="0"/>
          </a:p>
          <a:p>
            <a:pPr marL="0" indent="0">
              <a:buNone/>
            </a:pPr>
            <a:endParaRPr lang="en-US" sz="1800" b="1" dirty="0">
              <a:cs typeface="Arial"/>
            </a:endParaRPr>
          </a:p>
          <a:p>
            <a:endParaRPr lang="en-US" dirty="0"/>
          </a:p>
        </p:txBody>
      </p:sp>
    </p:spTree>
    <p:extLst>
      <p:ext uri="{BB962C8B-B14F-4D97-AF65-F5344CB8AC3E}">
        <p14:creationId xmlns:p14="http://schemas.microsoft.com/office/powerpoint/2010/main" val="1543608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135655" cy="735905"/>
          </a:xfrm>
        </p:spPr>
        <p:txBody>
          <a:bodyPr>
            <a:normAutofit fontScale="90000"/>
          </a:bodyPr>
          <a:lstStyle/>
          <a:p>
            <a:r>
              <a:rPr lang="en-US" sz="3600" dirty="0"/>
              <a:t>Ridership Summary </a:t>
            </a:r>
            <a:br>
              <a:rPr lang="en-US" sz="3600" dirty="0"/>
            </a:br>
            <a:r>
              <a:rPr lang="en-US" sz="1600" dirty="0"/>
              <a:t>FY is July through June </a:t>
            </a:r>
            <a:endParaRPr lang="en-US" dirty="0"/>
          </a:p>
        </p:txBody>
      </p:sp>
      <p:sp>
        <p:nvSpPr>
          <p:cNvPr id="3" name="Content Placeholder 2"/>
          <p:cNvSpPr>
            <a:spLocks noGrp="1"/>
          </p:cNvSpPr>
          <p:nvPr>
            <p:ph idx="1"/>
          </p:nvPr>
        </p:nvSpPr>
        <p:spPr>
          <a:xfrm>
            <a:off x="367990" y="1009925"/>
            <a:ext cx="8229600" cy="5155899"/>
          </a:xfrm>
        </p:spPr>
        <p:txBody>
          <a:bodyPr vert="horz" lIns="91440" tIns="45720" rIns="91440" bIns="45720" rtlCol="0" anchor="t">
            <a:normAutofit/>
          </a:bodyPr>
          <a:lstStyle/>
          <a:p>
            <a:endParaRPr lang="en-US" sz="2000" dirty="0">
              <a:cs typeface="Arial"/>
            </a:endParaRPr>
          </a:p>
          <a:p>
            <a:endParaRPr lang="en-US" sz="2000" dirty="0">
              <a:cs typeface="Arial"/>
            </a:endParaRPr>
          </a:p>
          <a:p>
            <a:endParaRPr lang="en-US" sz="2000" dirty="0">
              <a:cs typeface="Arial"/>
            </a:endParaRPr>
          </a:p>
          <a:p>
            <a:endParaRPr lang="en-US" dirty="0">
              <a:cs typeface="Arial"/>
            </a:endParaRPr>
          </a:p>
        </p:txBody>
      </p:sp>
      <p:sp>
        <p:nvSpPr>
          <p:cNvPr id="5" name="TextBox 4">
            <a:extLst>
              <a:ext uri="{FF2B5EF4-FFF2-40B4-BE49-F238E27FC236}">
                <a16:creationId xmlns:a16="http://schemas.microsoft.com/office/drawing/2014/main" id="{366B37AC-6197-B6AE-B358-9F1325EB5270}"/>
              </a:ext>
            </a:extLst>
          </p:cNvPr>
          <p:cNvSpPr txBox="1"/>
          <p:nvPr/>
        </p:nvSpPr>
        <p:spPr>
          <a:xfrm>
            <a:off x="546410" y="1393349"/>
            <a:ext cx="4025590" cy="4222053"/>
          </a:xfrm>
          <a:prstGeom prst="rect">
            <a:avLst/>
          </a:prstGeom>
          <a:noFill/>
        </p:spPr>
        <p:txBody>
          <a:bodyPr wrap="square">
            <a:spAutoFit/>
          </a:bodyPr>
          <a:lstStyle/>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FY08	-	254,502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FY09	-	403,342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FY10	-	433,819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FY11	-	449,729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FY12	-	562,226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FY13	-	550,808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FY14	-	526,333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FY15	-	538,613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FY16	-	511,553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FY17	-	456,983 one-way trips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FY18 	-	444,373 one-way trips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FY19	-	451,793 one-way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FY20	-	321,840 one-way trips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7420C0E6-A493-4275-82C4-8D23F8177A7F}"/>
              </a:ext>
            </a:extLst>
          </p:cNvPr>
          <p:cNvSpPr txBox="1"/>
          <p:nvPr/>
        </p:nvSpPr>
        <p:spPr>
          <a:xfrm>
            <a:off x="4572000" y="1398296"/>
            <a:ext cx="4355789" cy="2347053"/>
          </a:xfrm>
          <a:prstGeom prst="rect">
            <a:avLst/>
          </a:prstGeom>
          <a:noFill/>
        </p:spPr>
        <p:txBody>
          <a:bodyPr wrap="square">
            <a:spAutoFit/>
          </a:bodyPr>
          <a:lstStyle/>
          <a:p>
            <a:pPr algn="just">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FY 21  	- 	  42,739 one-way trips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FY22  	-      195,208 one-way trips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dirty="0">
                <a:latin typeface="Times New Roman" panose="02020603050405020304" pitchFamily="18" charset="0"/>
                <a:ea typeface="Calibri" panose="020F0502020204030204" pitchFamily="34" charset="0"/>
              </a:rPr>
              <a:t>FY23  	-      267,617 one-way trips</a:t>
            </a:r>
          </a:p>
          <a:p>
            <a:pPr algn="just"/>
            <a:r>
              <a:rPr lang="en-US" dirty="0">
                <a:latin typeface="Times New Roman" panose="02020603050405020304" pitchFamily="18" charset="0"/>
                <a:ea typeface="Calibri" panose="020F0502020204030204" pitchFamily="34" charset="0"/>
              </a:rPr>
              <a:t>FY24  	-      254,349 one-way trips</a:t>
            </a:r>
            <a:endParaRPr lang="en-US" sz="2800" dirty="0">
              <a:latin typeface="Times New Roman" panose="02020603050405020304" pitchFamily="18" charset="0"/>
              <a:ea typeface="Calibri" panose="020F0502020204030204" pitchFamily="34" charset="0"/>
            </a:endParaRPr>
          </a:p>
          <a:p>
            <a:pPr algn="just"/>
            <a:r>
              <a:rPr lang="en-US" dirty="0">
                <a:latin typeface="Times New Roman" panose="02020603050405020304" pitchFamily="18" charset="0"/>
                <a:ea typeface="Calibri" panose="020F0502020204030204" pitchFamily="34" charset="0"/>
              </a:rPr>
              <a:t>FY25  	-	</a:t>
            </a:r>
            <a:r>
              <a:rPr lang="en-US" dirty="0">
                <a:latin typeface="Times New Roman" panose="02020603050405020304" pitchFamily="18" charset="0"/>
                <a:ea typeface="Calibri" panose="020F0502020204030204" pitchFamily="34" charset="0"/>
                <a:cs typeface="Times New Roman" panose="02020603050405020304" pitchFamily="18" charset="0"/>
              </a:rPr>
              <a:t>269,205 one-way trips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dirty="0">
                <a:latin typeface="Times New Roman" panose="02020603050405020304" pitchFamily="18" charset="0"/>
                <a:ea typeface="Calibri" panose="020F0502020204030204" pitchFamily="34" charset="0"/>
              </a:rPr>
              <a:t>FY26	- 	61,929 one-way trips</a:t>
            </a:r>
          </a:p>
          <a:p>
            <a:pPr algn="just"/>
            <a:r>
              <a:rPr lang="en-US" dirty="0">
                <a:latin typeface="Times New Roman" panose="02020603050405020304" pitchFamily="18" charset="0"/>
                <a:ea typeface="Calibri" panose="020F0502020204030204" pitchFamily="34" charset="0"/>
              </a:rPr>
              <a:t>			(July thru September)</a:t>
            </a:r>
            <a:endParaRPr lang="en-US" sz="2800" dirty="0">
              <a:latin typeface="Times New Roman" panose="02020603050405020304" pitchFamily="18" charset="0"/>
              <a:ea typeface="Calibri" panose="020F0502020204030204" pitchFamily="34" charset="0"/>
            </a:endParaRPr>
          </a:p>
          <a:p>
            <a:pPr algn="just"/>
            <a:endParaRPr lang="en-US"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73246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 Service Plans </a:t>
            </a:r>
          </a:p>
        </p:txBody>
      </p:sp>
      <p:sp>
        <p:nvSpPr>
          <p:cNvPr id="5" name="Content Placeholder 4"/>
          <p:cNvSpPr>
            <a:spLocks noGrp="1"/>
          </p:cNvSpPr>
          <p:nvPr>
            <p:ph sz="half" idx="2"/>
          </p:nvPr>
        </p:nvSpPr>
        <p:spPr>
          <a:xfrm>
            <a:off x="458784" y="1582085"/>
            <a:ext cx="4040188" cy="3951288"/>
          </a:xfrm>
        </p:spPr>
        <p:txBody>
          <a:bodyPr vert="horz" lIns="91440" tIns="45720" rIns="91440" bIns="45720" rtlCol="0" anchor="t">
            <a:normAutofit fontScale="92500"/>
          </a:bodyPr>
          <a:lstStyle/>
          <a:p>
            <a:r>
              <a:rPr lang="en-US" dirty="0"/>
              <a:t>August 2007 – 5-year </a:t>
            </a:r>
          </a:p>
          <a:p>
            <a:r>
              <a:rPr lang="en-US" dirty="0"/>
              <a:t>April 2009 – 5-year updated</a:t>
            </a:r>
          </a:p>
          <a:p>
            <a:r>
              <a:rPr lang="en-US" dirty="0"/>
              <a:t>March 2015 – 5-year Service Plan </a:t>
            </a:r>
          </a:p>
          <a:p>
            <a:r>
              <a:rPr lang="en-US" dirty="0"/>
              <a:t>June 2023 –5-year Service Plan  </a:t>
            </a:r>
          </a:p>
          <a:p>
            <a:r>
              <a:rPr lang="en-US" dirty="0"/>
              <a:t>Marketing Plan – 2024 </a:t>
            </a:r>
          </a:p>
          <a:p>
            <a:r>
              <a:rPr lang="en-US" dirty="0"/>
              <a:t>Maintenance Plan - 2024</a:t>
            </a:r>
          </a:p>
          <a:p>
            <a:endParaRPr lang="en-US" dirty="0">
              <a:cs typeface="Arial"/>
            </a:endParaRPr>
          </a:p>
          <a:p>
            <a:pPr marL="0" indent="0">
              <a:buNone/>
            </a:pPr>
            <a:r>
              <a:rPr lang="en-US" dirty="0"/>
              <a:t> </a:t>
            </a:r>
          </a:p>
          <a:p>
            <a:endParaRPr lang="en-US" dirty="0"/>
          </a:p>
        </p:txBody>
      </p:sp>
      <p:sp>
        <p:nvSpPr>
          <p:cNvPr id="6" name="Text Placeholder 5"/>
          <p:cNvSpPr>
            <a:spLocks noGrp="1"/>
          </p:cNvSpPr>
          <p:nvPr>
            <p:ph type="body" sz="quarter" idx="3"/>
          </p:nvPr>
        </p:nvSpPr>
        <p:spPr/>
        <p:txBody>
          <a:bodyPr/>
          <a:lstStyle/>
          <a:p>
            <a:pPr algn="ctr"/>
            <a:r>
              <a:rPr lang="en-US" dirty="0"/>
              <a:t>Mission </a:t>
            </a:r>
          </a:p>
        </p:txBody>
      </p:sp>
      <p:sp>
        <p:nvSpPr>
          <p:cNvPr id="7" name="Content Placeholder 6"/>
          <p:cNvSpPr>
            <a:spLocks noGrp="1"/>
          </p:cNvSpPr>
          <p:nvPr>
            <p:ph sz="quarter" idx="4"/>
          </p:nvPr>
        </p:nvSpPr>
        <p:spPr>
          <a:xfrm>
            <a:off x="4645029" y="2174875"/>
            <a:ext cx="4041775" cy="3394652"/>
          </a:xfrm>
        </p:spPr>
        <p:txBody>
          <a:bodyPr>
            <a:normAutofit fontScale="92500"/>
          </a:bodyPr>
          <a:lstStyle/>
          <a:p>
            <a:r>
              <a:rPr lang="en-US" dirty="0"/>
              <a:t>The Mission of Atomic City Transit is to improve and strengthen mobility in Los Alamos County through an effective, efficient and dependable transit system.</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952" y="4614730"/>
            <a:ext cx="967852" cy="1058616"/>
          </a:xfrm>
          <a:prstGeom prst="rect">
            <a:avLst/>
          </a:prstGeom>
        </p:spPr>
      </p:pic>
    </p:spTree>
    <p:extLst>
      <p:ext uri="{BB962C8B-B14F-4D97-AF65-F5344CB8AC3E}">
        <p14:creationId xmlns:p14="http://schemas.microsoft.com/office/powerpoint/2010/main" val="437909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804298" cy="799249"/>
          </a:xfrm>
        </p:spPr>
        <p:txBody>
          <a:bodyPr/>
          <a:lstStyle/>
          <a:p>
            <a:r>
              <a:rPr lang="en-US" dirty="0"/>
              <a:t>Coordination Efforts </a:t>
            </a:r>
          </a:p>
        </p:txBody>
      </p:sp>
      <p:sp>
        <p:nvSpPr>
          <p:cNvPr id="3" name="Content Placeholder 2"/>
          <p:cNvSpPr>
            <a:spLocks noGrp="1"/>
          </p:cNvSpPr>
          <p:nvPr>
            <p:ph idx="1"/>
          </p:nvPr>
        </p:nvSpPr>
        <p:spPr>
          <a:xfrm>
            <a:off x="457200" y="1073888"/>
            <a:ext cx="8229600" cy="4837814"/>
          </a:xfrm>
        </p:spPr>
        <p:txBody>
          <a:bodyPr>
            <a:normAutofit fontScale="92500" lnSpcReduction="20000"/>
          </a:bodyPr>
          <a:lstStyle/>
          <a:p>
            <a:r>
              <a:rPr lang="en-US" dirty="0"/>
              <a:t>Local Businesses and Organizations</a:t>
            </a:r>
          </a:p>
          <a:p>
            <a:pPr lvl="1"/>
            <a:r>
              <a:rPr lang="en-US" dirty="0"/>
              <a:t>LANL</a:t>
            </a:r>
          </a:p>
          <a:p>
            <a:pPr lvl="1"/>
            <a:r>
              <a:rPr lang="en-US" dirty="0"/>
              <a:t>University of New Mexico- Los Alamos</a:t>
            </a:r>
          </a:p>
          <a:p>
            <a:pPr lvl="1"/>
            <a:r>
              <a:rPr lang="en-US" dirty="0"/>
              <a:t>Los Alamos Medical Center </a:t>
            </a:r>
          </a:p>
          <a:p>
            <a:pPr lvl="1"/>
            <a:r>
              <a:rPr lang="en-US" dirty="0"/>
              <a:t>Bandelier National Monument (NPS)</a:t>
            </a:r>
          </a:p>
          <a:p>
            <a:pPr lvl="1"/>
            <a:r>
              <a:rPr lang="en-US" dirty="0"/>
              <a:t>DWI Council of Los Alamos </a:t>
            </a:r>
          </a:p>
          <a:p>
            <a:r>
              <a:rPr lang="en-US" dirty="0"/>
              <a:t>Other Transportation Services </a:t>
            </a:r>
          </a:p>
          <a:p>
            <a:pPr lvl="1"/>
            <a:r>
              <a:rPr lang="en-US" dirty="0"/>
              <a:t>NCRTD – The Blue Bus </a:t>
            </a:r>
          </a:p>
          <a:p>
            <a:pPr lvl="1"/>
            <a:r>
              <a:rPr lang="en-US" dirty="0"/>
              <a:t>Park-and-Ride</a:t>
            </a:r>
          </a:p>
          <a:p>
            <a:pPr lvl="1"/>
            <a:r>
              <a:rPr lang="en-US" dirty="0"/>
              <a:t>LAC Senior Center Transportation</a:t>
            </a:r>
          </a:p>
          <a:p>
            <a:pPr lvl="1"/>
            <a:r>
              <a:rPr lang="en-US" dirty="0"/>
              <a:t>LANL Taxi Service  </a:t>
            </a:r>
          </a:p>
        </p:txBody>
      </p:sp>
    </p:spTree>
    <p:extLst>
      <p:ext uri="{BB962C8B-B14F-4D97-AF65-F5344CB8AC3E}">
        <p14:creationId xmlns:p14="http://schemas.microsoft.com/office/powerpoint/2010/main" val="8207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C177-0B10-7B7E-4757-903336DEC5C4}"/>
              </a:ext>
            </a:extLst>
          </p:cNvPr>
          <p:cNvSpPr>
            <a:spLocks noGrp="1"/>
          </p:cNvSpPr>
          <p:nvPr>
            <p:ph type="title"/>
          </p:nvPr>
        </p:nvSpPr>
        <p:spPr/>
        <p:txBody>
          <a:bodyPr/>
          <a:lstStyle/>
          <a:p>
            <a:r>
              <a:rPr lang="en-US" dirty="0"/>
              <a:t>Ongoing Funding </a:t>
            </a:r>
          </a:p>
        </p:txBody>
      </p:sp>
      <p:sp>
        <p:nvSpPr>
          <p:cNvPr id="3" name="Content Placeholder 2">
            <a:extLst>
              <a:ext uri="{FF2B5EF4-FFF2-40B4-BE49-F238E27FC236}">
                <a16:creationId xmlns:a16="http://schemas.microsoft.com/office/drawing/2014/main" id="{9E160E39-9C69-9CAA-A17F-0FF119A7A3F7}"/>
              </a:ext>
            </a:extLst>
          </p:cNvPr>
          <p:cNvSpPr>
            <a:spLocks noGrp="1"/>
          </p:cNvSpPr>
          <p:nvPr>
            <p:ph idx="1"/>
          </p:nvPr>
        </p:nvSpPr>
        <p:spPr>
          <a:xfrm>
            <a:off x="457200" y="1228337"/>
            <a:ext cx="8229600" cy="4762265"/>
          </a:xfrm>
        </p:spPr>
        <p:txBody>
          <a:bodyPr>
            <a:noAutofit/>
          </a:bodyPr>
          <a:lstStyle/>
          <a:p>
            <a:r>
              <a:rPr lang="en-US" sz="2800" dirty="0"/>
              <a:t>Atomic City Transit receives annual formula funding through competitive process overseen by NM DOT </a:t>
            </a:r>
          </a:p>
          <a:p>
            <a:r>
              <a:rPr lang="en-US" sz="2800" dirty="0"/>
              <a:t>In addition, Atomic City Transit receives funding from NCRTD for regional services provided through a service plan approved by NCRTD board  </a:t>
            </a:r>
          </a:p>
          <a:p>
            <a:r>
              <a:rPr lang="en-US" sz="2800" dirty="0"/>
              <a:t>Atomic City Transit also receives funding through yearly County budget preparation and allocated GRT as needed to provide service to the community </a:t>
            </a:r>
          </a:p>
        </p:txBody>
      </p:sp>
    </p:spTree>
    <p:extLst>
      <p:ext uri="{BB962C8B-B14F-4D97-AF65-F5344CB8AC3E}">
        <p14:creationId xmlns:p14="http://schemas.microsoft.com/office/powerpoint/2010/main" val="4152319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Involvement </a:t>
            </a:r>
          </a:p>
        </p:txBody>
      </p:sp>
      <p:sp>
        <p:nvSpPr>
          <p:cNvPr id="3" name="Content Placeholder 2"/>
          <p:cNvSpPr>
            <a:spLocks noGrp="1"/>
          </p:cNvSpPr>
          <p:nvPr>
            <p:ph idx="1"/>
          </p:nvPr>
        </p:nvSpPr>
        <p:spPr/>
        <p:txBody>
          <a:bodyPr>
            <a:normAutofit fontScale="92500" lnSpcReduction="10000"/>
          </a:bodyPr>
          <a:lstStyle/>
          <a:p>
            <a:pPr marL="0" indent="0">
              <a:spcBef>
                <a:spcPts val="580"/>
              </a:spcBef>
              <a:buNone/>
              <a:defRPr/>
            </a:pPr>
            <a:r>
              <a:rPr lang="en-US" dirty="0"/>
              <a:t>Service Changes:</a:t>
            </a:r>
          </a:p>
          <a:p>
            <a:pPr marL="274320" indent="-274320">
              <a:spcBef>
                <a:spcPts val="580"/>
              </a:spcBef>
              <a:buFont typeface="Wingdings 2"/>
              <a:buChar char=""/>
              <a:defRPr/>
            </a:pPr>
            <a:r>
              <a:rPr lang="en-US" sz="2600" dirty="0"/>
              <a:t>Focus Group</a:t>
            </a:r>
          </a:p>
          <a:p>
            <a:pPr marL="274320" indent="-274320">
              <a:spcBef>
                <a:spcPts val="580"/>
              </a:spcBef>
              <a:buFont typeface="Wingdings 2"/>
              <a:buChar char=""/>
              <a:defRPr/>
            </a:pPr>
            <a:r>
              <a:rPr lang="en-US" sz="2600" dirty="0"/>
              <a:t>Marketing Survey</a:t>
            </a:r>
          </a:p>
          <a:p>
            <a:pPr marL="274320" indent="-274320">
              <a:spcBef>
                <a:spcPts val="580"/>
              </a:spcBef>
              <a:buFont typeface="Wingdings 2"/>
              <a:buChar char=""/>
              <a:defRPr/>
            </a:pPr>
            <a:r>
              <a:rPr lang="en-US" sz="2600" dirty="0"/>
              <a:t>Public Presentations</a:t>
            </a:r>
          </a:p>
          <a:p>
            <a:pPr marL="0" indent="0">
              <a:spcBef>
                <a:spcPts val="580"/>
              </a:spcBef>
              <a:buNone/>
              <a:defRPr/>
            </a:pPr>
            <a:r>
              <a:rPr lang="en-US" dirty="0"/>
              <a:t>Ongoing:</a:t>
            </a:r>
          </a:p>
          <a:p>
            <a:pPr marL="274320" indent="-274320">
              <a:spcBef>
                <a:spcPts val="580"/>
              </a:spcBef>
              <a:buFont typeface="Wingdings 2"/>
              <a:buChar char=""/>
              <a:defRPr/>
            </a:pPr>
            <a:r>
              <a:rPr lang="en-US" sz="2600" dirty="0"/>
              <a:t>Transportation Board</a:t>
            </a:r>
          </a:p>
          <a:p>
            <a:pPr marL="274320" indent="-274320">
              <a:spcBef>
                <a:spcPts val="580"/>
              </a:spcBef>
              <a:buFont typeface="Wingdings 2"/>
              <a:buChar char=""/>
              <a:defRPr/>
            </a:pPr>
            <a:r>
              <a:rPr lang="en-US" sz="2600" dirty="0"/>
              <a:t>Comment Cards</a:t>
            </a:r>
          </a:p>
          <a:p>
            <a:pPr marL="274320" indent="-274320">
              <a:spcBef>
                <a:spcPts val="580"/>
              </a:spcBef>
              <a:buFont typeface="Wingdings 2"/>
              <a:buChar char=""/>
              <a:defRPr/>
            </a:pPr>
            <a:r>
              <a:rPr lang="en-US" sz="2600" dirty="0"/>
              <a:t>Feedback form on website</a:t>
            </a:r>
          </a:p>
          <a:p>
            <a:pPr marL="274320" indent="-274320">
              <a:spcBef>
                <a:spcPts val="580"/>
              </a:spcBef>
              <a:buFont typeface="Wingdings 2"/>
              <a:buChar char=""/>
              <a:defRPr/>
            </a:pPr>
            <a:r>
              <a:rPr lang="en-US" sz="2600" dirty="0"/>
              <a:t>Collect input from riders in person</a:t>
            </a:r>
          </a:p>
          <a:p>
            <a:pPr marL="274320" indent="-274320">
              <a:spcBef>
                <a:spcPts val="580"/>
              </a:spcBef>
              <a:buFont typeface="Wingdings 2"/>
              <a:buChar char=""/>
              <a:defRPr/>
            </a:pPr>
            <a:r>
              <a:rPr lang="en-US" sz="2600" dirty="0"/>
              <a:t>Citizen Survey every 2 years</a:t>
            </a:r>
          </a:p>
        </p:txBody>
      </p:sp>
    </p:spTree>
    <p:extLst>
      <p:ext uri="{BB962C8B-B14F-4D97-AF65-F5344CB8AC3E}">
        <p14:creationId xmlns:p14="http://schemas.microsoft.com/office/powerpoint/2010/main" val="3353045837"/>
      </p:ext>
    </p:extLst>
  </p:cSld>
  <p:clrMapOvr>
    <a:masterClrMapping/>
  </p:clrMapOvr>
</p:sld>
</file>

<file path=ppt/theme/theme1.xml><?xml version="1.0" encoding="utf-8"?>
<a:theme xmlns:a="http://schemas.openxmlformats.org/drawingml/2006/main" name="1_Los Alamo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os Alamos 1024x768" id="{ACF93A0C-EF6E-4DF7-BFE3-5AC10DEF3C10}" vid="{6064E645-1F3F-4873-A9C1-1EC135E950E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os Alamos 1024x768" id="{ACF93A0C-EF6E-4DF7-BFE3-5AC10DEF3C10}" vid="{2FE49A30-29C1-4421-9FE5-4ACE89905F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3BB9DD2DAB929A4B978EE0F95B08152A" ma:contentTypeVersion="3" ma:contentTypeDescription="Create a new document." ma:contentTypeScope="" ma:versionID="e6287ac2783d77d11cc0d1244c08e48e">
  <xsd:schema xmlns:xsd="http://www.w3.org/2001/XMLSchema" xmlns:xs="http://www.w3.org/2001/XMLSchema" xmlns:p="http://schemas.microsoft.com/office/2006/metadata/properties" xmlns:ns2="41f92860-1568-4671-af22-48e41af9179a" xmlns:ns3="38bb7390-1f6f-4b7c-ac4d-3053e45bd8a2" xmlns:ns4="http://schemas.microsoft.com/sharepoint.v3" targetNamespace="http://schemas.microsoft.com/office/2006/metadata/properties" ma:root="true" ma:fieldsID="4361c765b8ae393354e3aff616368afe" ns2:_="" ns3:_="" ns4:_="">
    <xsd:import namespace="41f92860-1568-4671-af22-48e41af9179a"/>
    <xsd:import namespace="38bb7390-1f6f-4b7c-ac4d-3053e45bd8a2"/>
    <xsd:import namespace="http://schemas.microsoft.com/sharepoint.v3"/>
    <xsd:element name="properties">
      <xsd:complexType>
        <xsd:sequence>
          <xsd:element name="documentManagement">
            <xsd:complexType>
              <xsd:all>
                <xsd:element ref="ns2:_dlc_DocId" minOccurs="0"/>
                <xsd:element ref="ns2:_dlc_DocIdUrl" minOccurs="0"/>
                <xsd:element ref="ns2:_dlc_DocIdPersistId" minOccurs="0"/>
                <xsd:element ref="ns3:DocType"/>
                <xsd:element ref="ns4:CategoryDescription"/>
                <xsd:element ref="ns3:ColorCata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92860-1568-4671-af22-48e41af9179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8bb7390-1f6f-4b7c-ac4d-3053e45bd8a2" elementFormDefault="qualified">
    <xsd:import namespace="http://schemas.microsoft.com/office/2006/documentManagement/types"/>
    <xsd:import namespace="http://schemas.microsoft.com/office/infopath/2007/PartnerControls"/>
    <xsd:element name="DocType" ma:index="11" ma:displayName="DocType" ma:format="RadioButtons" ma:internalName="DocType">
      <xsd:simpleType>
        <xsd:restriction base="dms:Choice">
          <xsd:enumeration value="Image/Logo"/>
          <xsd:enumeration value="Template"/>
          <xsd:enumeration value="Guide/Reference"/>
        </xsd:restriction>
      </xsd:simpleType>
    </xsd:element>
    <xsd:element name="ColorCatagory" ma:index="13" nillable="true" ma:displayName="Color Catagory" ma:description="Specify use of file" ma:format="Dropdown" ma:internalName="ColorCatagory">
      <xsd:simpleType>
        <xsd:restriction base="dms:Choice">
          <xsd:enumeration value="CMYK"/>
          <xsd:enumeration value="RGB"/>
          <xsd:enumeration value="Spot Color"/>
          <xsd:enumeration value="Watermark"/>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2" ma:displayName="Description" ma:description="Brief description of this document" ma:internalName="Category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ocType xmlns="38bb7390-1f6f-4b7c-ac4d-3053e45bd8a2">Template</DocType>
    <ColorCatagory xmlns="38bb7390-1f6f-4b7c-ac4d-3053e45bd8a2" xsi:nil="true"/>
    <CategoryDescription xmlns="http://schemas.microsoft.com/sharepoint.v3">One stripe without logo</CategoryDescription>
    <_dlc_DocId xmlns="41f92860-1568-4671-af22-48e41af9179a">XYCVX4YWWMFJ-607400900-91</_dlc_DocId>
    <_dlc_DocIdUrl xmlns="41f92860-1568-4671-af22-48e41af9179a">
      <Url>http://lacport/cpr/_layouts/15/DocIdRedir.aspx?ID=XYCVX4YWWMFJ-607400900-91</Url>
      <Description>XYCVX4YWWMFJ-607400900-91</Description>
    </_dlc_DocIdUrl>
  </documentManagement>
</p:properties>
</file>

<file path=customXml/itemProps1.xml><?xml version="1.0" encoding="utf-8"?>
<ds:datastoreItem xmlns:ds="http://schemas.openxmlformats.org/officeDocument/2006/customXml" ds:itemID="{6BD407CE-5B6E-4AB9-A9BC-37595549610C}">
  <ds:schemaRefs>
    <ds:schemaRef ds:uri="http://schemas.microsoft.com/sharepoint/v3/contenttype/forms"/>
  </ds:schemaRefs>
</ds:datastoreItem>
</file>

<file path=customXml/itemProps2.xml><?xml version="1.0" encoding="utf-8"?>
<ds:datastoreItem xmlns:ds="http://schemas.openxmlformats.org/officeDocument/2006/customXml" ds:itemID="{7A54947A-55B1-4B9D-B026-FA75EF0EA99B}">
  <ds:schemaRefs>
    <ds:schemaRef ds:uri="http://schemas.microsoft.com/sharepoint/events"/>
  </ds:schemaRefs>
</ds:datastoreItem>
</file>

<file path=customXml/itemProps3.xml><?xml version="1.0" encoding="utf-8"?>
<ds:datastoreItem xmlns:ds="http://schemas.openxmlformats.org/officeDocument/2006/customXml" ds:itemID="{D0799B64-5B98-4957-B42D-E73AD0407F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92860-1568-4671-af22-48e41af9179a"/>
    <ds:schemaRef ds:uri="38bb7390-1f6f-4b7c-ac4d-3053e45bd8a2"/>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3FA53F5-139D-4F22-A162-00D6899F8690}">
  <ds:schemaRef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 ds:uri="http://schemas.microsoft.com/sharepoint.v3"/>
    <ds:schemaRef ds:uri="http://schemas.microsoft.com/office/2006/documentManagement/types"/>
    <ds:schemaRef ds:uri="41f92860-1568-4671-af22-48e41af9179a"/>
    <ds:schemaRef ds:uri="38bb7390-1f6f-4b7c-ac4d-3053e45bd8a2"/>
    <ds:schemaRef ds:uri="http://purl.org/dc/terms/"/>
  </ds:schemaRefs>
</ds:datastoreItem>
</file>

<file path=docProps/app.xml><?xml version="1.0" encoding="utf-8"?>
<Properties xmlns="http://schemas.openxmlformats.org/officeDocument/2006/extended-properties" xmlns:vt="http://schemas.openxmlformats.org/officeDocument/2006/docPropsVTypes">
  <Template>20171026_NPRPOpresentationFFY2019_agranillo</Template>
  <TotalTime>2049</TotalTime>
  <Words>1086</Words>
  <Application>Microsoft Office PowerPoint</Application>
  <PresentationFormat>On-screen Show (4:3)</PresentationFormat>
  <Paragraphs>176</Paragraphs>
  <Slides>20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Times New Roman</vt:lpstr>
      <vt:lpstr>Wingdings 2</vt:lpstr>
      <vt:lpstr>1_Los Alamos Theme</vt:lpstr>
      <vt:lpstr>Custom Design</vt:lpstr>
      <vt:lpstr>NPRTPO Transit Prioritization </vt:lpstr>
      <vt:lpstr>2025 Service Area </vt:lpstr>
      <vt:lpstr>Current Service Provided </vt:lpstr>
      <vt:lpstr>Employees</vt:lpstr>
      <vt:lpstr>Ridership Summary  FY is July through June </vt:lpstr>
      <vt:lpstr>Transit Service Plans </vt:lpstr>
      <vt:lpstr>Coordination Efforts </vt:lpstr>
      <vt:lpstr>Ongoing Funding </vt:lpstr>
      <vt:lpstr>Public Involvement </vt:lpstr>
      <vt:lpstr>Regional Transportation Plan </vt:lpstr>
      <vt:lpstr>Performance Measures 2024 Community Survey </vt:lpstr>
      <vt:lpstr>2025 Saturday Service Survey </vt:lpstr>
      <vt:lpstr>Performance Measures  2023 Short Range Transit Plan </vt:lpstr>
      <vt:lpstr>Marketing Plan </vt:lpstr>
      <vt:lpstr>Samples of Marketing Material </vt:lpstr>
      <vt:lpstr>Maintenance </vt:lpstr>
      <vt:lpstr>Trainings</vt:lpstr>
      <vt:lpstr>Summary Request for 5310 &amp; 5311  </vt:lpstr>
      <vt:lpstr>Coordination Efforts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NPRPO Transit Prioritization</dc:title>
  <dc:creator>Granillo, Annette</dc:creator>
  <cp:lastModifiedBy>Patrick Million</cp:lastModifiedBy>
  <cp:revision>378</cp:revision>
  <cp:lastPrinted>2020-01-07T19:42:33Z</cp:lastPrinted>
  <dcterms:created xsi:type="dcterms:W3CDTF">2017-10-26T18:16:40Z</dcterms:created>
  <dcterms:modified xsi:type="dcterms:W3CDTF">2025-11-12T22:55:33Z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0x0101003BB9DD2DAB929A4B978EE0F95B08152A</vt:lpwstr>
  </property>
  <property fmtid="{D5CDD505-2E9C-101B-9397-08002B2CF9AE}" pid="3" name="_dlc_DocIdItemGuid">
    <vt:lpwstr>58c4260e-94c9-43c5-91b6-4b3b0e68ec99</vt:lpwstr>
  </property>
</Properties>
</file>