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2"/>
  </p:notesMasterIdLst>
  <p:sldIdLst>
    <p:sldId id="256" r:id="rId2"/>
    <p:sldId id="257" r:id="rId3"/>
    <p:sldId id="258" r:id="rId4"/>
    <p:sldId id="259" r:id="rId5"/>
    <p:sldId id="266" r:id="rId6"/>
    <p:sldId id="273" r:id="rId7"/>
    <p:sldId id="275" r:id="rId8"/>
    <p:sldId id="268" r:id="rId9"/>
    <p:sldId id="274" r:id="rId10"/>
    <p:sldId id="380" r:id="rId11"/>
    <p:sldId id="272" r:id="rId12"/>
    <p:sldId id="260" r:id="rId13"/>
    <p:sldId id="261" r:id="rId14"/>
    <p:sldId id="269" r:id="rId15"/>
    <p:sldId id="262" r:id="rId16"/>
    <p:sldId id="263" r:id="rId17"/>
    <p:sldId id="267" r:id="rId18"/>
    <p:sldId id="270" r:id="rId19"/>
    <p:sldId id="271" r:id="rId20"/>
    <p:sldId id="265" r:id="rId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CC"/>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458" autoAdjust="0"/>
  </p:normalViewPr>
  <p:slideViewPr>
    <p:cSldViewPr snapToGrid="0">
      <p:cViewPr varScale="1">
        <p:scale>
          <a:sx n="75" d="100"/>
          <a:sy n="75" d="100"/>
        </p:scale>
        <p:origin x="946" y="28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4C2675-A35E-44B0-A9B9-E99B22BEE4D1}" type="datetimeFigureOut">
              <a:rPr lang="en-US" smtClean="0"/>
              <a:t>3/24/2026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AE5DDC-8548-4AB1-BC71-C537D5EFD8F9}" type="slidenum">
              <a:rPr lang="en-US" smtClean="0"/>
              <a:t>‹#›</a:t>
            </a:fld>
            <a:endParaRPr lang="en-US"/>
          </a:p>
        </p:txBody>
      </p:sp>
    </p:spTree>
    <p:extLst>
      <p:ext uri="{BB962C8B-B14F-4D97-AF65-F5344CB8AC3E}">
        <p14:creationId xmlns:p14="http://schemas.microsoft.com/office/powerpoint/2010/main" val="4259463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5DDC-8548-4AB1-BC71-C537D5EFD8F9}" type="slidenum">
              <a:rPr lang="en-US" smtClean="0"/>
              <a:t>1</a:t>
            </a:fld>
            <a:endParaRPr lang="en-US"/>
          </a:p>
        </p:txBody>
      </p:sp>
    </p:spTree>
    <p:extLst>
      <p:ext uri="{BB962C8B-B14F-4D97-AF65-F5344CB8AC3E}">
        <p14:creationId xmlns:p14="http://schemas.microsoft.com/office/powerpoint/2010/main" val="8004841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5DDC-8548-4AB1-BC71-C537D5EFD8F9}" type="slidenum">
              <a:rPr lang="en-US" smtClean="0"/>
              <a:t>15</a:t>
            </a:fld>
            <a:endParaRPr lang="en-US"/>
          </a:p>
        </p:txBody>
      </p:sp>
    </p:spTree>
    <p:extLst>
      <p:ext uri="{BB962C8B-B14F-4D97-AF65-F5344CB8AC3E}">
        <p14:creationId xmlns:p14="http://schemas.microsoft.com/office/powerpoint/2010/main" val="28238642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5DDC-8548-4AB1-BC71-C537D5EFD8F9}" type="slidenum">
              <a:rPr lang="en-US" smtClean="0"/>
              <a:t>16</a:t>
            </a:fld>
            <a:endParaRPr lang="en-US"/>
          </a:p>
        </p:txBody>
      </p:sp>
    </p:spTree>
    <p:extLst>
      <p:ext uri="{BB962C8B-B14F-4D97-AF65-F5344CB8AC3E}">
        <p14:creationId xmlns:p14="http://schemas.microsoft.com/office/powerpoint/2010/main" val="16637115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5DDC-8548-4AB1-BC71-C537D5EFD8F9}" type="slidenum">
              <a:rPr lang="en-US" smtClean="0"/>
              <a:t>17</a:t>
            </a:fld>
            <a:endParaRPr lang="en-US"/>
          </a:p>
        </p:txBody>
      </p:sp>
    </p:spTree>
    <p:extLst>
      <p:ext uri="{BB962C8B-B14F-4D97-AF65-F5344CB8AC3E}">
        <p14:creationId xmlns:p14="http://schemas.microsoft.com/office/powerpoint/2010/main" val="1553170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D58F2-C3EF-0592-13D6-8DBC65256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5956A6-8534-4586-7FF7-21F33A0E06C7}"/>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2ADF63CA-CF8E-9AC0-E556-2B5C83A8FA1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BDBB43-8F73-E108-3C99-0D52153BA92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BAE5DDC-8548-4AB1-BC71-C537D5EFD8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78002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5DDC-8548-4AB1-BC71-C537D5EFD8F9}" type="slidenum">
              <a:rPr lang="en-US" smtClean="0"/>
              <a:t>19</a:t>
            </a:fld>
            <a:endParaRPr lang="en-US"/>
          </a:p>
        </p:txBody>
      </p:sp>
    </p:spTree>
    <p:extLst>
      <p:ext uri="{BB962C8B-B14F-4D97-AF65-F5344CB8AC3E}">
        <p14:creationId xmlns:p14="http://schemas.microsoft.com/office/powerpoint/2010/main" val="252689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5DDC-8548-4AB1-BC71-C537D5EFD8F9}" type="slidenum">
              <a:rPr lang="en-US" smtClean="0"/>
              <a:t>20</a:t>
            </a:fld>
            <a:endParaRPr lang="en-US"/>
          </a:p>
        </p:txBody>
      </p:sp>
    </p:spTree>
    <p:extLst>
      <p:ext uri="{BB962C8B-B14F-4D97-AF65-F5344CB8AC3E}">
        <p14:creationId xmlns:p14="http://schemas.microsoft.com/office/powerpoint/2010/main" val="752290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5DDC-8548-4AB1-BC71-C537D5EFD8F9}" type="slidenum">
              <a:rPr lang="en-US" smtClean="0"/>
              <a:t>2</a:t>
            </a:fld>
            <a:endParaRPr lang="en-US"/>
          </a:p>
        </p:txBody>
      </p:sp>
    </p:spTree>
    <p:extLst>
      <p:ext uri="{BB962C8B-B14F-4D97-AF65-F5344CB8AC3E}">
        <p14:creationId xmlns:p14="http://schemas.microsoft.com/office/powerpoint/2010/main" val="90032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5DDC-8548-4AB1-BC71-C537D5EFD8F9}" type="slidenum">
              <a:rPr lang="en-US" smtClean="0"/>
              <a:t>4</a:t>
            </a:fld>
            <a:endParaRPr lang="en-US"/>
          </a:p>
        </p:txBody>
      </p:sp>
    </p:spTree>
    <p:extLst>
      <p:ext uri="{BB962C8B-B14F-4D97-AF65-F5344CB8AC3E}">
        <p14:creationId xmlns:p14="http://schemas.microsoft.com/office/powerpoint/2010/main" val="389935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5DDC-8548-4AB1-BC71-C537D5EFD8F9}" type="slidenum">
              <a:rPr lang="en-US" smtClean="0"/>
              <a:t>5</a:t>
            </a:fld>
            <a:endParaRPr lang="en-US"/>
          </a:p>
        </p:txBody>
      </p:sp>
    </p:spTree>
    <p:extLst>
      <p:ext uri="{BB962C8B-B14F-4D97-AF65-F5344CB8AC3E}">
        <p14:creationId xmlns:p14="http://schemas.microsoft.com/office/powerpoint/2010/main" val="321392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5DDC-8548-4AB1-BC71-C537D5EFD8F9}" type="slidenum">
              <a:rPr lang="en-US" smtClean="0"/>
              <a:t>8</a:t>
            </a:fld>
            <a:endParaRPr lang="en-US"/>
          </a:p>
        </p:txBody>
      </p:sp>
    </p:spTree>
    <p:extLst>
      <p:ext uri="{BB962C8B-B14F-4D97-AF65-F5344CB8AC3E}">
        <p14:creationId xmlns:p14="http://schemas.microsoft.com/office/powerpoint/2010/main" val="37479403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C2798A-B1E3-4AEE-A9E5-AADA03D632A5}" type="slidenum">
              <a:rPr lang="en-US" smtClean="0"/>
              <a:t>10</a:t>
            </a:fld>
            <a:endParaRPr lang="en-US"/>
          </a:p>
        </p:txBody>
      </p:sp>
    </p:spTree>
    <p:extLst>
      <p:ext uri="{BB962C8B-B14F-4D97-AF65-F5344CB8AC3E}">
        <p14:creationId xmlns:p14="http://schemas.microsoft.com/office/powerpoint/2010/main" val="32164636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5DDC-8548-4AB1-BC71-C537D5EFD8F9}" type="slidenum">
              <a:rPr lang="en-US" smtClean="0"/>
              <a:t>12</a:t>
            </a:fld>
            <a:endParaRPr lang="en-US"/>
          </a:p>
        </p:txBody>
      </p:sp>
    </p:spTree>
    <p:extLst>
      <p:ext uri="{BB962C8B-B14F-4D97-AF65-F5344CB8AC3E}">
        <p14:creationId xmlns:p14="http://schemas.microsoft.com/office/powerpoint/2010/main" val="8538903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5DDC-8548-4AB1-BC71-C537D5EFD8F9}" type="slidenum">
              <a:rPr lang="en-US" smtClean="0"/>
              <a:t>13</a:t>
            </a:fld>
            <a:endParaRPr lang="en-US"/>
          </a:p>
        </p:txBody>
      </p:sp>
    </p:spTree>
    <p:extLst>
      <p:ext uri="{BB962C8B-B14F-4D97-AF65-F5344CB8AC3E}">
        <p14:creationId xmlns:p14="http://schemas.microsoft.com/office/powerpoint/2010/main" val="2850597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AE5DDC-8548-4AB1-BC71-C537D5EFD8F9}" type="slidenum">
              <a:rPr lang="en-US" smtClean="0"/>
              <a:t>14</a:t>
            </a:fld>
            <a:endParaRPr lang="en-US"/>
          </a:p>
        </p:txBody>
      </p:sp>
    </p:spTree>
    <p:extLst>
      <p:ext uri="{BB962C8B-B14F-4D97-AF65-F5344CB8AC3E}">
        <p14:creationId xmlns:p14="http://schemas.microsoft.com/office/powerpoint/2010/main" val="4251544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9FCE34F-A8DD-44DB-A5CF-90A8187BE492}" type="datetime1">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5912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DE41030-27A7-4A84-9BA3-D4292AF4039C}" type="datetime1">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35061933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E4F3CC-EE90-4E40-A83C-A3CD61CED1B9}" type="datetime1">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2732939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6C4320A-3D44-4E3D-931A-27ABD14F63F9}" type="datetime1">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27379148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A03B81-3159-4888-893D-535F2AF1FC8B}" type="datetime1">
              <a:rPr lang="en-US" smtClean="0"/>
              <a:t>3/24/2026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72A8C33-D0BC-49D1-86D4-8CB271712A0B}"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6656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2304CD-0AD2-40C3-B04A-DDB4E6EEF041}" type="datetime1">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11883708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95BEC0-44DD-4B4D-8A45-C7D58BAFC6FE}" type="datetime1">
              <a:rPr lang="en-US" smtClean="0"/>
              <a:t>3/24/2026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490579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5548CF-B315-4BB0-B404-B94A73BF57C6}" type="datetime1">
              <a:rPr lang="en-US" smtClean="0"/>
              <a:t>3/24/2026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4050122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7" name="Date Placeholder 6"/>
          <p:cNvSpPr>
            <a:spLocks noGrp="1"/>
          </p:cNvSpPr>
          <p:nvPr>
            <p:ph type="dt" sz="half" idx="10"/>
          </p:nvPr>
        </p:nvSpPr>
        <p:spPr/>
        <p:txBody>
          <a:bodyPr/>
          <a:lstStyle/>
          <a:p>
            <a:fld id="{212012D9-6127-47F9-A727-36B87A64E7AC}" type="datetime1">
              <a:rPr lang="en-US" smtClean="0"/>
              <a:t>3/24/2026</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6846323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864826A-9F14-4FBC-9811-C1127030230A}" type="datetime1">
              <a:rPr lang="en-US" smtClean="0"/>
              <a:t>3/24/2026</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872A8C33-D0BC-49D1-86D4-8CB271712A0B}" type="slidenum">
              <a:rPr lang="en-US" smtClean="0"/>
              <a:t>‹#›</a:t>
            </a:fld>
            <a:endParaRPr lang="en-US"/>
          </a:p>
        </p:txBody>
      </p:sp>
    </p:spTree>
    <p:extLst>
      <p:ext uri="{BB962C8B-B14F-4D97-AF65-F5344CB8AC3E}">
        <p14:creationId xmlns:p14="http://schemas.microsoft.com/office/powerpoint/2010/main" val="37470319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DFC2D39-291C-4BE9-AC08-DDD96EEAFE46}" type="datetime1">
              <a:rPr lang="en-US" smtClean="0"/>
              <a:t>3/24/2026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2A8C33-D0BC-49D1-86D4-8CB271712A0B}" type="slidenum">
              <a:rPr lang="en-US" smtClean="0"/>
              <a:t>‹#›</a:t>
            </a:fld>
            <a:endParaRPr lang="en-US"/>
          </a:p>
        </p:txBody>
      </p:sp>
    </p:spTree>
    <p:extLst>
      <p:ext uri="{BB962C8B-B14F-4D97-AF65-F5344CB8AC3E}">
        <p14:creationId xmlns:p14="http://schemas.microsoft.com/office/powerpoint/2010/main" val="2710579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0BCBAFE9-E137-4561-B0BA-490B76AD531B}" type="datetime1">
              <a:rPr lang="en-US" smtClean="0"/>
              <a:t>3/24/2026</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872A8C33-D0BC-49D1-86D4-8CB271712A0B}" type="slidenum">
              <a:rPr lang="en-US" smtClean="0"/>
              <a:t>‹#›</a:t>
            </a:fld>
            <a:endParaRPr lang="en-US"/>
          </a:p>
        </p:txBody>
      </p:sp>
    </p:spTree>
    <p:extLst>
      <p:ext uri="{BB962C8B-B14F-4D97-AF65-F5344CB8AC3E}">
        <p14:creationId xmlns:p14="http://schemas.microsoft.com/office/powerpoint/2010/main" val="33387587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wmf"/></Relationships>
</file>

<file path=ppt/slides/_rels/slide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7025F-C306-44B4-9B6C-392564F57624}"/>
              </a:ext>
            </a:extLst>
          </p:cNvPr>
          <p:cNvSpPr>
            <a:spLocks noGrp="1"/>
          </p:cNvSpPr>
          <p:nvPr>
            <p:ph type="ctrTitle"/>
          </p:nvPr>
        </p:nvSpPr>
        <p:spPr>
          <a:xfrm>
            <a:off x="1097280" y="1288474"/>
            <a:ext cx="10058400" cy="3036638"/>
          </a:xfrm>
        </p:spPr>
        <p:txBody>
          <a:bodyPr>
            <a:normAutofit fontScale="90000"/>
          </a:bodyPr>
          <a:lstStyle/>
          <a:p>
            <a:br>
              <a:rPr lang="en-US" sz="4400" b="1" dirty="0"/>
            </a:br>
            <a:r>
              <a:rPr lang="en-US" sz="4400" b="1" dirty="0"/>
              <a:t>🛣️ Camino del Medio Reconstruction – 1.1 Miles</a:t>
            </a:r>
            <a:br>
              <a:rPr lang="en-US" sz="4400" b="1" dirty="0"/>
            </a:br>
            <a:br>
              <a:rPr lang="en-US" sz="4400" b="1" dirty="0"/>
            </a:br>
            <a:r>
              <a:rPr lang="en-US" sz="4400" b="1" dirty="0"/>
              <a:t>🏛️ Town of Taos – Public Works Department </a:t>
            </a:r>
            <a:br>
              <a:rPr lang="en-US" sz="4400" b="1" dirty="0"/>
            </a:br>
            <a:br>
              <a:rPr lang="en-US" sz="3600" dirty="0"/>
            </a:br>
            <a:endParaRPr lang="en-US" sz="3600" b="1" dirty="0"/>
          </a:p>
        </p:txBody>
      </p:sp>
      <p:sp>
        <p:nvSpPr>
          <p:cNvPr id="3" name="Subtitle 2">
            <a:extLst>
              <a:ext uri="{FF2B5EF4-FFF2-40B4-BE49-F238E27FC236}">
                <a16:creationId xmlns:a16="http://schemas.microsoft.com/office/drawing/2014/main" id="{FA5DFDD6-2D15-4AE9-933C-6066CB119E17}"/>
              </a:ext>
            </a:extLst>
          </p:cNvPr>
          <p:cNvSpPr>
            <a:spLocks noGrp="1"/>
          </p:cNvSpPr>
          <p:nvPr>
            <p:ph type="subTitle" idx="1"/>
          </p:nvPr>
        </p:nvSpPr>
        <p:spPr>
          <a:xfrm>
            <a:off x="378229" y="4625320"/>
            <a:ext cx="10058400" cy="1643428"/>
          </a:xfrm>
        </p:spPr>
        <p:txBody>
          <a:bodyPr>
            <a:normAutofit/>
          </a:bodyPr>
          <a:lstStyle/>
          <a:p>
            <a:r>
              <a:rPr lang="en-US" b="1" dirty="0"/>
              <a:t>Presentation </a:t>
            </a:r>
            <a:r>
              <a:rPr kumimoji="0" lang="en-US" sz="1900" b="1" i="0" u="none" strike="noStrike" kern="1200" cap="none" spc="-50" normalizeH="0" baseline="0" noProof="0" dirty="0">
                <a:ln>
                  <a:noFill/>
                </a:ln>
                <a:solidFill>
                  <a:srgbClr val="000000">
                    <a:lumMod val="85000"/>
                    <a:lumOff val="15000"/>
                  </a:srgbClr>
                </a:solidFill>
                <a:effectLst/>
                <a:uLnTx/>
                <a:uFillTx/>
                <a:latin typeface="Calibri Light" panose="020F0302020204030204"/>
                <a:ea typeface="+mj-ea"/>
                <a:cs typeface="+mj-cs"/>
              </a:rPr>
              <a:t>by Town of Taos</a:t>
            </a:r>
            <a:br>
              <a:rPr kumimoji="0" lang="en-US" sz="1900" b="1" i="0" u="none" strike="noStrike" kern="1200" cap="none" spc="-50" normalizeH="0" baseline="0" noProof="0" dirty="0">
                <a:ln>
                  <a:noFill/>
                </a:ln>
                <a:solidFill>
                  <a:srgbClr val="000000">
                    <a:lumMod val="85000"/>
                    <a:lumOff val="15000"/>
                  </a:srgbClr>
                </a:solidFill>
                <a:effectLst/>
                <a:uLnTx/>
                <a:uFillTx/>
                <a:latin typeface="Calibri Light" panose="020F0302020204030204"/>
                <a:ea typeface="+mj-ea"/>
                <a:cs typeface="+mj-cs"/>
              </a:rPr>
            </a:br>
            <a:r>
              <a:rPr lang="en-US" b="1" dirty="0"/>
              <a:t>April 1, 2026</a:t>
            </a:r>
          </a:p>
        </p:txBody>
      </p:sp>
      <p:sp>
        <p:nvSpPr>
          <p:cNvPr id="5" name="Slide Number Placeholder 4">
            <a:extLst>
              <a:ext uri="{FF2B5EF4-FFF2-40B4-BE49-F238E27FC236}">
                <a16:creationId xmlns:a16="http://schemas.microsoft.com/office/drawing/2014/main" id="{0F89C811-2F7C-4C9D-B9A6-61153555935A}"/>
              </a:ext>
            </a:extLst>
          </p:cNvPr>
          <p:cNvSpPr>
            <a:spLocks noGrp="1"/>
          </p:cNvSpPr>
          <p:nvPr>
            <p:ph type="sldNum" sz="quarter" idx="12"/>
          </p:nvPr>
        </p:nvSpPr>
        <p:spPr/>
        <p:txBody>
          <a:bodyPr/>
          <a:lstStyle/>
          <a:p>
            <a:fld id="{872A8C33-D0BC-49D1-86D4-8CB271712A0B}" type="slidenum">
              <a:rPr lang="en-US" smtClean="0"/>
              <a:t>1</a:t>
            </a:fld>
            <a:endParaRPr lang="en-US"/>
          </a:p>
        </p:txBody>
      </p:sp>
      <p:sp>
        <p:nvSpPr>
          <p:cNvPr id="4" name="TextBox 3">
            <a:extLst>
              <a:ext uri="{FF2B5EF4-FFF2-40B4-BE49-F238E27FC236}">
                <a16:creationId xmlns:a16="http://schemas.microsoft.com/office/drawing/2014/main" id="{1A7C3FD5-E53D-C87F-2A53-BC0F1DF02FC7}"/>
              </a:ext>
            </a:extLst>
          </p:cNvPr>
          <p:cNvSpPr txBox="1"/>
          <p:nvPr/>
        </p:nvSpPr>
        <p:spPr>
          <a:xfrm>
            <a:off x="710738" y="457200"/>
            <a:ext cx="9393382" cy="707886"/>
          </a:xfrm>
          <a:prstGeom prst="rect">
            <a:avLst/>
          </a:prstGeom>
          <a:noFill/>
        </p:spPr>
        <p:txBody>
          <a:bodyPr wrap="square" rtlCol="0">
            <a:spAutoFit/>
          </a:bodyPr>
          <a:lstStyle/>
          <a:p>
            <a:r>
              <a:rPr kumimoji="0" lang="en-US" sz="4000" b="1" i="0" u="none" strike="noStrike" kern="1200" cap="none" spc="-50" normalizeH="0" baseline="0" noProof="0" dirty="0">
                <a:ln>
                  <a:noFill/>
                </a:ln>
                <a:solidFill>
                  <a:srgbClr val="000000">
                    <a:lumMod val="85000"/>
                    <a:lumOff val="15000"/>
                  </a:srgbClr>
                </a:solidFill>
                <a:effectLst/>
                <a:uLnTx/>
                <a:uFillTx/>
                <a:latin typeface="Calibri Light" panose="020F0302020204030204"/>
                <a:ea typeface="+mj-ea"/>
                <a:cs typeface="+mj-cs"/>
              </a:rPr>
              <a:t>Northern Pueblos RTPO FY 2027  TPF Proposal</a:t>
            </a:r>
            <a:endParaRPr lang="en-US" sz="4000" b="1" dirty="0"/>
          </a:p>
        </p:txBody>
      </p:sp>
      <p:pic>
        <p:nvPicPr>
          <p:cNvPr id="8" name="Picture 7">
            <a:extLst>
              <a:ext uri="{FF2B5EF4-FFF2-40B4-BE49-F238E27FC236}">
                <a16:creationId xmlns:a16="http://schemas.microsoft.com/office/drawing/2014/main" id="{2C686DBC-32A9-8DF1-B09C-9B854BD80BB6}"/>
              </a:ext>
            </a:extLst>
          </p:cNvPr>
          <p:cNvPicPr>
            <a:picLocks noChangeAspect="1"/>
          </p:cNvPicPr>
          <p:nvPr/>
        </p:nvPicPr>
        <p:blipFill>
          <a:blip r:embed="rId3"/>
          <a:stretch>
            <a:fillRect/>
          </a:stretch>
        </p:blipFill>
        <p:spPr>
          <a:xfrm>
            <a:off x="9221782" y="4462732"/>
            <a:ext cx="1695543" cy="1643428"/>
          </a:xfrm>
          <a:prstGeom prst="rect">
            <a:avLst/>
          </a:prstGeom>
        </p:spPr>
      </p:pic>
      <p:pic>
        <p:nvPicPr>
          <p:cNvPr id="9" name="Picture 8">
            <a:extLst>
              <a:ext uri="{FF2B5EF4-FFF2-40B4-BE49-F238E27FC236}">
                <a16:creationId xmlns:a16="http://schemas.microsoft.com/office/drawing/2014/main" id="{8DE6924B-A336-502C-2DB1-2A9527F1BC23}"/>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43254" y="4587220"/>
            <a:ext cx="2474586" cy="1604430"/>
          </a:xfrm>
          <a:prstGeom prst="rect">
            <a:avLst/>
          </a:prstGeom>
          <a:ln>
            <a:noFill/>
          </a:ln>
          <a:effectLst>
            <a:softEdge rad="112500"/>
          </a:effectLst>
        </p:spPr>
      </p:pic>
      <p:pic>
        <p:nvPicPr>
          <p:cNvPr id="10" name="Picture 9">
            <a:extLst>
              <a:ext uri="{FF2B5EF4-FFF2-40B4-BE49-F238E27FC236}">
                <a16:creationId xmlns:a16="http://schemas.microsoft.com/office/drawing/2014/main" id="{79FF2495-6CF8-DF53-DC3E-DFD6BE5F07B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8229" y="5321441"/>
            <a:ext cx="4336011" cy="1042825"/>
          </a:xfrm>
          <a:prstGeom prst="rect">
            <a:avLst/>
          </a:prstGeom>
          <a:ln>
            <a:noFill/>
          </a:ln>
          <a:effectLst>
            <a:softEdge rad="112500"/>
          </a:effectLst>
        </p:spPr>
      </p:pic>
    </p:spTree>
    <p:extLst>
      <p:ext uri="{BB962C8B-B14F-4D97-AF65-F5344CB8AC3E}">
        <p14:creationId xmlns:p14="http://schemas.microsoft.com/office/powerpoint/2010/main" val="1351370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843280"/>
            <a:ext cx="11236960" cy="5187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3">
            <a:extLst>
              <a:ext uri="{FF2B5EF4-FFF2-40B4-BE49-F238E27FC236}">
                <a16:creationId xmlns:a16="http://schemas.microsoft.com/office/drawing/2014/main" id="{892D74E0-DCF4-97A5-22B3-7E0997CE570B}"/>
              </a:ext>
            </a:extLst>
          </p:cNvPr>
          <p:cNvSpPr txBox="1"/>
          <p:nvPr/>
        </p:nvSpPr>
        <p:spPr>
          <a:xfrm>
            <a:off x="2194560" y="186174"/>
            <a:ext cx="9083040" cy="523220"/>
          </a:xfrm>
          <a:prstGeom prst="rect">
            <a:avLst/>
          </a:prstGeom>
          <a:noFill/>
        </p:spPr>
        <p:txBody>
          <a:bodyPr wrap="square">
            <a:spAutoFit/>
          </a:bodyPr>
          <a:lstStyle/>
          <a:p>
            <a:r>
              <a:rPr lang="en-US" sz="2800" b="1" dirty="0"/>
              <a:t>Camino del Medio — Pavement and Shoulder Conditions</a:t>
            </a:r>
          </a:p>
        </p:txBody>
      </p:sp>
    </p:spTree>
    <p:extLst>
      <p:ext uri="{BB962C8B-B14F-4D97-AF65-F5344CB8AC3E}">
        <p14:creationId xmlns:p14="http://schemas.microsoft.com/office/powerpoint/2010/main" val="1355787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924C05-5FD7-2160-1A88-B5054BA66856}"/>
              </a:ext>
            </a:extLst>
          </p:cNvPr>
          <p:cNvSpPr>
            <a:spLocks noGrp="1"/>
          </p:cNvSpPr>
          <p:nvPr>
            <p:ph type="sldNum" sz="quarter" idx="12"/>
          </p:nvPr>
        </p:nvSpPr>
        <p:spPr/>
        <p:txBody>
          <a:bodyPr/>
          <a:lstStyle/>
          <a:p>
            <a:fld id="{872A8C33-D0BC-49D1-86D4-8CB271712A0B}" type="slidenum">
              <a:rPr lang="en-US" smtClean="0"/>
              <a:t>11</a:t>
            </a:fld>
            <a:endParaRPr lang="en-US"/>
          </a:p>
        </p:txBody>
      </p:sp>
      <p:pic>
        <p:nvPicPr>
          <p:cNvPr id="5" name="Picture 4">
            <a:extLst>
              <a:ext uri="{FF2B5EF4-FFF2-40B4-BE49-F238E27FC236}">
                <a16:creationId xmlns:a16="http://schemas.microsoft.com/office/drawing/2014/main" id="{AD45F952-F76E-C8F5-5124-C1EE921DBDCB}"/>
              </a:ext>
            </a:extLst>
          </p:cNvPr>
          <p:cNvPicPr>
            <a:picLocks noChangeAspect="1"/>
          </p:cNvPicPr>
          <p:nvPr/>
        </p:nvPicPr>
        <p:blipFill>
          <a:blip r:embed="rId2"/>
          <a:stretch>
            <a:fillRect/>
          </a:stretch>
        </p:blipFill>
        <p:spPr>
          <a:xfrm>
            <a:off x="262255" y="1209040"/>
            <a:ext cx="5447665" cy="4653280"/>
          </a:xfrm>
          <a:prstGeom prst="rect">
            <a:avLst/>
          </a:prstGeom>
          <a:ln>
            <a:noFill/>
          </a:ln>
          <a:effectLst>
            <a:softEdge rad="112500"/>
          </a:effectLst>
        </p:spPr>
      </p:pic>
      <p:pic>
        <p:nvPicPr>
          <p:cNvPr id="6" name="Picture 5">
            <a:extLst>
              <a:ext uri="{FF2B5EF4-FFF2-40B4-BE49-F238E27FC236}">
                <a16:creationId xmlns:a16="http://schemas.microsoft.com/office/drawing/2014/main" id="{D664A086-2FC1-E7CE-E48C-B33E0CD4BD7A}"/>
              </a:ext>
            </a:extLst>
          </p:cNvPr>
          <p:cNvPicPr>
            <a:picLocks noChangeAspect="1"/>
          </p:cNvPicPr>
          <p:nvPr/>
        </p:nvPicPr>
        <p:blipFill>
          <a:blip r:embed="rId3"/>
          <a:stretch>
            <a:fillRect/>
          </a:stretch>
        </p:blipFill>
        <p:spPr>
          <a:xfrm>
            <a:off x="6096000" y="1209040"/>
            <a:ext cx="5447665" cy="4653280"/>
          </a:xfrm>
          <a:prstGeom prst="rect">
            <a:avLst/>
          </a:prstGeom>
          <a:ln>
            <a:noFill/>
          </a:ln>
          <a:effectLst>
            <a:softEdge rad="112500"/>
          </a:effectLst>
        </p:spPr>
      </p:pic>
      <p:sp>
        <p:nvSpPr>
          <p:cNvPr id="7" name="Content Placeholder 3">
            <a:extLst>
              <a:ext uri="{FF2B5EF4-FFF2-40B4-BE49-F238E27FC236}">
                <a16:creationId xmlns:a16="http://schemas.microsoft.com/office/drawing/2014/main" id="{17ED5C21-601E-68B1-81E5-512919AE7858}"/>
              </a:ext>
            </a:extLst>
          </p:cNvPr>
          <p:cNvSpPr txBox="1">
            <a:spLocks/>
          </p:cNvSpPr>
          <p:nvPr/>
        </p:nvSpPr>
        <p:spPr>
          <a:xfrm>
            <a:off x="6370810" y="558800"/>
            <a:ext cx="4898043" cy="650240"/>
          </a:xfrm>
          <a:prstGeom prst="rect">
            <a:avLst/>
          </a:prstGeom>
        </p:spPr>
        <p:txBody>
          <a:bodyPr>
            <a:normAutofit/>
          </a:bodyPr>
          <a:lstStyle>
            <a:lvl1pPr marL="292100" indent="-292100" algn="l" rtl="0" eaLnBrk="1" latinLnBrk="0" hangingPunct="1">
              <a:spcBef>
                <a:spcPts val="0"/>
              </a:spcBef>
              <a:buClr>
                <a:schemeClr val="accent1"/>
              </a:buClr>
              <a:buSzPct val="70000"/>
              <a:buFont typeface="Wingdings 2"/>
              <a:buChar char=""/>
              <a:defRPr kumimoji="0" sz="28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4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18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8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pPr marL="292100" marR="0" lvl="0" indent="-292100" algn="l" defTabSz="914400" rtl="0" eaLnBrk="1" fontAlgn="auto" latinLnBrk="0" hangingPunct="1">
              <a:lnSpc>
                <a:spcPct val="100000"/>
              </a:lnSpc>
              <a:spcBef>
                <a:spcPts val="0"/>
              </a:spcBef>
              <a:spcAft>
                <a:spcPts val="0"/>
              </a:spcAft>
              <a:buClr>
                <a:srgbClr val="72A376"/>
              </a:buClr>
              <a:buSzPct val="70000"/>
              <a:buFont typeface="Wingdings 2"/>
              <a:buChar char=""/>
              <a:tabLst/>
              <a:defRPr/>
            </a:pPr>
            <a:r>
              <a:rPr kumimoji="0" lang="en-US" sz="3200" b="1" i="0" u="none" strike="noStrike" kern="1200" cap="none" spc="0" normalizeH="0" baseline="0" noProof="0" dirty="0">
                <a:ln>
                  <a:noFill/>
                </a:ln>
                <a:effectLst/>
                <a:uLnTx/>
                <a:uFillTx/>
                <a:latin typeface="Calibri" panose="020F0502020204030204" pitchFamily="34" charset="0"/>
                <a:ea typeface="Calibri" panose="020F0502020204030204" pitchFamily="34" charset="0"/>
                <a:cs typeface="Calibri" panose="020F0502020204030204" pitchFamily="34" charset="0"/>
              </a:rPr>
              <a:t>Plugged Drainage Pipe</a:t>
            </a:r>
          </a:p>
          <a:p>
            <a:pPr marL="292100" marR="0" lvl="0" indent="-292100" algn="l" defTabSz="914400" rtl="0" eaLnBrk="1" fontAlgn="auto" latinLnBrk="0" hangingPunct="1">
              <a:lnSpc>
                <a:spcPct val="100000"/>
              </a:lnSpc>
              <a:spcBef>
                <a:spcPts val="0"/>
              </a:spcBef>
              <a:spcAft>
                <a:spcPts val="0"/>
              </a:spcAft>
              <a:buClr>
                <a:srgbClr val="72A376"/>
              </a:buClr>
              <a:buSzPct val="70000"/>
              <a:buFont typeface="Wingdings 2"/>
              <a:buChar char=""/>
              <a:tabLst/>
              <a:defRPr/>
            </a:pPr>
            <a:endParaRPr kumimoji="0" lang="en-US" sz="3200" b="0" i="0" u="none" strike="noStrike" kern="1200" cap="none" spc="0" normalizeH="0" baseline="0" noProof="0" dirty="0">
              <a:ln>
                <a:noFill/>
              </a:ln>
              <a:effectLst/>
              <a:uLnTx/>
              <a:uFillTx/>
              <a:latin typeface="Rockwell"/>
              <a:ea typeface="+mn-ea"/>
              <a:cs typeface="+mn-cs"/>
            </a:endParaRPr>
          </a:p>
        </p:txBody>
      </p:sp>
      <p:sp>
        <p:nvSpPr>
          <p:cNvPr id="9" name="Content Placeholder 3">
            <a:extLst>
              <a:ext uri="{FF2B5EF4-FFF2-40B4-BE49-F238E27FC236}">
                <a16:creationId xmlns:a16="http://schemas.microsoft.com/office/drawing/2014/main" id="{0E4EA48B-0452-358B-976D-FE4A7CFA76A5}"/>
              </a:ext>
            </a:extLst>
          </p:cNvPr>
          <p:cNvSpPr txBox="1">
            <a:spLocks/>
          </p:cNvSpPr>
          <p:nvPr/>
        </p:nvSpPr>
        <p:spPr>
          <a:xfrm>
            <a:off x="648335" y="558800"/>
            <a:ext cx="4898043" cy="650240"/>
          </a:xfrm>
          <a:prstGeom prst="rect">
            <a:avLst/>
          </a:prstGeom>
        </p:spPr>
        <p:txBody>
          <a:bodyPr>
            <a:normAutofit/>
          </a:bodyPr>
          <a:lstStyle>
            <a:lvl1pPr marL="292100" indent="-292100" algn="l" rtl="0" eaLnBrk="1" latinLnBrk="0" hangingPunct="1">
              <a:spcBef>
                <a:spcPts val="0"/>
              </a:spcBef>
              <a:buClr>
                <a:schemeClr val="accent1"/>
              </a:buClr>
              <a:buSzPct val="70000"/>
              <a:buFont typeface="Wingdings 2"/>
              <a:buChar char=""/>
              <a:defRPr kumimoji="0" sz="28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4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18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8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a:lstStyle>
          <a:p>
            <a:r>
              <a:rPr lang="en-US" sz="3200" b="1" dirty="0"/>
              <a:t>Irrigation Structure</a:t>
            </a:r>
          </a:p>
          <a:p>
            <a:endParaRPr lang="en-US" sz="3200" dirty="0"/>
          </a:p>
          <a:p>
            <a:pPr marL="292100" marR="0" lvl="0" indent="-292100" algn="l" defTabSz="914400" rtl="0" eaLnBrk="1" fontAlgn="auto" latinLnBrk="0" hangingPunct="1">
              <a:lnSpc>
                <a:spcPct val="100000"/>
              </a:lnSpc>
              <a:spcBef>
                <a:spcPts val="0"/>
              </a:spcBef>
              <a:spcAft>
                <a:spcPts val="0"/>
              </a:spcAft>
              <a:buClr>
                <a:srgbClr val="72A376"/>
              </a:buClr>
              <a:buSzPct val="70000"/>
              <a:buFont typeface="Wingdings 2"/>
              <a:buChar char=""/>
              <a:tabLst/>
              <a:defRPr/>
            </a:pPr>
            <a:endParaRPr kumimoji="0" lang="en-US" sz="3200" b="0" i="0" u="none" strike="noStrike" kern="1200" cap="none" spc="0" normalizeH="0" baseline="0" noProof="0" dirty="0">
              <a:ln>
                <a:noFill/>
              </a:ln>
              <a:effectLst/>
              <a:uLnTx/>
              <a:uFillTx/>
              <a:latin typeface="Rockwell"/>
              <a:ea typeface="+mn-ea"/>
              <a:cs typeface="+mn-cs"/>
            </a:endParaRPr>
          </a:p>
        </p:txBody>
      </p:sp>
    </p:spTree>
    <p:extLst>
      <p:ext uri="{BB962C8B-B14F-4D97-AF65-F5344CB8AC3E}">
        <p14:creationId xmlns:p14="http://schemas.microsoft.com/office/powerpoint/2010/main" val="38051989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45AB678-DEA4-4997-89DD-82191318EF68}"/>
              </a:ext>
            </a:extLst>
          </p:cNvPr>
          <p:cNvSpPr/>
          <p:nvPr/>
        </p:nvSpPr>
        <p:spPr>
          <a:xfrm>
            <a:off x="878889" y="399495"/>
            <a:ext cx="10697593" cy="855548"/>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a:xfrm>
            <a:off x="1097280" y="293295"/>
            <a:ext cx="10058400" cy="870488"/>
          </a:xfrm>
        </p:spPr>
        <p:txBody>
          <a:bodyPr>
            <a:normAutofit/>
          </a:bodyPr>
          <a:lstStyle/>
          <a:p>
            <a:r>
              <a:rPr lang="en-US" sz="2400" b="1" dirty="0">
                <a:solidFill>
                  <a:schemeClr val="tx1"/>
                </a:solidFill>
              </a:rPr>
              <a:t>Project Description: Level of coordination with RTPO and NMDOT in project development</a:t>
            </a: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a:xfrm>
            <a:off x="1097280" y="1506681"/>
            <a:ext cx="6664729" cy="5912427"/>
          </a:xfrm>
        </p:spPr>
        <p:txBody>
          <a:bodyPr>
            <a:normAutofit/>
          </a:bodyPr>
          <a:lstStyle/>
          <a:p>
            <a:pPr algn="just"/>
            <a:r>
              <a:rPr lang="en-US" sz="2600" dirty="0"/>
              <a:t>🔄 Project advances prior MAP‑funded phase (design, ROW, geotechnical, drainage, and public involvement completed 11/30/2018).</a:t>
            </a:r>
          </a:p>
          <a:p>
            <a:pPr algn="just"/>
            <a:r>
              <a:rPr lang="en-US" sz="2600" dirty="0"/>
              <a:t>🏛️ Project ties into NM‑240 and requires a District 5 Letter of Support. District review is part of the FY27 cycle.</a:t>
            </a:r>
          </a:p>
          <a:p>
            <a:pPr algn="just"/>
            <a:r>
              <a:rPr lang="en-US" sz="2600" dirty="0"/>
              <a:t>🗣️ NMDOT participated in public meetings during the MAP phase and coordinated on design elements.</a:t>
            </a:r>
          </a:p>
          <a:p>
            <a:pPr algn="just"/>
            <a:r>
              <a:rPr lang="en-US" sz="2600" dirty="0"/>
              <a:t>🤝 RTPO coordination ongoing throughout FY27application development and review.</a:t>
            </a:r>
          </a:p>
        </p:txBody>
      </p:sp>
      <p:sp>
        <p:nvSpPr>
          <p:cNvPr id="7" name="Slide Number Placeholder 6">
            <a:extLst>
              <a:ext uri="{FF2B5EF4-FFF2-40B4-BE49-F238E27FC236}">
                <a16:creationId xmlns:a16="http://schemas.microsoft.com/office/drawing/2014/main" id="{D2E5C919-1E0A-4BC1-8E6A-C1174CD0EDD6}"/>
              </a:ext>
            </a:extLst>
          </p:cNvPr>
          <p:cNvSpPr>
            <a:spLocks noGrp="1"/>
          </p:cNvSpPr>
          <p:nvPr>
            <p:ph type="sldNum" sz="quarter" idx="12"/>
          </p:nvPr>
        </p:nvSpPr>
        <p:spPr/>
        <p:txBody>
          <a:bodyPr/>
          <a:lstStyle/>
          <a:p>
            <a:fld id="{872A8C33-D0BC-49D1-86D4-8CB271712A0B}" type="slidenum">
              <a:rPr lang="en-US" smtClean="0"/>
              <a:t>12</a:t>
            </a:fld>
            <a:endParaRPr lang="en-US"/>
          </a:p>
        </p:txBody>
      </p:sp>
      <p:pic>
        <p:nvPicPr>
          <p:cNvPr id="4" name="Picture 3">
            <a:extLst>
              <a:ext uri="{FF2B5EF4-FFF2-40B4-BE49-F238E27FC236}">
                <a16:creationId xmlns:a16="http://schemas.microsoft.com/office/drawing/2014/main" id="{4796454D-A6BB-8B49-A3C1-1C0A48453C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876309" y="1506681"/>
            <a:ext cx="3700173" cy="4447310"/>
          </a:xfrm>
          <a:prstGeom prst="rect">
            <a:avLst/>
          </a:prstGeom>
          <a:ln>
            <a:noFill/>
          </a:ln>
          <a:effectLst>
            <a:softEdge rad="112500"/>
          </a:effectLst>
        </p:spPr>
      </p:pic>
    </p:spTree>
    <p:extLst>
      <p:ext uri="{BB962C8B-B14F-4D97-AF65-F5344CB8AC3E}">
        <p14:creationId xmlns:p14="http://schemas.microsoft.com/office/powerpoint/2010/main" val="19269523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1B20285-2C60-4257-A50C-C6CFB59A742C}"/>
              </a:ext>
            </a:extLst>
          </p:cNvPr>
          <p:cNvSpPr/>
          <p:nvPr/>
        </p:nvSpPr>
        <p:spPr>
          <a:xfrm>
            <a:off x="878889" y="399495"/>
            <a:ext cx="10697593" cy="1242874"/>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p:txBody>
          <a:bodyPr>
            <a:normAutofit/>
          </a:bodyPr>
          <a:lstStyle/>
          <a:p>
            <a:r>
              <a:rPr lang="en-US" b="1" dirty="0">
                <a:solidFill>
                  <a:schemeClr val="tx1"/>
                </a:solidFill>
              </a:rPr>
              <a:t>Justification: </a:t>
            </a:r>
            <a:r>
              <a:rPr lang="en-US" dirty="0">
                <a:solidFill>
                  <a:schemeClr val="tx1"/>
                </a:solidFill>
              </a:rPr>
              <a:t>Economic Impact and Project Need</a:t>
            </a: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a:xfrm>
            <a:off x="1097280" y="1845733"/>
            <a:ext cx="10058400" cy="3600027"/>
          </a:xfrm>
        </p:spPr>
        <p:txBody>
          <a:bodyPr>
            <a:noAutofit/>
          </a:bodyPr>
          <a:lstStyle/>
          <a:p>
            <a:pPr algn="just"/>
            <a:r>
              <a:rPr lang="en-US" sz="2800" dirty="0"/>
              <a:t>🏡 Corridor supports residential neighborhoods, agricultural properties, irrigation infrastructure, local businesses, and school/commuter traffic.</a:t>
            </a:r>
          </a:p>
          <a:p>
            <a:pPr algn="just"/>
            <a:r>
              <a:rPr lang="en-US" sz="2800" dirty="0"/>
              <a:t>🛑 Project need includes pavement distress, inadequate drainage, shoulder erosion, and lack of pedestrian and bicycle facilities.</a:t>
            </a:r>
          </a:p>
          <a:p>
            <a:pPr algn="just"/>
            <a:r>
              <a:rPr lang="en-US" sz="2800" dirty="0"/>
              <a:t>🌾 Reconstruction strengthens east‑west mobility and improves access to services, commerce, and community destinations.</a:t>
            </a:r>
          </a:p>
        </p:txBody>
      </p:sp>
      <p:sp>
        <p:nvSpPr>
          <p:cNvPr id="6" name="Slide Number Placeholder 5">
            <a:extLst>
              <a:ext uri="{FF2B5EF4-FFF2-40B4-BE49-F238E27FC236}">
                <a16:creationId xmlns:a16="http://schemas.microsoft.com/office/drawing/2014/main" id="{A046B79C-DD00-4EB2-8A7A-94510D49902D}"/>
              </a:ext>
            </a:extLst>
          </p:cNvPr>
          <p:cNvSpPr>
            <a:spLocks noGrp="1"/>
          </p:cNvSpPr>
          <p:nvPr>
            <p:ph type="sldNum" sz="quarter" idx="12"/>
          </p:nvPr>
        </p:nvSpPr>
        <p:spPr/>
        <p:txBody>
          <a:bodyPr/>
          <a:lstStyle/>
          <a:p>
            <a:fld id="{872A8C33-D0BC-49D1-86D4-8CB271712A0B}" type="slidenum">
              <a:rPr lang="en-US" smtClean="0"/>
              <a:t>13</a:t>
            </a:fld>
            <a:endParaRPr lang="en-US"/>
          </a:p>
        </p:txBody>
      </p:sp>
      <p:sp>
        <p:nvSpPr>
          <p:cNvPr id="5" name="TextBox 4">
            <a:extLst>
              <a:ext uri="{FF2B5EF4-FFF2-40B4-BE49-F238E27FC236}">
                <a16:creationId xmlns:a16="http://schemas.microsoft.com/office/drawing/2014/main" id="{955F0319-A1B3-880B-71D2-2F62059AAAFF}"/>
              </a:ext>
            </a:extLst>
          </p:cNvPr>
          <p:cNvSpPr txBox="1"/>
          <p:nvPr/>
        </p:nvSpPr>
        <p:spPr>
          <a:xfrm>
            <a:off x="1270000" y="5445760"/>
            <a:ext cx="9451626" cy="369332"/>
          </a:xfrm>
          <a:prstGeom prst="rect">
            <a:avLst/>
          </a:prstGeom>
          <a:noFill/>
        </p:spPr>
        <p:txBody>
          <a:bodyPr wrap="none" rtlCol="0">
            <a:spAutoFit/>
          </a:bodyPr>
          <a:lstStyle/>
          <a:p>
            <a:r>
              <a:rPr lang="en-US" dirty="0"/>
              <a:t>	</a:t>
            </a:r>
            <a:r>
              <a:rPr lang="en-US" b="1" dirty="0"/>
              <a:t>“See traffic data (Slide 9) for AADT, crash history, and trip‑generation supporting this need.”</a:t>
            </a:r>
          </a:p>
        </p:txBody>
      </p:sp>
    </p:spTree>
    <p:extLst>
      <p:ext uri="{BB962C8B-B14F-4D97-AF65-F5344CB8AC3E}">
        <p14:creationId xmlns:p14="http://schemas.microsoft.com/office/powerpoint/2010/main" val="19434191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A12D2C2-F874-9D2F-1A75-7EAE358F7E76}"/>
              </a:ext>
            </a:extLst>
          </p:cNvPr>
          <p:cNvSpPr>
            <a:spLocks noGrp="1"/>
          </p:cNvSpPr>
          <p:nvPr>
            <p:ph type="sldNum" sz="quarter" idx="12"/>
          </p:nvPr>
        </p:nvSpPr>
        <p:spPr/>
        <p:txBody>
          <a:bodyPr/>
          <a:lstStyle/>
          <a:p>
            <a:fld id="{872A8C33-D0BC-49D1-86D4-8CB271712A0B}" type="slidenum">
              <a:rPr lang="en-US" smtClean="0"/>
              <a:t>14</a:t>
            </a:fld>
            <a:endParaRPr lang="en-US"/>
          </a:p>
        </p:txBody>
      </p:sp>
      <p:pic>
        <p:nvPicPr>
          <p:cNvPr id="3" name="Picture 2">
            <a:extLst>
              <a:ext uri="{FF2B5EF4-FFF2-40B4-BE49-F238E27FC236}">
                <a16:creationId xmlns:a16="http://schemas.microsoft.com/office/drawing/2014/main" id="{6EA8F3F2-7964-5649-A5F1-71E7E0843CE0}"/>
              </a:ext>
            </a:extLst>
          </p:cNvPr>
          <p:cNvPicPr>
            <a:picLocks noChangeAspect="1"/>
          </p:cNvPicPr>
          <p:nvPr/>
        </p:nvPicPr>
        <p:blipFill>
          <a:blip r:embed="rId3"/>
          <a:stretch>
            <a:fillRect/>
          </a:stretch>
        </p:blipFill>
        <p:spPr>
          <a:xfrm>
            <a:off x="477520" y="243840"/>
            <a:ext cx="11399520" cy="60045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8725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5B7F8-9428-463C-A262-C5367756FAEE}"/>
              </a:ext>
            </a:extLst>
          </p:cNvPr>
          <p:cNvSpPr/>
          <p:nvPr/>
        </p:nvSpPr>
        <p:spPr>
          <a:xfrm>
            <a:off x="671253" y="417775"/>
            <a:ext cx="10941626" cy="852225"/>
          </a:xfrm>
          <a:prstGeom prst="rect">
            <a:avLst/>
          </a:prstGeom>
          <a:solidFill>
            <a:schemeClr val="tx2">
              <a:lumMod val="40000"/>
              <a:lumOff val="6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a:xfrm>
            <a:off x="823153" y="417775"/>
            <a:ext cx="10789725" cy="702303"/>
          </a:xfrm>
        </p:spPr>
        <p:txBody>
          <a:bodyPr>
            <a:normAutofit/>
          </a:bodyPr>
          <a:lstStyle/>
          <a:p>
            <a:r>
              <a:rPr lang="en-US" sz="3200" b="1" dirty="0">
                <a:solidFill>
                  <a:schemeClr val="tx1"/>
                </a:solidFill>
              </a:rPr>
              <a:t>Justification: Quality of Life, Safety, and Environmental Sustainability</a:t>
            </a: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a:xfrm>
            <a:off x="536356" y="1387981"/>
            <a:ext cx="11076523" cy="4701092"/>
          </a:xfrm>
          <a:ln w="15875">
            <a:solidFill>
              <a:schemeClr val="accent1"/>
            </a:solidFill>
          </a:ln>
        </p:spPr>
        <p:txBody>
          <a:bodyPr>
            <a:noAutofit/>
          </a:bodyPr>
          <a:lstStyle/>
          <a:p>
            <a:pPr algn="just"/>
            <a:r>
              <a:rPr lang="en-US" sz="3200" dirty="0"/>
              <a:t>🔆 Reconstructed roadway improves mobility, reliability, and access for residents, businesses, and agricultural users.</a:t>
            </a:r>
          </a:p>
          <a:p>
            <a:pPr algn="just"/>
            <a:r>
              <a:rPr lang="en-US" sz="3200" dirty="0"/>
              <a:t>🚸 Multimodal accommodations enhance pedestrian and cyclist safety. Guardrail and safety features reduce crash risk.</a:t>
            </a:r>
          </a:p>
          <a:p>
            <a:pPr algn="just"/>
            <a:r>
              <a:rPr lang="en-US" sz="3200" dirty="0"/>
              <a:t>💧 Drainage upgrades reduce erosion and flooding. FY26-27 PFF</a:t>
            </a:r>
          </a:p>
          <a:p>
            <a:pPr algn="just"/>
            <a:r>
              <a:rPr lang="en-US" sz="3200" dirty="0"/>
              <a:t>confirms no environmental or cultural impacts.</a:t>
            </a:r>
          </a:p>
          <a:p>
            <a:pPr algn="just"/>
            <a:r>
              <a:rPr lang="en-US" sz="3200" dirty="0"/>
              <a:t>🌿 No federal funding is used; NEPA does not apply, supporting efficient project delivery.</a:t>
            </a:r>
          </a:p>
        </p:txBody>
      </p:sp>
      <p:sp>
        <p:nvSpPr>
          <p:cNvPr id="6" name="Slide Number Placeholder 5">
            <a:extLst>
              <a:ext uri="{FF2B5EF4-FFF2-40B4-BE49-F238E27FC236}">
                <a16:creationId xmlns:a16="http://schemas.microsoft.com/office/drawing/2014/main" id="{274B3057-F4B2-45D8-A5E1-54BF12EE8964}"/>
              </a:ext>
            </a:extLst>
          </p:cNvPr>
          <p:cNvSpPr>
            <a:spLocks noGrp="1"/>
          </p:cNvSpPr>
          <p:nvPr>
            <p:ph type="sldNum" sz="quarter" idx="12"/>
          </p:nvPr>
        </p:nvSpPr>
        <p:spPr/>
        <p:txBody>
          <a:bodyPr/>
          <a:lstStyle/>
          <a:p>
            <a:fld id="{872A8C33-D0BC-49D1-86D4-8CB271712A0B}" type="slidenum">
              <a:rPr lang="en-US" smtClean="0"/>
              <a:t>15</a:t>
            </a:fld>
            <a:endParaRPr lang="en-US"/>
          </a:p>
        </p:txBody>
      </p:sp>
    </p:spTree>
    <p:extLst>
      <p:ext uri="{BB962C8B-B14F-4D97-AF65-F5344CB8AC3E}">
        <p14:creationId xmlns:p14="http://schemas.microsoft.com/office/powerpoint/2010/main" val="3590702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5B7F8-9428-463C-A262-C5367756FAEE}"/>
              </a:ext>
            </a:extLst>
          </p:cNvPr>
          <p:cNvSpPr/>
          <p:nvPr/>
        </p:nvSpPr>
        <p:spPr>
          <a:xfrm>
            <a:off x="878889" y="399495"/>
            <a:ext cx="10697593" cy="1242874"/>
          </a:xfrm>
          <a:prstGeom prst="rect">
            <a:avLst/>
          </a:prstGeom>
          <a:solidFill>
            <a:schemeClr val="accent1">
              <a:lumMod val="40000"/>
              <a:lumOff val="6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p:txBody>
          <a:bodyPr>
            <a:normAutofit/>
          </a:bodyPr>
          <a:lstStyle/>
          <a:p>
            <a:r>
              <a:rPr lang="en-US" b="1" dirty="0">
                <a:solidFill>
                  <a:schemeClr val="tx1"/>
                </a:solidFill>
              </a:rPr>
              <a:t>Request Readiness: </a:t>
            </a:r>
            <a:r>
              <a:rPr lang="en-US" dirty="0">
                <a:solidFill>
                  <a:schemeClr val="tx1"/>
                </a:solidFill>
              </a:rPr>
              <a:t>R-O-W Acquisition, Clearances, Planning Docs, Timeline</a:t>
            </a: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p:txBody>
          <a:bodyPr>
            <a:noAutofit/>
          </a:bodyPr>
          <a:lstStyle/>
          <a:p>
            <a:pPr algn="just"/>
            <a:r>
              <a:rPr lang="en-US" sz="2800" dirty="0"/>
              <a:t>📐 Design completed under FY24–25 MAP phase. Completed technical work includes geotechnical investigation, drainage analysis, hydrology, ROW survey, and public involvement.</a:t>
            </a:r>
          </a:p>
          <a:p>
            <a:pPr algn="just"/>
            <a:r>
              <a:rPr lang="en-US" sz="2800" dirty="0"/>
              <a:t>🌿 FY27 PFF confirms no environmental or cultural impacts and no federal funding.</a:t>
            </a:r>
          </a:p>
          <a:p>
            <a:pPr algn="just"/>
            <a:r>
              <a:rPr lang="en-US" sz="2800" dirty="0"/>
              <a:t>💵 Town match (5%) committed. Total construction cost $2,916,805.00.</a:t>
            </a:r>
          </a:p>
          <a:p>
            <a:pPr algn="just"/>
            <a:r>
              <a:rPr lang="en-US" sz="2800" dirty="0"/>
              <a:t>📅 Project is shovel ready. Procurement and bidding begin immediately upon award. Construction schedule included in FY27 Gantt chart.</a:t>
            </a:r>
          </a:p>
        </p:txBody>
      </p:sp>
      <p:sp>
        <p:nvSpPr>
          <p:cNvPr id="6" name="Slide Number Placeholder 5">
            <a:extLst>
              <a:ext uri="{FF2B5EF4-FFF2-40B4-BE49-F238E27FC236}">
                <a16:creationId xmlns:a16="http://schemas.microsoft.com/office/drawing/2014/main" id="{CF4A170F-D16F-418A-B32A-3B362944648F}"/>
              </a:ext>
            </a:extLst>
          </p:cNvPr>
          <p:cNvSpPr>
            <a:spLocks noGrp="1"/>
          </p:cNvSpPr>
          <p:nvPr>
            <p:ph type="sldNum" sz="quarter" idx="12"/>
          </p:nvPr>
        </p:nvSpPr>
        <p:spPr/>
        <p:txBody>
          <a:bodyPr/>
          <a:lstStyle/>
          <a:p>
            <a:fld id="{872A8C33-D0BC-49D1-86D4-8CB271712A0B}" type="slidenum">
              <a:rPr lang="en-US" smtClean="0"/>
              <a:t>16</a:t>
            </a:fld>
            <a:endParaRPr lang="en-US"/>
          </a:p>
        </p:txBody>
      </p:sp>
    </p:spTree>
    <p:extLst>
      <p:ext uri="{BB962C8B-B14F-4D97-AF65-F5344CB8AC3E}">
        <p14:creationId xmlns:p14="http://schemas.microsoft.com/office/powerpoint/2010/main" val="14682661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1D7A887-0CBA-E1BD-1EDD-3D9FCAB33420}"/>
              </a:ext>
            </a:extLst>
          </p:cNvPr>
          <p:cNvSpPr>
            <a:spLocks noGrp="1"/>
          </p:cNvSpPr>
          <p:nvPr>
            <p:ph type="sldNum" sz="quarter" idx="12"/>
          </p:nvPr>
        </p:nvSpPr>
        <p:spPr/>
        <p:txBody>
          <a:bodyPr/>
          <a:lstStyle/>
          <a:p>
            <a:fld id="{872A8C33-D0BC-49D1-86D4-8CB271712A0B}" type="slidenum">
              <a:rPr lang="en-US" smtClean="0"/>
              <a:t>17</a:t>
            </a:fld>
            <a:endParaRPr lang="en-US"/>
          </a:p>
        </p:txBody>
      </p:sp>
      <p:pic>
        <p:nvPicPr>
          <p:cNvPr id="3" name="Picture 2">
            <a:extLst>
              <a:ext uri="{FF2B5EF4-FFF2-40B4-BE49-F238E27FC236}">
                <a16:creationId xmlns:a16="http://schemas.microsoft.com/office/drawing/2014/main" id="{847A7390-B94E-BB33-D166-DEBDBCE00C2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6820" y="228600"/>
            <a:ext cx="10172700" cy="5562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524080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2ECB1-35CE-0FA6-8BCC-30AC51FB8EB3}"/>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DB9BC97-ADA6-CC2C-C170-CCD87B532358}"/>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72A8C33-D0BC-49D1-86D4-8CB271712A0B}" type="slidenum">
              <a:rPr kumimoji="0" lang="en-US" sz="105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32171DD-B4E1-B9F9-B256-AE19038EA3DF}"/>
              </a:ext>
            </a:extLst>
          </p:cNvPr>
          <p:cNvSpPr txBox="1"/>
          <p:nvPr/>
        </p:nvSpPr>
        <p:spPr>
          <a:xfrm>
            <a:off x="325120" y="379165"/>
            <a:ext cx="6329680" cy="5355312"/>
          </a:xfrm>
          <a:prstGeom prst="rect">
            <a:avLst/>
          </a:prstGeom>
          <a:noFill/>
          <a:ln w="12700">
            <a:solidFill>
              <a:schemeClr val="accent1"/>
            </a:solidFill>
          </a:ln>
        </p:spPr>
        <p:txBody>
          <a:bodyPr wrap="square">
            <a:spAutoFit/>
          </a:bodyPr>
          <a:lstStyle/>
          <a:p>
            <a:pPr algn="just">
              <a:buNone/>
            </a:pPr>
            <a:r>
              <a:rPr lang="en-US" b="1" dirty="0"/>
              <a:t>🛠️ Phase 1 – Drainage and Structural Work Across the Full Corridor</a:t>
            </a:r>
          </a:p>
          <a:p>
            <a:pPr algn="just">
              <a:buNone/>
            </a:pPr>
            <a:endParaRPr lang="en-US" dirty="0"/>
          </a:p>
          <a:p>
            <a:pPr algn="just">
              <a:buNone/>
            </a:pPr>
            <a:r>
              <a:rPr lang="en-US" dirty="0"/>
              <a:t>(Delivered only if full FY27 TPF funding is not awarded)</a:t>
            </a:r>
          </a:p>
          <a:p>
            <a:pPr algn="just">
              <a:buNone/>
            </a:pPr>
            <a:endParaRPr lang="en-US" dirty="0"/>
          </a:p>
          <a:p>
            <a:pPr algn="just">
              <a:buNone/>
            </a:pPr>
            <a:r>
              <a:rPr lang="en-US" dirty="0"/>
              <a:t>Phase 1 covers the entire project termini from NM 240 to Camino de la Merced. This phase focuses on the corridor where drainage structures, subgrade failures, and shoulder erosion are most severe. Work includes replacement of deteriorated culverts, riprap protection, subgrade correction, base course placement, and guardrail improvements near the Rio Fernando crossing. These items address the primary causes of roadway failure and prevent continued deterioration. All work can proceed immediately because the MAP design is complete.</a:t>
            </a:r>
          </a:p>
          <a:p>
            <a:pPr algn="just">
              <a:buNone/>
            </a:pPr>
            <a:r>
              <a:rPr lang="en-US" b="1" dirty="0"/>
              <a:t>Phase 1 Cost Breakdown</a:t>
            </a:r>
          </a:p>
          <a:p>
            <a:pPr algn="just">
              <a:buNone/>
            </a:pPr>
            <a:r>
              <a:rPr lang="en-US" dirty="0"/>
              <a:t>• 	Construction: $2,003,141</a:t>
            </a:r>
          </a:p>
          <a:p>
            <a:pPr algn="just">
              <a:buNone/>
            </a:pPr>
            <a:r>
              <a:rPr lang="en-US" dirty="0"/>
              <a:t>• 	10 percent contingency: $200,314</a:t>
            </a:r>
          </a:p>
          <a:p>
            <a:pPr algn="just">
              <a:buNone/>
            </a:pPr>
            <a:r>
              <a:rPr lang="en-US" dirty="0"/>
              <a:t>• 	GRT at 9.175 percent: $184,149</a:t>
            </a:r>
          </a:p>
          <a:p>
            <a:pPr algn="just">
              <a:buNone/>
            </a:pPr>
            <a:r>
              <a:rPr lang="en-US" dirty="0"/>
              <a:t>• </a:t>
            </a:r>
            <a:r>
              <a:rPr lang="en-US" b="1" dirty="0"/>
              <a:t>	Total Phase 1 Cost: $2,387,604</a:t>
            </a:r>
          </a:p>
        </p:txBody>
      </p:sp>
      <p:sp>
        <p:nvSpPr>
          <p:cNvPr id="7" name="TextBox 6">
            <a:extLst>
              <a:ext uri="{FF2B5EF4-FFF2-40B4-BE49-F238E27FC236}">
                <a16:creationId xmlns:a16="http://schemas.microsoft.com/office/drawing/2014/main" id="{AC86F995-AC97-5CCA-AE55-84C345CB3039}"/>
              </a:ext>
            </a:extLst>
          </p:cNvPr>
          <p:cNvSpPr txBox="1"/>
          <p:nvPr/>
        </p:nvSpPr>
        <p:spPr>
          <a:xfrm>
            <a:off x="6654800" y="379165"/>
            <a:ext cx="5273042" cy="5355312"/>
          </a:xfrm>
          <a:prstGeom prst="rect">
            <a:avLst/>
          </a:prstGeom>
          <a:noFill/>
          <a:ln w="12700">
            <a:solidFill>
              <a:schemeClr val="accent1"/>
            </a:solidFill>
          </a:ln>
        </p:spPr>
        <p:txBody>
          <a:bodyPr wrap="square">
            <a:spAutoFit/>
          </a:bodyPr>
          <a:lstStyle/>
          <a:p>
            <a:pPr>
              <a:buNone/>
            </a:pPr>
            <a:r>
              <a:rPr lang="en-US" b="1" dirty="0"/>
              <a:t>🚧 Phase 2 – Surfacing and Final Features</a:t>
            </a:r>
          </a:p>
          <a:p>
            <a:pPr algn="just">
              <a:buNone/>
            </a:pPr>
            <a:endParaRPr lang="en-US" b="1" dirty="0"/>
          </a:p>
          <a:p>
            <a:pPr algn="just">
              <a:buNone/>
            </a:pPr>
            <a:r>
              <a:rPr lang="en-US" dirty="0"/>
              <a:t>(Requires future funding: TPF, MAP, COOP, or Capital Outlay)</a:t>
            </a:r>
          </a:p>
          <a:p>
            <a:pPr algn="just">
              <a:buNone/>
            </a:pPr>
            <a:endParaRPr lang="en-US" dirty="0"/>
          </a:p>
          <a:p>
            <a:pPr algn="just">
              <a:buNone/>
            </a:pPr>
            <a:r>
              <a:rPr lang="en-US" dirty="0"/>
              <a:t>Phase 2 completes the corridor with asphalt surfacing, signing, striping, and final cleanup. Because all design work is complete, Phase 2 can move directly to construction once funding is secured.</a:t>
            </a:r>
          </a:p>
          <a:p>
            <a:pPr algn="just">
              <a:buNone/>
            </a:pPr>
            <a:r>
              <a:rPr lang="en-US" dirty="0"/>
              <a:t>Phase 2 Cost Breakdown</a:t>
            </a:r>
          </a:p>
          <a:p>
            <a:pPr algn="just">
              <a:buNone/>
            </a:pPr>
            <a:r>
              <a:rPr lang="en-US" dirty="0"/>
              <a:t>• 	Construction: $425,657</a:t>
            </a:r>
          </a:p>
          <a:p>
            <a:pPr algn="just">
              <a:buNone/>
            </a:pPr>
            <a:r>
              <a:rPr lang="en-US" dirty="0"/>
              <a:t>• 	10 percent contingency: $42,566</a:t>
            </a:r>
          </a:p>
          <a:p>
            <a:pPr algn="just">
              <a:buNone/>
            </a:pPr>
            <a:r>
              <a:rPr lang="en-US" dirty="0"/>
              <a:t>• 	GRT at 9.175 percent: $60,978</a:t>
            </a:r>
          </a:p>
          <a:p>
            <a:pPr algn="just">
              <a:buNone/>
            </a:pPr>
            <a:r>
              <a:rPr lang="en-US" dirty="0"/>
              <a:t>• 	</a:t>
            </a:r>
            <a:r>
              <a:rPr lang="en-US" b="1" dirty="0"/>
              <a:t>Total Phase 2 Cost: $529,201</a:t>
            </a:r>
          </a:p>
          <a:p>
            <a:pPr algn="just">
              <a:buNone/>
            </a:pPr>
            <a:endParaRPr lang="en-US" dirty="0"/>
          </a:p>
          <a:p>
            <a:pPr algn="just">
              <a:buNone/>
            </a:pPr>
            <a:r>
              <a:rPr lang="en-US" dirty="0"/>
              <a:t>📊 </a:t>
            </a:r>
            <a:r>
              <a:rPr lang="en-US" b="1" dirty="0"/>
              <a:t>Total Project Cost (Phases 1 and 2 Combined)</a:t>
            </a:r>
          </a:p>
          <a:p>
            <a:pPr algn="just">
              <a:buNone/>
            </a:pPr>
            <a:r>
              <a:rPr lang="en-US" dirty="0"/>
              <a:t>• 	Total Construction Cost: </a:t>
            </a:r>
            <a:r>
              <a:rPr lang="en-US" b="1" dirty="0"/>
              <a:t>$2,916,805</a:t>
            </a:r>
          </a:p>
          <a:p>
            <a:pPr algn="just">
              <a:buNone/>
            </a:pPr>
            <a:r>
              <a:rPr lang="en-US" dirty="0"/>
              <a:t>• 	State share at 95 percent: $2,770,965</a:t>
            </a:r>
          </a:p>
          <a:p>
            <a:pPr algn="just">
              <a:buNone/>
            </a:pPr>
            <a:r>
              <a:rPr lang="en-US" dirty="0"/>
              <a:t>• 	Town match at 5 percent: $145,840</a:t>
            </a:r>
            <a:endParaRPr dirty="0"/>
          </a:p>
        </p:txBody>
      </p:sp>
    </p:spTree>
    <p:extLst>
      <p:ext uri="{BB962C8B-B14F-4D97-AF65-F5344CB8AC3E}">
        <p14:creationId xmlns:p14="http://schemas.microsoft.com/office/powerpoint/2010/main" val="17205110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18A1F00-62DA-0999-384F-9C4DC297B608}"/>
              </a:ext>
            </a:extLst>
          </p:cNvPr>
          <p:cNvSpPr>
            <a:spLocks noGrp="1"/>
          </p:cNvSpPr>
          <p:nvPr>
            <p:ph type="sldNum" sz="quarter" idx="12"/>
          </p:nvPr>
        </p:nvSpPr>
        <p:spPr/>
        <p:txBody>
          <a:bodyPr/>
          <a:lstStyle/>
          <a:p>
            <a:fld id="{872A8C33-D0BC-49D1-86D4-8CB271712A0B}" type="slidenum">
              <a:rPr lang="en-US" smtClean="0"/>
              <a:t>19</a:t>
            </a:fld>
            <a:endParaRPr lang="en-US"/>
          </a:p>
        </p:txBody>
      </p:sp>
      <p:pic>
        <p:nvPicPr>
          <p:cNvPr id="8" name="Picture 7">
            <a:extLst>
              <a:ext uri="{FF2B5EF4-FFF2-40B4-BE49-F238E27FC236}">
                <a16:creationId xmlns:a16="http://schemas.microsoft.com/office/drawing/2014/main" id="{EB6D75C1-573B-BB82-5ECE-6DA28689A50A}"/>
              </a:ext>
            </a:extLst>
          </p:cNvPr>
          <p:cNvPicPr>
            <a:picLocks noChangeAspect="1"/>
          </p:cNvPicPr>
          <p:nvPr/>
        </p:nvPicPr>
        <p:blipFill>
          <a:blip r:embed="rId3"/>
          <a:stretch>
            <a:fillRect/>
          </a:stretch>
        </p:blipFill>
        <p:spPr>
          <a:xfrm>
            <a:off x="243840" y="213360"/>
            <a:ext cx="11663679" cy="5953760"/>
          </a:xfrm>
          <a:prstGeom prst="rect">
            <a:avLst/>
          </a:prstGeom>
        </p:spPr>
      </p:pic>
    </p:spTree>
    <p:extLst>
      <p:ext uri="{BB962C8B-B14F-4D97-AF65-F5344CB8AC3E}">
        <p14:creationId xmlns:p14="http://schemas.microsoft.com/office/powerpoint/2010/main" val="34140348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E5B873C-0AA5-489F-BF1E-B6E6ECAE04F7}"/>
              </a:ext>
            </a:extLst>
          </p:cNvPr>
          <p:cNvSpPr/>
          <p:nvPr/>
        </p:nvSpPr>
        <p:spPr>
          <a:xfrm>
            <a:off x="878889" y="399495"/>
            <a:ext cx="10697593" cy="514905"/>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A542F12-8B47-4E68-BA9A-30D65B5F4FD4}"/>
              </a:ext>
            </a:extLst>
          </p:cNvPr>
          <p:cNvSpPr>
            <a:spLocks noGrp="1"/>
          </p:cNvSpPr>
          <p:nvPr>
            <p:ph type="title"/>
          </p:nvPr>
        </p:nvSpPr>
        <p:spPr>
          <a:xfrm>
            <a:off x="1066800" y="212097"/>
            <a:ext cx="10058400" cy="702303"/>
          </a:xfrm>
        </p:spPr>
        <p:txBody>
          <a:bodyPr>
            <a:normAutofit/>
          </a:bodyPr>
          <a:lstStyle/>
          <a:p>
            <a:r>
              <a:rPr lang="en-US" sz="2800" b="1" dirty="0">
                <a:solidFill>
                  <a:schemeClr val="tx1"/>
                </a:solidFill>
              </a:rPr>
              <a:t>Planning: Secured other Funding Sources, Matching Funds </a:t>
            </a:r>
          </a:p>
        </p:txBody>
      </p:sp>
      <p:sp>
        <p:nvSpPr>
          <p:cNvPr id="3" name="Content Placeholder 2">
            <a:extLst>
              <a:ext uri="{FF2B5EF4-FFF2-40B4-BE49-F238E27FC236}">
                <a16:creationId xmlns:a16="http://schemas.microsoft.com/office/drawing/2014/main" id="{942D2E4F-99BD-47A3-8FFA-92CD6FCECCA8}"/>
              </a:ext>
            </a:extLst>
          </p:cNvPr>
          <p:cNvSpPr>
            <a:spLocks noGrp="1"/>
          </p:cNvSpPr>
          <p:nvPr>
            <p:ph idx="1"/>
          </p:nvPr>
        </p:nvSpPr>
        <p:spPr>
          <a:xfrm>
            <a:off x="878889" y="914399"/>
            <a:ext cx="5958329" cy="5731503"/>
          </a:xfrm>
        </p:spPr>
        <p:txBody>
          <a:bodyPr>
            <a:noAutofit/>
          </a:bodyPr>
          <a:lstStyle/>
          <a:p>
            <a:pPr algn="just"/>
            <a:endParaRPr lang="en-US" sz="2300" b="1" dirty="0"/>
          </a:p>
          <a:p>
            <a:pPr algn="just"/>
            <a:r>
              <a:rPr lang="en-US" sz="2300" b="1" dirty="0"/>
              <a:t>💵 Total Construction Cost: $2,916,805.00</a:t>
            </a:r>
          </a:p>
          <a:p>
            <a:pPr algn="just"/>
            <a:r>
              <a:rPr lang="en-US" sz="2300" b="1" dirty="0"/>
              <a:t>• Based on 2025 NMDOT statewide bid prices</a:t>
            </a:r>
          </a:p>
          <a:p>
            <a:pPr algn="just"/>
            <a:r>
              <a:rPr lang="en-US" sz="2300" b="1" dirty="0"/>
              <a:t>• Quantities from MAP design documents</a:t>
            </a:r>
          </a:p>
          <a:p>
            <a:pPr algn="just"/>
            <a:r>
              <a:rPr lang="en-US" sz="2300" b="1" dirty="0"/>
              <a:t>• Includes 10% contingency + 9.175% GRT</a:t>
            </a:r>
          </a:p>
          <a:p>
            <a:pPr algn="just"/>
            <a:r>
              <a:rPr lang="en-US" sz="2300" b="1" dirty="0"/>
              <a:t>🏛️ Local Match Commitment</a:t>
            </a:r>
          </a:p>
          <a:p>
            <a:pPr algn="just"/>
            <a:r>
              <a:rPr lang="en-US" sz="2300" b="1" dirty="0"/>
              <a:t>• Town match: 5% ($145,840.00)</a:t>
            </a:r>
          </a:p>
          <a:p>
            <a:pPr algn="just"/>
            <a:r>
              <a:rPr lang="en-US" sz="2300" b="1" dirty="0"/>
              <a:t>• State share: 95% ($2,770,965.00)</a:t>
            </a:r>
          </a:p>
          <a:p>
            <a:pPr algn="just"/>
            <a:r>
              <a:rPr lang="en-US" sz="2300" b="1" dirty="0"/>
              <a:t>• Match waiver: Not requested</a:t>
            </a:r>
          </a:p>
          <a:p>
            <a:pPr algn="just"/>
            <a:r>
              <a:rPr lang="en-US" sz="2300" b="1" dirty="0"/>
              <a:t>❗ Federal Funding</a:t>
            </a:r>
          </a:p>
          <a:p>
            <a:pPr algn="just"/>
            <a:r>
              <a:rPr lang="en-US" sz="2300" b="1" dirty="0"/>
              <a:t>• No federal funding used (TPF requirement)</a:t>
            </a:r>
            <a:endParaRPr lang="en-US" sz="2300" dirty="0"/>
          </a:p>
        </p:txBody>
      </p:sp>
      <p:sp>
        <p:nvSpPr>
          <p:cNvPr id="6" name="Slide Number Placeholder 5">
            <a:extLst>
              <a:ext uri="{FF2B5EF4-FFF2-40B4-BE49-F238E27FC236}">
                <a16:creationId xmlns:a16="http://schemas.microsoft.com/office/drawing/2014/main" id="{7C8C990C-5B4C-4B6C-96EA-B8C626A4FB78}"/>
              </a:ext>
            </a:extLst>
          </p:cNvPr>
          <p:cNvSpPr>
            <a:spLocks noGrp="1"/>
          </p:cNvSpPr>
          <p:nvPr>
            <p:ph type="sldNum" sz="quarter" idx="12"/>
          </p:nvPr>
        </p:nvSpPr>
        <p:spPr/>
        <p:txBody>
          <a:bodyPr/>
          <a:lstStyle/>
          <a:p>
            <a:fld id="{872A8C33-D0BC-49D1-86D4-8CB271712A0B}" type="slidenum">
              <a:rPr lang="en-US" smtClean="0"/>
              <a:t>2</a:t>
            </a:fld>
            <a:endParaRPr lang="en-US"/>
          </a:p>
        </p:txBody>
      </p:sp>
      <p:pic>
        <p:nvPicPr>
          <p:cNvPr id="12" name="Picture 11">
            <a:extLst>
              <a:ext uri="{FF2B5EF4-FFF2-40B4-BE49-F238E27FC236}">
                <a16:creationId xmlns:a16="http://schemas.microsoft.com/office/drawing/2014/main" id="{9C3AD782-6BB1-60B8-D1F0-80365A1380F4}"/>
              </a:ext>
            </a:extLst>
          </p:cNvPr>
          <p:cNvPicPr>
            <a:picLocks noChangeAspect="1"/>
          </p:cNvPicPr>
          <p:nvPr/>
        </p:nvPicPr>
        <p:blipFill>
          <a:blip r:embed="rId3"/>
          <a:stretch>
            <a:fillRect/>
          </a:stretch>
        </p:blipFill>
        <p:spPr>
          <a:xfrm>
            <a:off x="6659880" y="1065812"/>
            <a:ext cx="5242560" cy="5242560"/>
          </a:xfrm>
          <a:prstGeom prst="rect">
            <a:avLst/>
          </a:prstGeom>
        </p:spPr>
      </p:pic>
      <p:pic>
        <p:nvPicPr>
          <p:cNvPr id="7" name="Picture 6">
            <a:extLst>
              <a:ext uri="{FF2B5EF4-FFF2-40B4-BE49-F238E27FC236}">
                <a16:creationId xmlns:a16="http://schemas.microsoft.com/office/drawing/2014/main" id="{0545A6BF-A064-9F18-BA5B-AF900EB051E2}"/>
              </a:ext>
            </a:extLst>
          </p:cNvPr>
          <p:cNvPicPr>
            <a:picLocks noChangeAspect="1"/>
          </p:cNvPicPr>
          <p:nvPr/>
        </p:nvPicPr>
        <p:blipFill>
          <a:blip r:embed="rId4"/>
          <a:stretch>
            <a:fillRect/>
          </a:stretch>
        </p:blipFill>
        <p:spPr>
          <a:xfrm>
            <a:off x="6091237" y="3414710"/>
            <a:ext cx="9526" cy="28579"/>
          </a:xfrm>
          <a:prstGeom prst="rect">
            <a:avLst/>
          </a:prstGeom>
        </p:spPr>
      </p:pic>
    </p:spTree>
    <p:extLst>
      <p:ext uri="{BB962C8B-B14F-4D97-AF65-F5344CB8AC3E}">
        <p14:creationId xmlns:p14="http://schemas.microsoft.com/office/powerpoint/2010/main" val="31324882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C05B7F8-9428-463C-A262-C5367756FAEE}"/>
              </a:ext>
            </a:extLst>
          </p:cNvPr>
          <p:cNvSpPr/>
          <p:nvPr/>
        </p:nvSpPr>
        <p:spPr>
          <a:xfrm>
            <a:off x="411481" y="125175"/>
            <a:ext cx="11460478" cy="504515"/>
          </a:xfrm>
          <a:prstGeom prst="rect">
            <a:avLst/>
          </a:prstGeom>
          <a:solidFill>
            <a:srgbClr val="FFC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E425305-AAB4-4661-B750-8A73F3C108E5}"/>
              </a:ext>
            </a:extLst>
          </p:cNvPr>
          <p:cNvSpPr>
            <a:spLocks noGrp="1"/>
          </p:cNvSpPr>
          <p:nvPr>
            <p:ph type="title"/>
          </p:nvPr>
        </p:nvSpPr>
        <p:spPr>
          <a:xfrm>
            <a:off x="411481" y="-28126"/>
            <a:ext cx="9733477" cy="617406"/>
          </a:xfrm>
        </p:spPr>
        <p:txBody>
          <a:bodyPr>
            <a:normAutofit/>
          </a:bodyPr>
          <a:lstStyle/>
          <a:p>
            <a:r>
              <a:rPr lang="en-US" sz="2800" b="1" dirty="0">
                <a:solidFill>
                  <a:schemeClr val="tx1"/>
                </a:solidFill>
              </a:rPr>
              <a:t>Project Summary</a:t>
            </a:r>
            <a:endParaRPr lang="en-US" sz="2800" dirty="0">
              <a:solidFill>
                <a:schemeClr val="tx1"/>
              </a:solidFill>
            </a:endParaRPr>
          </a:p>
        </p:txBody>
      </p:sp>
      <p:sp>
        <p:nvSpPr>
          <p:cNvPr id="3" name="Content Placeholder 2">
            <a:extLst>
              <a:ext uri="{FF2B5EF4-FFF2-40B4-BE49-F238E27FC236}">
                <a16:creationId xmlns:a16="http://schemas.microsoft.com/office/drawing/2014/main" id="{BCCF016A-4039-44D4-BE13-4296A9481DB5}"/>
              </a:ext>
            </a:extLst>
          </p:cNvPr>
          <p:cNvSpPr>
            <a:spLocks noGrp="1"/>
          </p:cNvSpPr>
          <p:nvPr>
            <p:ph idx="1"/>
          </p:nvPr>
        </p:nvSpPr>
        <p:spPr>
          <a:xfrm>
            <a:off x="320040" y="629690"/>
            <a:ext cx="11551919" cy="5618710"/>
          </a:xfrm>
        </p:spPr>
        <p:txBody>
          <a:bodyPr>
            <a:noAutofit/>
          </a:bodyPr>
          <a:lstStyle/>
          <a:p>
            <a:pPr algn="just"/>
            <a:r>
              <a:rPr lang="en-US" sz="1400" b="1" dirty="0">
                <a:latin typeface="Aptos" panose="020B0004020202020204" pitchFamily="34" charset="0"/>
              </a:rPr>
              <a:t>Camino del Medio Reconstruction – Project Readiness Summary</a:t>
            </a:r>
          </a:p>
          <a:p>
            <a:pPr algn="just"/>
            <a:r>
              <a:rPr lang="en-US" sz="1400" b="1" dirty="0">
                <a:latin typeface="Aptos" panose="020B0004020202020204" pitchFamily="34" charset="0"/>
              </a:rPr>
              <a:t>Shovel Ready Corridor (1.1 miles)</a:t>
            </a:r>
          </a:p>
          <a:p>
            <a:pPr algn="just"/>
            <a:r>
              <a:rPr lang="en-US" sz="1400" dirty="0">
                <a:latin typeface="Aptos" panose="020B0004020202020204" pitchFamily="34" charset="0"/>
              </a:rPr>
              <a:t>Fully designed from NM 240 to Camino de la Merced. All design, geotechnical, drainage, right of way, and public involvement work were completed under the FY24–25 MAP phase. No additional studies or federal clearances are required.</a:t>
            </a:r>
          </a:p>
          <a:p>
            <a:pPr algn="just"/>
            <a:r>
              <a:rPr lang="en-US" sz="1400" b="1" dirty="0">
                <a:latin typeface="Aptos" panose="020B0004020202020204" pitchFamily="34" charset="0"/>
              </a:rPr>
              <a:t>Scope of Improvements</a:t>
            </a:r>
          </a:p>
          <a:p>
            <a:pPr algn="just"/>
            <a:r>
              <a:rPr lang="en-US" sz="1400" dirty="0">
                <a:latin typeface="Aptos" panose="020B0004020202020204" pitchFamily="34" charset="0"/>
              </a:rPr>
              <a:t>Reconstruction of roadway; upgraded drainage; new curb, gutter, and valley gutter; safety enhancements; and multimodal accommodations for pedestrians and cyclists. The project addresses pavement failure, inadequate drainage, shoulder erosion, and the absence of facilities for people walking or biking. Drainage deficiencies include undersized CMPs, erosion at ditch crossings, and subgrade failures documented in the MAP design.</a:t>
            </a:r>
          </a:p>
          <a:p>
            <a:pPr algn="just"/>
            <a:r>
              <a:rPr lang="en-US" sz="1400" b="1" dirty="0">
                <a:latin typeface="Aptos" panose="020B0004020202020204" pitchFamily="34" charset="0"/>
              </a:rPr>
              <a:t>Acequia Protection and Coordination</a:t>
            </a:r>
          </a:p>
          <a:p>
            <a:pPr algn="just"/>
            <a:r>
              <a:rPr lang="en-US" sz="1400" dirty="0">
                <a:latin typeface="Aptos" panose="020B0004020202020204" pitchFamily="34" charset="0"/>
              </a:rPr>
              <a:t>The project preserves and protects all irrigation infrastructure along the corridor, including multiple crossings and the desague of the Lovatos Ditch. Through direct consultation with the mayordomo, the Town verified that the facility along the east side of the roadway is a desague that carries post irrigation water back to the Rio Fernando and is not an acequia lateral. The final approach will maintain continuous water delivery, preserve the function of the desague, and improve safety by reducing irrigation infrastructure within the roadway right of way. The selected remedy will be finalized through consultation with the Mayordomo before construction mobilization.</a:t>
            </a:r>
          </a:p>
          <a:p>
            <a:pPr algn="just"/>
            <a:r>
              <a:rPr lang="en-US" sz="1400" b="1" dirty="0">
                <a:latin typeface="Aptos" panose="020B0004020202020204" pitchFamily="34" charset="0"/>
              </a:rPr>
              <a:t>Construction Readiness</a:t>
            </a:r>
          </a:p>
          <a:p>
            <a:pPr algn="just"/>
            <a:r>
              <a:rPr lang="en-US" sz="1400" dirty="0">
                <a:latin typeface="Aptos" panose="020B0004020202020204" pitchFamily="34" charset="0"/>
              </a:rPr>
              <a:t>Total construction cost is </a:t>
            </a:r>
            <a:r>
              <a:rPr lang="en-US" sz="1400" b="1" dirty="0">
                <a:latin typeface="Aptos" panose="020B0004020202020204" pitchFamily="34" charset="0"/>
              </a:rPr>
              <a:t>$2,916,805 </a:t>
            </a:r>
            <a:r>
              <a:rPr lang="en-US" sz="1400" dirty="0">
                <a:latin typeface="Aptos" panose="020B0004020202020204" pitchFamily="34" charset="0"/>
              </a:rPr>
              <a:t>with the Town providing the required five percent match.</a:t>
            </a:r>
          </a:p>
          <a:p>
            <a:pPr algn="just"/>
            <a:r>
              <a:rPr lang="en-US" sz="1400" b="1" dirty="0">
                <a:latin typeface="Aptos" panose="020B0004020202020204" pitchFamily="34" charset="0"/>
              </a:rPr>
              <a:t>All technical work is complete, no environmental or cultural impacts have been identified, and the project meets all TPF readiness criteria and is positioned for timely procurement and construction upon award.</a:t>
            </a:r>
          </a:p>
        </p:txBody>
      </p:sp>
      <p:sp>
        <p:nvSpPr>
          <p:cNvPr id="6" name="Slide Number Placeholder 5">
            <a:extLst>
              <a:ext uri="{FF2B5EF4-FFF2-40B4-BE49-F238E27FC236}">
                <a16:creationId xmlns:a16="http://schemas.microsoft.com/office/drawing/2014/main" id="{39C4BFA0-EB76-48F2-9DB4-4DFBBC449154}"/>
              </a:ext>
            </a:extLst>
          </p:cNvPr>
          <p:cNvSpPr>
            <a:spLocks noGrp="1"/>
          </p:cNvSpPr>
          <p:nvPr>
            <p:ph type="sldNum" sz="quarter" idx="12"/>
          </p:nvPr>
        </p:nvSpPr>
        <p:spPr/>
        <p:txBody>
          <a:bodyPr/>
          <a:lstStyle/>
          <a:p>
            <a:fld id="{872A8C33-D0BC-49D1-86D4-8CB271712A0B}" type="slidenum">
              <a:rPr lang="en-US" smtClean="0"/>
              <a:t>20</a:t>
            </a:fld>
            <a:endParaRPr lang="en-US"/>
          </a:p>
        </p:txBody>
      </p:sp>
    </p:spTree>
    <p:extLst>
      <p:ext uri="{BB962C8B-B14F-4D97-AF65-F5344CB8AC3E}">
        <p14:creationId xmlns:p14="http://schemas.microsoft.com/office/powerpoint/2010/main" val="3336929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96FC8E2-3849-4507-82EE-1043B8A7F304}"/>
              </a:ext>
            </a:extLst>
          </p:cNvPr>
          <p:cNvSpPr/>
          <p:nvPr/>
        </p:nvSpPr>
        <p:spPr>
          <a:xfrm>
            <a:off x="878889" y="399495"/>
            <a:ext cx="10697593" cy="855548"/>
          </a:xfrm>
          <a:prstGeom prst="rect">
            <a:avLst/>
          </a:prstGeom>
          <a:solidFill>
            <a:schemeClr val="bg2">
              <a:lumMod val="7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A1E7C2-9305-4CD5-9C61-22372C2806F4}"/>
              </a:ext>
            </a:extLst>
          </p:cNvPr>
          <p:cNvSpPr>
            <a:spLocks noGrp="1"/>
          </p:cNvSpPr>
          <p:nvPr>
            <p:ph type="title"/>
          </p:nvPr>
        </p:nvSpPr>
        <p:spPr>
          <a:xfrm>
            <a:off x="1066800" y="399495"/>
            <a:ext cx="10058400" cy="860066"/>
          </a:xfrm>
        </p:spPr>
        <p:txBody>
          <a:bodyPr>
            <a:normAutofit/>
          </a:bodyPr>
          <a:lstStyle/>
          <a:p>
            <a:r>
              <a:rPr lang="en-US" sz="2800" b="1" dirty="0">
                <a:solidFill>
                  <a:schemeClr val="tx1"/>
                </a:solidFill>
              </a:rPr>
              <a:t>Planning: Support from existing planning documents and/or federal or state agencies</a:t>
            </a:r>
          </a:p>
        </p:txBody>
      </p:sp>
      <p:sp>
        <p:nvSpPr>
          <p:cNvPr id="3" name="Content Placeholder 2">
            <a:extLst>
              <a:ext uri="{FF2B5EF4-FFF2-40B4-BE49-F238E27FC236}">
                <a16:creationId xmlns:a16="http://schemas.microsoft.com/office/drawing/2014/main" id="{EDA041C7-798B-42DF-B249-3336F92668AD}"/>
              </a:ext>
            </a:extLst>
          </p:cNvPr>
          <p:cNvSpPr>
            <a:spLocks noGrp="1"/>
          </p:cNvSpPr>
          <p:nvPr>
            <p:ph idx="1"/>
          </p:nvPr>
        </p:nvSpPr>
        <p:spPr>
          <a:xfrm>
            <a:off x="1066800" y="1945433"/>
            <a:ext cx="10058400" cy="3883867"/>
          </a:xfrm>
        </p:spPr>
        <p:txBody>
          <a:bodyPr>
            <a:normAutofit fontScale="92500"/>
          </a:bodyPr>
          <a:lstStyle/>
          <a:p>
            <a:pPr algn="just"/>
            <a:r>
              <a:rPr lang="en-US" sz="2800" kern="1200" dirty="0">
                <a:solidFill>
                  <a:srgbClr val="404040"/>
                </a:solidFill>
                <a:effectLst/>
                <a:latin typeface="Calibri" panose="020F0502020204030204" pitchFamily="34" charset="0"/>
                <a:ea typeface="+mn-ea"/>
                <a:cs typeface="+mn-cs"/>
              </a:rPr>
              <a:t>FY24–25 MAP phase completed all design, ROW survey, geotechnical investigation, drainage analysis, and public involvement (“engineering and design…is complete”). </a:t>
            </a:r>
          </a:p>
          <a:p>
            <a:pPr algn="just"/>
            <a:r>
              <a:rPr lang="en-US" sz="2800" kern="1200" dirty="0">
                <a:solidFill>
                  <a:srgbClr val="404040"/>
                </a:solidFill>
                <a:effectLst/>
                <a:latin typeface="Calibri" panose="020F0502020204030204" pitchFamily="34" charset="0"/>
                <a:ea typeface="+mn-ea"/>
                <a:cs typeface="+mn-cs"/>
              </a:rPr>
              <a:t>24-25 MAP documents confirm all technical studies required for construction were completed, including pavement design, hydrology, and ROW verification. </a:t>
            </a:r>
          </a:p>
          <a:p>
            <a:pPr algn="just"/>
            <a:r>
              <a:rPr lang="en-US" sz="2800" kern="1200" dirty="0">
                <a:solidFill>
                  <a:srgbClr val="404040"/>
                </a:solidFill>
                <a:effectLst/>
                <a:latin typeface="Calibri" panose="020F0502020204030204" pitchFamily="34" charset="0"/>
                <a:ea typeface="+mn-ea"/>
                <a:cs typeface="+mn-cs"/>
              </a:rPr>
              <a:t>NMDOT District 5 coordination occurred during MAP phase, including participation in public meetings. Project is consistent with Town roadway rehabilitation priorities and supports ICIP‑listed needs.              </a:t>
            </a:r>
            <a:endParaRPr lang="en-US" sz="2400" kern="100" dirty="0">
              <a:effectLst/>
              <a:latin typeface="Aptos" panose="020B0004020202020204" pitchFamily="34" charset="0"/>
              <a:ea typeface="Aptos" panose="020B0004020202020204" pitchFamily="34" charset="0"/>
              <a:cs typeface="Times New Roman" panose="02020603050405020304" pitchFamily="18" charset="0"/>
            </a:endParaRPr>
          </a:p>
          <a:p>
            <a:pPr algn="just"/>
            <a:endParaRPr lang="en-US" sz="2600" b="1" dirty="0"/>
          </a:p>
        </p:txBody>
      </p:sp>
      <p:sp>
        <p:nvSpPr>
          <p:cNvPr id="6" name="Slide Number Placeholder 5">
            <a:extLst>
              <a:ext uri="{FF2B5EF4-FFF2-40B4-BE49-F238E27FC236}">
                <a16:creationId xmlns:a16="http://schemas.microsoft.com/office/drawing/2014/main" id="{262DE0F4-BAF2-4CBA-9A4A-D18413F44581}"/>
              </a:ext>
            </a:extLst>
          </p:cNvPr>
          <p:cNvSpPr>
            <a:spLocks noGrp="1"/>
          </p:cNvSpPr>
          <p:nvPr>
            <p:ph type="sldNum" sz="quarter" idx="12"/>
          </p:nvPr>
        </p:nvSpPr>
        <p:spPr/>
        <p:txBody>
          <a:bodyPr/>
          <a:lstStyle/>
          <a:p>
            <a:fld id="{872A8C33-D0BC-49D1-86D4-8CB271712A0B}" type="slidenum">
              <a:rPr lang="en-US" smtClean="0"/>
              <a:t>3</a:t>
            </a:fld>
            <a:endParaRPr lang="en-US"/>
          </a:p>
        </p:txBody>
      </p:sp>
      <p:sp>
        <p:nvSpPr>
          <p:cNvPr id="5" name="TextBox 4">
            <a:extLst>
              <a:ext uri="{FF2B5EF4-FFF2-40B4-BE49-F238E27FC236}">
                <a16:creationId xmlns:a16="http://schemas.microsoft.com/office/drawing/2014/main" id="{7EFA12D0-7557-EBCA-D83C-8B243AA84C89}"/>
              </a:ext>
            </a:extLst>
          </p:cNvPr>
          <p:cNvSpPr txBox="1"/>
          <p:nvPr/>
        </p:nvSpPr>
        <p:spPr>
          <a:xfrm>
            <a:off x="878889" y="1314948"/>
            <a:ext cx="7539135" cy="535531"/>
          </a:xfrm>
          <a:prstGeom prst="rect">
            <a:avLst/>
          </a:prstGeom>
          <a:noFill/>
        </p:spPr>
        <p:txBody>
          <a:bodyPr wrap="square" rtlCol="0">
            <a:spAutoFit/>
          </a:bodyPr>
          <a:lstStyle/>
          <a:p>
            <a:pPr marL="91440" marR="0" lvl="0" indent="-91440" algn="l" defTabSz="914400" rtl="0" eaLnBrk="1" fontAlgn="auto" latinLnBrk="0" hangingPunct="1">
              <a:lnSpc>
                <a:spcPct val="90000"/>
              </a:lnSpc>
              <a:spcBef>
                <a:spcPts val="1200"/>
              </a:spcBef>
              <a:spcAft>
                <a:spcPts val="200"/>
              </a:spcAft>
              <a:buClr>
                <a:srgbClr val="E48312"/>
              </a:buClr>
              <a:buSzPct val="100000"/>
              <a:buFont typeface="Calibri" panose="020F0502020204030204" pitchFamily="34" charset="0"/>
              <a:buChar char=" "/>
              <a:tabLst/>
              <a:defRPr/>
            </a:pPr>
            <a:r>
              <a:rPr kumimoji="0" lang="en-US" sz="3200" b="1" i="0" u="none" strike="noStrike" kern="1200" cap="none" spc="0" normalizeH="0" baseline="0" noProof="0" dirty="0">
                <a:ln>
                  <a:noFill/>
                </a:ln>
                <a:solidFill>
                  <a:srgbClr val="000000">
                    <a:lumMod val="75000"/>
                    <a:lumOff val="25000"/>
                  </a:srgbClr>
                </a:solidFill>
                <a:effectLst/>
                <a:uLnTx/>
                <a:uFillTx/>
                <a:latin typeface="Calibri" panose="020F0502020204030204"/>
                <a:ea typeface="+mn-ea"/>
                <a:cs typeface="+mn-cs"/>
              </a:rPr>
              <a:t>Support from Planning Documents</a:t>
            </a:r>
          </a:p>
        </p:txBody>
      </p:sp>
    </p:spTree>
    <p:extLst>
      <p:ext uri="{BB962C8B-B14F-4D97-AF65-F5344CB8AC3E}">
        <p14:creationId xmlns:p14="http://schemas.microsoft.com/office/powerpoint/2010/main" val="31765440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534C5D-E377-4308-978D-6C4412A88DE9}"/>
              </a:ext>
            </a:extLst>
          </p:cNvPr>
          <p:cNvSpPr/>
          <p:nvPr/>
        </p:nvSpPr>
        <p:spPr>
          <a:xfrm>
            <a:off x="860228" y="480361"/>
            <a:ext cx="10697593" cy="592659"/>
          </a:xfrm>
          <a:prstGeom prst="rect">
            <a:avLst/>
          </a:prstGeom>
          <a:solidFill>
            <a:schemeClr val="accent2">
              <a:lumMod val="40000"/>
              <a:lumOff val="60000"/>
            </a:schemeClr>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 name="Title 1">
            <a:extLst>
              <a:ext uri="{FF2B5EF4-FFF2-40B4-BE49-F238E27FC236}">
                <a16:creationId xmlns:a16="http://schemas.microsoft.com/office/drawing/2014/main" id="{E5896EA3-65F5-4DBD-9F2B-296186A22E6D}"/>
              </a:ext>
            </a:extLst>
          </p:cNvPr>
          <p:cNvSpPr>
            <a:spLocks noGrp="1"/>
          </p:cNvSpPr>
          <p:nvPr>
            <p:ph type="title"/>
          </p:nvPr>
        </p:nvSpPr>
        <p:spPr>
          <a:xfrm>
            <a:off x="1097280" y="286603"/>
            <a:ext cx="10058400" cy="702303"/>
          </a:xfrm>
        </p:spPr>
        <p:txBody>
          <a:bodyPr>
            <a:normAutofit/>
          </a:bodyPr>
          <a:lstStyle/>
          <a:p>
            <a:r>
              <a:rPr lang="en-US" sz="2400" b="1" dirty="0">
                <a:solidFill>
                  <a:schemeClr val="tx1"/>
                </a:solidFill>
              </a:rPr>
              <a:t>Project Description: Location of Project, and Details of Proposed Development</a:t>
            </a:r>
          </a:p>
        </p:txBody>
      </p:sp>
      <p:sp>
        <p:nvSpPr>
          <p:cNvPr id="6" name="Slide Number Placeholder 5">
            <a:extLst>
              <a:ext uri="{FF2B5EF4-FFF2-40B4-BE49-F238E27FC236}">
                <a16:creationId xmlns:a16="http://schemas.microsoft.com/office/drawing/2014/main" id="{A420E856-86F2-4292-BAFF-F53FD547F012}"/>
              </a:ext>
            </a:extLst>
          </p:cNvPr>
          <p:cNvSpPr>
            <a:spLocks noGrp="1"/>
          </p:cNvSpPr>
          <p:nvPr>
            <p:ph type="sldNum" sz="quarter" idx="12"/>
          </p:nvPr>
        </p:nvSpPr>
        <p:spPr/>
        <p:txBody>
          <a:bodyPr/>
          <a:lstStyle/>
          <a:p>
            <a:fld id="{872A8C33-D0BC-49D1-86D4-8CB271712A0B}" type="slidenum">
              <a:rPr lang="en-US" smtClean="0"/>
              <a:t>4</a:t>
            </a:fld>
            <a:endParaRPr lang="en-US"/>
          </a:p>
        </p:txBody>
      </p:sp>
      <p:sp>
        <p:nvSpPr>
          <p:cNvPr id="8" name="Content Placeholder 7">
            <a:extLst>
              <a:ext uri="{FF2B5EF4-FFF2-40B4-BE49-F238E27FC236}">
                <a16:creationId xmlns:a16="http://schemas.microsoft.com/office/drawing/2014/main" id="{587190E8-D46F-C77E-1384-9F2F6F2647CB}"/>
              </a:ext>
            </a:extLst>
          </p:cNvPr>
          <p:cNvSpPr>
            <a:spLocks noGrp="1"/>
          </p:cNvSpPr>
          <p:nvPr>
            <p:ph idx="1"/>
          </p:nvPr>
        </p:nvSpPr>
        <p:spPr>
          <a:xfrm>
            <a:off x="982980" y="1480609"/>
            <a:ext cx="10058400" cy="1811231"/>
          </a:xfrm>
        </p:spPr>
        <p:txBody>
          <a:bodyPr>
            <a:noAutofit/>
          </a:bodyPr>
          <a:lstStyle/>
          <a:p>
            <a:pPr algn="just"/>
            <a:r>
              <a:rPr lang="en-US" sz="3000" dirty="0"/>
              <a:t>📍 1.1‑mile corridor from Ranchitos Road (NM‑240) to Camino de la Merced Intersection. Serves residential neighborhoods, agricultural lands, irrigation systems, businesses, and school/commuter routes.</a:t>
            </a:r>
          </a:p>
          <a:p>
            <a:pPr algn="just"/>
            <a:r>
              <a:rPr lang="en-US" sz="3000" dirty="0"/>
              <a:t>🌉 “The Rio Fernando bridge lies within the project limits but is not part of this TPF request.”</a:t>
            </a:r>
          </a:p>
          <a:p>
            <a:pPr algn="just"/>
            <a:r>
              <a:rPr lang="en-US" sz="3000" dirty="0"/>
              <a:t>🛠️ Improvements include full‑depth reconstruction, subgrade, base course, asphalt surfacing, curb and gutter, valley gutter, drainage upgrades (CMP replacements, riprap),guardrail, signing, striping, and multimodal accommodations.</a:t>
            </a:r>
          </a:p>
        </p:txBody>
      </p:sp>
    </p:spTree>
    <p:extLst>
      <p:ext uri="{BB962C8B-B14F-4D97-AF65-F5344CB8AC3E}">
        <p14:creationId xmlns:p14="http://schemas.microsoft.com/office/powerpoint/2010/main" val="3314274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16B7916-9769-22EB-2B63-A7C4FEBA765B}"/>
              </a:ext>
            </a:extLst>
          </p:cNvPr>
          <p:cNvSpPr>
            <a:spLocks noGrp="1"/>
          </p:cNvSpPr>
          <p:nvPr>
            <p:ph type="sldNum" sz="quarter" idx="12"/>
          </p:nvPr>
        </p:nvSpPr>
        <p:spPr/>
        <p:txBody>
          <a:bodyPr/>
          <a:lstStyle/>
          <a:p>
            <a:fld id="{872A8C33-D0BC-49D1-86D4-8CB271712A0B}" type="slidenum">
              <a:rPr lang="en-US" smtClean="0"/>
              <a:t>5</a:t>
            </a:fld>
            <a:endParaRPr lang="en-US"/>
          </a:p>
        </p:txBody>
      </p:sp>
      <p:pic>
        <p:nvPicPr>
          <p:cNvPr id="5" name="Picture 4">
            <a:extLst>
              <a:ext uri="{FF2B5EF4-FFF2-40B4-BE49-F238E27FC236}">
                <a16:creationId xmlns:a16="http://schemas.microsoft.com/office/drawing/2014/main" id="{DC64CFCD-88F4-60A3-4F6F-3D80CA1B518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3081020" y="-2278380"/>
            <a:ext cx="5918200" cy="10982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01395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0596E21-3CB0-B6A1-5768-621FD66AA431}"/>
              </a:ext>
            </a:extLst>
          </p:cNvPr>
          <p:cNvSpPr>
            <a:spLocks noGrp="1"/>
          </p:cNvSpPr>
          <p:nvPr>
            <p:ph idx="1"/>
          </p:nvPr>
        </p:nvSpPr>
        <p:spPr>
          <a:xfrm>
            <a:off x="1066800" y="362374"/>
            <a:ext cx="10058400" cy="5845386"/>
          </a:xfrm>
        </p:spPr>
        <p:txBody>
          <a:bodyPr>
            <a:noAutofit/>
          </a:bodyPr>
          <a:lstStyle/>
          <a:p>
            <a:endParaRPr lang="en-US" sz="1400" dirty="0"/>
          </a:p>
          <a:p>
            <a:pPr marL="0" indent="0">
              <a:buNone/>
            </a:pPr>
            <a:r>
              <a:rPr lang="en-US" sz="2800" b="1" dirty="0"/>
              <a:t>⭐ Existing Roadway Conditions</a:t>
            </a:r>
          </a:p>
          <a:p>
            <a:r>
              <a:rPr lang="en-US" dirty="0"/>
              <a:t>• 	Important north–south local connector parallel to NM‑68, used as an alternate route by residents.</a:t>
            </a:r>
          </a:p>
          <a:p>
            <a:r>
              <a:rPr lang="en-US" dirty="0"/>
              <a:t>• 	Provides access to major east–west streets including Chamisa Road, Paseo del Cañon West, Herdner Road, Camino de la Merced, La Posta Road, and Ranchitos Road.</a:t>
            </a:r>
          </a:p>
          <a:p>
            <a:r>
              <a:rPr lang="en-US" dirty="0"/>
              <a:t>• 	Existing two‑lane roadway with narrow lanes and no shoulders, creating safety issues for drivers, pedestrians, and cyclists.</a:t>
            </a:r>
          </a:p>
          <a:p>
            <a:r>
              <a:rPr lang="en-US" dirty="0"/>
              <a:t>• 	Pavement is in poor condition with cracking, edge failures, and subgrade distress.</a:t>
            </a:r>
          </a:p>
          <a:p>
            <a:r>
              <a:rPr lang="en-US" dirty="0"/>
              <a:t>• 	Spot drainage problems throughout the corridor; several drainage structures are undersized, silted, or plugged.</a:t>
            </a:r>
          </a:p>
          <a:p>
            <a:r>
              <a:rPr lang="en-US" dirty="0"/>
              <a:t>• 	Multiple irrigation/acequia crossings and access points require improved safety and drainage management.</a:t>
            </a:r>
          </a:p>
          <a:p>
            <a:r>
              <a:rPr lang="en-US" dirty="0"/>
              <a:t>• 	Includes the Rio Fernando crossing, where erosion and drainage deficiencies contribute to roadway deterioration.</a:t>
            </a:r>
          </a:p>
        </p:txBody>
      </p:sp>
      <p:sp>
        <p:nvSpPr>
          <p:cNvPr id="4" name="Slide Number Placeholder 3">
            <a:extLst>
              <a:ext uri="{FF2B5EF4-FFF2-40B4-BE49-F238E27FC236}">
                <a16:creationId xmlns:a16="http://schemas.microsoft.com/office/drawing/2014/main" id="{7B9EAE22-0FAD-492B-CD48-60DAE7B5CC06}"/>
              </a:ext>
            </a:extLst>
          </p:cNvPr>
          <p:cNvSpPr>
            <a:spLocks noGrp="1"/>
          </p:cNvSpPr>
          <p:nvPr>
            <p:ph type="sldNum" sz="quarter" idx="12"/>
          </p:nvPr>
        </p:nvSpPr>
        <p:spPr/>
        <p:txBody>
          <a:bodyPr/>
          <a:lstStyle/>
          <a:p>
            <a:fld id="{872A8C33-D0BC-49D1-86D4-8CB271712A0B}" type="slidenum">
              <a:rPr lang="en-US" smtClean="0"/>
              <a:t>6</a:t>
            </a:fld>
            <a:endParaRPr lang="en-US"/>
          </a:p>
        </p:txBody>
      </p:sp>
    </p:spTree>
    <p:extLst>
      <p:ext uri="{BB962C8B-B14F-4D97-AF65-F5344CB8AC3E}">
        <p14:creationId xmlns:p14="http://schemas.microsoft.com/office/powerpoint/2010/main" val="36243849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6705BE6-5785-D35C-ACDF-AF959DBC69A0}"/>
              </a:ext>
            </a:extLst>
          </p:cNvPr>
          <p:cNvSpPr>
            <a:spLocks noGrp="1"/>
          </p:cNvSpPr>
          <p:nvPr>
            <p:ph type="sldNum" sz="quarter" idx="12"/>
          </p:nvPr>
        </p:nvSpPr>
        <p:spPr/>
        <p:txBody>
          <a:bodyPr/>
          <a:lstStyle/>
          <a:p>
            <a:fld id="{872A8C33-D0BC-49D1-86D4-8CB271712A0B}" type="slidenum">
              <a:rPr lang="en-US" smtClean="0"/>
              <a:t>7</a:t>
            </a:fld>
            <a:endParaRPr lang="en-US"/>
          </a:p>
        </p:txBody>
      </p:sp>
      <p:pic>
        <p:nvPicPr>
          <p:cNvPr id="5" name="Picture 4">
            <a:extLst>
              <a:ext uri="{FF2B5EF4-FFF2-40B4-BE49-F238E27FC236}">
                <a16:creationId xmlns:a16="http://schemas.microsoft.com/office/drawing/2014/main" id="{91617467-5596-A96E-5E32-5F86FF589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520" y="670560"/>
            <a:ext cx="11236960" cy="5330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A363CC75-8B92-0C1A-B54D-9ADF7FA10CA0}"/>
              </a:ext>
            </a:extLst>
          </p:cNvPr>
          <p:cNvSpPr txBox="1"/>
          <p:nvPr/>
        </p:nvSpPr>
        <p:spPr>
          <a:xfrm>
            <a:off x="2174470" y="104894"/>
            <a:ext cx="8382000" cy="461665"/>
          </a:xfrm>
          <a:prstGeom prst="rect">
            <a:avLst/>
          </a:prstGeom>
          <a:noFill/>
        </p:spPr>
        <p:txBody>
          <a:bodyPr wrap="square">
            <a:spAutoFit/>
          </a:bodyPr>
          <a:lstStyle/>
          <a:p>
            <a:r>
              <a:rPr lang="en-US" sz="2400" b="1" dirty="0"/>
              <a:t>NM‑240 (Ranchitos Road) Intersection at Camino del Medio</a:t>
            </a:r>
          </a:p>
        </p:txBody>
      </p:sp>
    </p:spTree>
    <p:extLst>
      <p:ext uri="{BB962C8B-B14F-4D97-AF65-F5344CB8AC3E}">
        <p14:creationId xmlns:p14="http://schemas.microsoft.com/office/powerpoint/2010/main" val="2616603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8FF58-2815-851A-EC78-DF59578DBB75}"/>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DFB5AD-9FAA-A523-10B4-E7BFCD5D8B66}"/>
              </a:ext>
            </a:extLst>
          </p:cNvPr>
          <p:cNvSpPr>
            <a:spLocks noGrp="1"/>
          </p:cNvSpPr>
          <p:nvPr>
            <p:ph type="sldNum" sz="quarter" idx="12"/>
          </p:nvPr>
        </p:nvSpPr>
        <p:spPr/>
        <p:txBody>
          <a:bodyPr/>
          <a:lstStyle/>
          <a:p>
            <a:fld id="{872A8C33-D0BC-49D1-86D4-8CB271712A0B}" type="slidenum">
              <a:rPr lang="en-US" smtClean="0"/>
              <a:t>8</a:t>
            </a:fld>
            <a:endParaRPr lang="en-US"/>
          </a:p>
        </p:txBody>
      </p:sp>
      <p:sp>
        <p:nvSpPr>
          <p:cNvPr id="6" name="TextBox 5">
            <a:extLst>
              <a:ext uri="{FF2B5EF4-FFF2-40B4-BE49-F238E27FC236}">
                <a16:creationId xmlns:a16="http://schemas.microsoft.com/office/drawing/2014/main" id="{5A1F2B16-7AF8-B275-10BD-F6D374E679EC}"/>
              </a:ext>
            </a:extLst>
          </p:cNvPr>
          <p:cNvSpPr txBox="1"/>
          <p:nvPr/>
        </p:nvSpPr>
        <p:spPr>
          <a:xfrm>
            <a:off x="2529840" y="190242"/>
            <a:ext cx="8148320" cy="461665"/>
          </a:xfrm>
          <a:prstGeom prst="rect">
            <a:avLst/>
          </a:prstGeom>
          <a:noFill/>
        </p:spPr>
        <p:txBody>
          <a:bodyPr wrap="square">
            <a:spAutoFit/>
          </a:bodyPr>
          <a:lstStyle/>
          <a:p>
            <a:r>
              <a:rPr lang="en-US" sz="2400" b="1" dirty="0"/>
              <a:t>Camino del Medio and Lovato Ditch — Corridor Conditions</a:t>
            </a:r>
          </a:p>
        </p:txBody>
      </p:sp>
      <p:pic>
        <p:nvPicPr>
          <p:cNvPr id="5" name="Picture 4">
            <a:extLst>
              <a:ext uri="{FF2B5EF4-FFF2-40B4-BE49-F238E27FC236}">
                <a16:creationId xmlns:a16="http://schemas.microsoft.com/office/drawing/2014/main" id="{46FBD696-0E5B-F638-C4E2-A5F9270B4D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20" y="741680"/>
            <a:ext cx="11043920" cy="53238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6538651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F0F9B1D-7D2F-C5EA-9D9E-84918F8BD6DE}"/>
              </a:ext>
            </a:extLst>
          </p:cNvPr>
          <p:cNvSpPr>
            <a:spLocks noGrp="1"/>
          </p:cNvSpPr>
          <p:nvPr>
            <p:ph type="sldNum" sz="quarter" idx="12"/>
          </p:nvPr>
        </p:nvSpPr>
        <p:spPr/>
        <p:txBody>
          <a:bodyPr/>
          <a:lstStyle/>
          <a:p>
            <a:fld id="{872A8C33-D0BC-49D1-86D4-8CB271712A0B}" type="slidenum">
              <a:rPr lang="en-US" smtClean="0"/>
              <a:t>9</a:t>
            </a:fld>
            <a:endParaRPr lang="en-US"/>
          </a:p>
        </p:txBody>
      </p:sp>
      <p:pic>
        <p:nvPicPr>
          <p:cNvPr id="5" name="Picture 4">
            <a:extLst>
              <a:ext uri="{FF2B5EF4-FFF2-40B4-BE49-F238E27FC236}">
                <a16:creationId xmlns:a16="http://schemas.microsoft.com/office/drawing/2014/main" id="{8B4CA933-3DE5-5D42-A82D-53C45BE29E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873760"/>
            <a:ext cx="11226800" cy="528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Box 6">
            <a:extLst>
              <a:ext uri="{FF2B5EF4-FFF2-40B4-BE49-F238E27FC236}">
                <a16:creationId xmlns:a16="http://schemas.microsoft.com/office/drawing/2014/main" id="{150D9260-C757-1007-528E-BD9E3BAE141A}"/>
              </a:ext>
            </a:extLst>
          </p:cNvPr>
          <p:cNvSpPr txBox="1"/>
          <p:nvPr/>
        </p:nvSpPr>
        <p:spPr>
          <a:xfrm>
            <a:off x="3007360" y="239375"/>
            <a:ext cx="7355840" cy="461665"/>
          </a:xfrm>
          <a:prstGeom prst="rect">
            <a:avLst/>
          </a:prstGeom>
          <a:noFill/>
        </p:spPr>
        <p:txBody>
          <a:bodyPr wrap="square">
            <a:spAutoFit/>
          </a:bodyPr>
          <a:lstStyle/>
          <a:p>
            <a:r>
              <a:rPr lang="en-US" sz="2400" b="1" dirty="0"/>
              <a:t>Rio Fernando Bridge Crossing — Within Project Limits</a:t>
            </a:r>
          </a:p>
        </p:txBody>
      </p:sp>
    </p:spTree>
    <p:extLst>
      <p:ext uri="{BB962C8B-B14F-4D97-AF65-F5344CB8AC3E}">
        <p14:creationId xmlns:p14="http://schemas.microsoft.com/office/powerpoint/2010/main" val="1319888436"/>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1513</TotalTime>
  <Words>1487</Words>
  <Application>Microsoft Office PowerPoint</Application>
  <PresentationFormat>Widescreen</PresentationFormat>
  <Paragraphs>130</Paragraphs>
  <Slides>20</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Aptos</vt:lpstr>
      <vt:lpstr>Calibri</vt:lpstr>
      <vt:lpstr>Calibri Light</vt:lpstr>
      <vt:lpstr>Rockwell</vt:lpstr>
      <vt:lpstr>Wingdings 2</vt:lpstr>
      <vt:lpstr>Retrospect</vt:lpstr>
      <vt:lpstr> 🛣️ Camino del Medio Reconstruction – 1.1 Miles  🏛️ Town of Taos – Public Works Department   </vt:lpstr>
      <vt:lpstr>Planning: Secured other Funding Sources, Matching Funds </vt:lpstr>
      <vt:lpstr>Planning: Support from existing planning documents and/or federal or state agencies</vt:lpstr>
      <vt:lpstr>Project Description: Location of Project, and Details of Proposed Development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Project Description: Level of coordination with RTPO and NMDOT in project development</vt:lpstr>
      <vt:lpstr>Justification: Economic Impact and Project Need</vt:lpstr>
      <vt:lpstr>PowerPoint Presentation</vt:lpstr>
      <vt:lpstr>Justification: Quality of Life, Safety, and Environmental Sustainability</vt:lpstr>
      <vt:lpstr>Request Readiness: R-O-W Acquisition, Clearances, Planning Docs, Timeline</vt:lpstr>
      <vt:lpstr>PowerPoint Presentation</vt:lpstr>
      <vt:lpstr>PowerPoint Presentation</vt:lpstr>
      <vt:lpstr>PowerPoint Presentation</vt:lpstr>
      <vt:lpstr>Project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Northern Pueblos RTPO: Transportation Project Fund</dc:title>
  <dc:creator>Paul Sittig</dc:creator>
  <cp:lastModifiedBy>Michael Trujillo</cp:lastModifiedBy>
  <cp:revision>53</cp:revision>
  <dcterms:created xsi:type="dcterms:W3CDTF">2021-05-11T17:16:16Z</dcterms:created>
  <dcterms:modified xsi:type="dcterms:W3CDTF">2026-03-24T17:16:52Z</dcterms:modified>
</cp:coreProperties>
</file>