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
  </p:notesMasterIdLst>
  <p:sldIdLst>
    <p:sldId id="256" r:id="rId2"/>
    <p:sldId id="266" r:id="rId3"/>
    <p:sldId id="258" r:id="rId4"/>
    <p:sldId id="268" r:id="rId5"/>
    <p:sldId id="281" r:id="rId6"/>
    <p:sldId id="260" r:id="rId7"/>
    <p:sldId id="273" r:id="rId8"/>
    <p:sldId id="272" r:id="rId9"/>
    <p:sldId id="282" r:id="rId10"/>
    <p:sldId id="283" r:id="rId11"/>
    <p:sldId id="262" r:id="rId12"/>
    <p:sldId id="280" r:id="rId13"/>
    <p:sldId id="284" r:id="rId14"/>
    <p:sldId id="263" r:id="rId15"/>
    <p:sldId id="285" r:id="rId16"/>
    <p:sldId id="265" r:id="rId1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D5F1F2-6136-4373-99FF-5AA89DB410E8}" v="37" dt="2026-03-23T19:56:19.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40" autoAdjust="0"/>
  </p:normalViewPr>
  <p:slideViewPr>
    <p:cSldViewPr snapToGrid="0">
      <p:cViewPr varScale="1">
        <p:scale>
          <a:sx n="118" d="100"/>
          <a:sy n="118" d="100"/>
        </p:scale>
        <p:origin x="2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LaFore" userId="e44bb33b-baf1-4127-a075-6b7690ff4016" providerId="ADAL" clId="{21EBF595-3B47-45A6-BA59-FEF2FC80600E}"/>
    <pc:docChg chg="undo custSel addSld delSld modSld sldOrd modNotesMaster">
      <pc:chgData name="Jacob LaFore" userId="e44bb33b-baf1-4127-a075-6b7690ff4016" providerId="ADAL" clId="{21EBF595-3B47-45A6-BA59-FEF2FC80600E}" dt="2026-03-30T19:29:17.251" v="6439" actId="13926"/>
      <pc:docMkLst>
        <pc:docMk/>
      </pc:docMkLst>
      <pc:sldChg chg="modSp mod">
        <pc:chgData name="Jacob LaFore" userId="e44bb33b-baf1-4127-a075-6b7690ff4016" providerId="ADAL" clId="{21EBF595-3B47-45A6-BA59-FEF2FC80600E}" dt="2026-03-09T14:23:34.553" v="3" actId="20577"/>
        <pc:sldMkLst>
          <pc:docMk/>
          <pc:sldMk cId="1351370262" sldId="256"/>
        </pc:sldMkLst>
        <pc:spChg chg="mod">
          <ac:chgData name="Jacob LaFore" userId="e44bb33b-baf1-4127-a075-6b7690ff4016" providerId="ADAL" clId="{21EBF595-3B47-45A6-BA59-FEF2FC80600E}" dt="2026-03-09T14:23:34.553" v="3" actId="20577"/>
          <ac:spMkLst>
            <pc:docMk/>
            <pc:sldMk cId="1351370262" sldId="256"/>
            <ac:spMk id="3" creationId="{FA5DFDD6-2D15-4AE9-933C-6066CB119E17}"/>
          </ac:spMkLst>
        </pc:spChg>
      </pc:sldChg>
      <pc:sldChg chg="addSp delSp modSp mod">
        <pc:chgData name="Jacob LaFore" userId="e44bb33b-baf1-4127-a075-6b7690ff4016" providerId="ADAL" clId="{21EBF595-3B47-45A6-BA59-FEF2FC80600E}" dt="2026-03-30T19:19:30.107" v="6364" actId="20577"/>
        <pc:sldMkLst>
          <pc:docMk/>
          <pc:sldMk cId="3176544004" sldId="258"/>
        </pc:sldMkLst>
        <pc:spChg chg="mod">
          <ac:chgData name="Jacob LaFore" userId="e44bb33b-baf1-4127-a075-6b7690ff4016" providerId="ADAL" clId="{21EBF595-3B47-45A6-BA59-FEF2FC80600E}" dt="2026-03-30T19:19:30.107" v="6364" actId="20577"/>
          <ac:spMkLst>
            <pc:docMk/>
            <pc:sldMk cId="3176544004" sldId="258"/>
            <ac:spMk id="3" creationId="{EDA041C7-798B-42DF-B249-3336F92668AD}"/>
          </ac:spMkLst>
        </pc:spChg>
        <pc:graphicFrameChg chg="mod modGraphic">
          <ac:chgData name="Jacob LaFore" userId="e44bb33b-baf1-4127-a075-6b7690ff4016" providerId="ADAL" clId="{21EBF595-3B47-45A6-BA59-FEF2FC80600E}" dt="2026-03-09T14:56:41.519" v="1641" actId="14100"/>
          <ac:graphicFrameMkLst>
            <pc:docMk/>
            <pc:sldMk cId="3176544004" sldId="258"/>
            <ac:graphicFrameMk id="5" creationId="{9AE5CE4C-2662-3044-6A1C-421A5241CEF5}"/>
          </ac:graphicFrameMkLst>
        </pc:graphicFrameChg>
        <pc:graphicFrameChg chg="add mod modGraphic">
          <ac:chgData name="Jacob LaFore" userId="e44bb33b-baf1-4127-a075-6b7690ff4016" providerId="ADAL" clId="{21EBF595-3B47-45A6-BA59-FEF2FC80600E}" dt="2026-03-09T14:55:20.124" v="1617" actId="20577"/>
          <ac:graphicFrameMkLst>
            <pc:docMk/>
            <pc:sldMk cId="3176544004" sldId="258"/>
            <ac:graphicFrameMk id="12" creationId="{D7CAE66C-DD40-6A17-7E8D-D5F1F004ADD9}"/>
          </ac:graphicFrameMkLst>
        </pc:graphicFrameChg>
        <pc:picChg chg="mod">
          <ac:chgData name="Jacob LaFore" userId="e44bb33b-baf1-4127-a075-6b7690ff4016" providerId="ADAL" clId="{21EBF595-3B47-45A6-BA59-FEF2FC80600E}" dt="2026-03-09T14:56:26.507" v="1640" actId="1076"/>
          <ac:picMkLst>
            <pc:docMk/>
            <pc:sldMk cId="3176544004" sldId="258"/>
            <ac:picMk id="7" creationId="{66167AF0-C0AB-CA51-4C6C-4924736C84D2}"/>
          </ac:picMkLst>
        </pc:picChg>
      </pc:sldChg>
      <pc:sldChg chg="addSp delSp modSp mod">
        <pc:chgData name="Jacob LaFore" userId="e44bb33b-baf1-4127-a075-6b7690ff4016" providerId="ADAL" clId="{21EBF595-3B47-45A6-BA59-FEF2FC80600E}" dt="2026-03-09T15:31:55.628" v="1883" actId="20577"/>
        <pc:sldMkLst>
          <pc:docMk/>
          <pc:sldMk cId="1926952362" sldId="260"/>
        </pc:sldMkLst>
        <pc:spChg chg="mod">
          <ac:chgData name="Jacob LaFore" userId="e44bb33b-baf1-4127-a075-6b7690ff4016" providerId="ADAL" clId="{21EBF595-3B47-45A6-BA59-FEF2FC80600E}" dt="2026-03-09T15:31:55.628" v="1883" actId="20577"/>
          <ac:spMkLst>
            <pc:docMk/>
            <pc:sldMk cId="1926952362" sldId="260"/>
            <ac:spMk id="2" creationId="{EE425305-AAB4-4661-B750-8A73F3C108E5}"/>
          </ac:spMkLst>
        </pc:spChg>
        <pc:spChg chg="mod">
          <ac:chgData name="Jacob LaFore" userId="e44bb33b-baf1-4127-a075-6b7690ff4016" providerId="ADAL" clId="{21EBF595-3B47-45A6-BA59-FEF2FC80600E}" dt="2026-03-09T14:51:00.362" v="235" actId="27636"/>
          <ac:spMkLst>
            <pc:docMk/>
            <pc:sldMk cId="1926952362" sldId="260"/>
            <ac:spMk id="3" creationId="{BCCF016A-4039-44D4-BE13-4296A9481DB5}"/>
          </ac:spMkLst>
        </pc:spChg>
        <pc:spChg chg="add mod">
          <ac:chgData name="Jacob LaFore" userId="e44bb33b-baf1-4127-a075-6b7690ff4016" providerId="ADAL" clId="{21EBF595-3B47-45A6-BA59-FEF2FC80600E}" dt="2026-03-09T14:51:29.998" v="266" actId="20577"/>
          <ac:spMkLst>
            <pc:docMk/>
            <pc:sldMk cId="1926952362" sldId="260"/>
            <ac:spMk id="5" creationId="{56D56A72-831E-5355-0689-39101FDB1C69}"/>
          </ac:spMkLst>
        </pc:spChg>
        <pc:spChg chg="mod">
          <ac:chgData name="Jacob LaFore" userId="e44bb33b-baf1-4127-a075-6b7690ff4016" providerId="ADAL" clId="{21EBF595-3B47-45A6-BA59-FEF2FC80600E}" dt="2026-03-09T15:29:09.649" v="1838" actId="1076"/>
          <ac:spMkLst>
            <pc:docMk/>
            <pc:sldMk cId="1926952362" sldId="260"/>
            <ac:spMk id="6" creationId="{D45AB678-DEA4-4997-89DD-82191318EF68}"/>
          </ac:spMkLst>
        </pc:spChg>
        <pc:spChg chg="add mod">
          <ac:chgData name="Jacob LaFore" userId="e44bb33b-baf1-4127-a075-6b7690ff4016" providerId="ADAL" clId="{21EBF595-3B47-45A6-BA59-FEF2FC80600E}" dt="2026-03-09T14:52:07.264" v="317" actId="1076"/>
          <ac:spMkLst>
            <pc:docMk/>
            <pc:sldMk cId="1926952362" sldId="260"/>
            <ac:spMk id="10" creationId="{75CA6B0E-FA16-63FB-B580-3DA8CB5D8203}"/>
          </ac:spMkLst>
        </pc:spChg>
        <pc:graphicFrameChg chg="mod modGraphic">
          <ac:chgData name="Jacob LaFore" userId="e44bb33b-baf1-4127-a075-6b7690ff4016" providerId="ADAL" clId="{21EBF595-3B47-45A6-BA59-FEF2FC80600E}" dt="2026-03-09T14:50:42.826" v="232" actId="1076"/>
          <ac:graphicFrameMkLst>
            <pc:docMk/>
            <pc:sldMk cId="1926952362" sldId="260"/>
            <ac:graphicFrameMk id="9" creationId="{FC9405C9-2B41-6183-E513-B563E3ACA860}"/>
          </ac:graphicFrameMkLst>
        </pc:graphicFrameChg>
        <pc:graphicFrameChg chg="add mod modGraphic">
          <ac:chgData name="Jacob LaFore" userId="e44bb33b-baf1-4127-a075-6b7690ff4016" providerId="ADAL" clId="{21EBF595-3B47-45A6-BA59-FEF2FC80600E}" dt="2026-03-09T15:30:18.725" v="1840" actId="6549"/>
          <ac:graphicFrameMkLst>
            <pc:docMk/>
            <pc:sldMk cId="1926952362" sldId="260"/>
            <ac:graphicFrameMk id="11" creationId="{59A11211-E2D9-BE37-1AA4-B80372AC731C}"/>
          </ac:graphicFrameMkLst>
        </pc:graphicFrameChg>
        <pc:picChg chg="mod ord">
          <ac:chgData name="Jacob LaFore" userId="e44bb33b-baf1-4127-a075-6b7690ff4016" providerId="ADAL" clId="{21EBF595-3B47-45A6-BA59-FEF2FC80600E}" dt="2026-03-09T15:29:16.181" v="1839" actId="688"/>
          <ac:picMkLst>
            <pc:docMk/>
            <pc:sldMk cId="1926952362" sldId="260"/>
            <ac:picMk id="8" creationId="{FA20E36C-87D2-1EE8-B931-43DC93D22244}"/>
          </ac:picMkLst>
        </pc:picChg>
      </pc:sldChg>
      <pc:sldChg chg="modSp mod">
        <pc:chgData name="Jacob LaFore" userId="e44bb33b-baf1-4127-a075-6b7690ff4016" providerId="ADAL" clId="{21EBF595-3B47-45A6-BA59-FEF2FC80600E}" dt="2026-03-09T16:09:36.057" v="3110" actId="20577"/>
        <pc:sldMkLst>
          <pc:docMk/>
          <pc:sldMk cId="3590702653" sldId="262"/>
        </pc:sldMkLst>
        <pc:spChg chg="mod">
          <ac:chgData name="Jacob LaFore" userId="e44bb33b-baf1-4127-a075-6b7690ff4016" providerId="ADAL" clId="{21EBF595-3B47-45A6-BA59-FEF2FC80600E}" dt="2026-03-09T16:09:36.057" v="3110" actId="20577"/>
          <ac:spMkLst>
            <pc:docMk/>
            <pc:sldMk cId="3590702653" sldId="262"/>
            <ac:spMk id="3" creationId="{BCCF016A-4039-44D4-BE13-4296A9481DB5}"/>
          </ac:spMkLst>
        </pc:spChg>
        <pc:picChg chg="mod">
          <ac:chgData name="Jacob LaFore" userId="e44bb33b-baf1-4127-a075-6b7690ff4016" providerId="ADAL" clId="{21EBF595-3B47-45A6-BA59-FEF2FC80600E}" dt="2026-03-09T16:08:34.180" v="3090" actId="14100"/>
          <ac:picMkLst>
            <pc:docMk/>
            <pc:sldMk cId="3590702653" sldId="262"/>
            <ac:picMk id="7" creationId="{3AC0534E-2E11-8E05-02EC-CAD6E9ACC1C2}"/>
          </ac:picMkLst>
        </pc:picChg>
        <pc:picChg chg="mod">
          <ac:chgData name="Jacob LaFore" userId="e44bb33b-baf1-4127-a075-6b7690ff4016" providerId="ADAL" clId="{21EBF595-3B47-45A6-BA59-FEF2FC80600E}" dt="2026-03-09T16:07:54.017" v="3084" actId="14100"/>
          <ac:picMkLst>
            <pc:docMk/>
            <pc:sldMk cId="3590702653" sldId="262"/>
            <ac:picMk id="9" creationId="{F80B6C62-02B6-CBCD-2505-550662D80E80}"/>
          </ac:picMkLst>
        </pc:picChg>
        <pc:picChg chg="mod">
          <ac:chgData name="Jacob LaFore" userId="e44bb33b-baf1-4127-a075-6b7690ff4016" providerId="ADAL" clId="{21EBF595-3B47-45A6-BA59-FEF2FC80600E}" dt="2026-03-09T16:07:42.781" v="3080" actId="1076"/>
          <ac:picMkLst>
            <pc:docMk/>
            <pc:sldMk cId="3590702653" sldId="262"/>
            <ac:picMk id="11" creationId="{B98D3DAF-B1BA-2C5C-0860-B67F86425EB1}"/>
          </ac:picMkLst>
        </pc:picChg>
        <pc:picChg chg="mod">
          <ac:chgData name="Jacob LaFore" userId="e44bb33b-baf1-4127-a075-6b7690ff4016" providerId="ADAL" clId="{21EBF595-3B47-45A6-BA59-FEF2FC80600E}" dt="2026-03-09T16:07:51.128" v="3083" actId="14100"/>
          <ac:picMkLst>
            <pc:docMk/>
            <pc:sldMk cId="3590702653" sldId="262"/>
            <ac:picMk id="12" creationId="{587F2086-31CB-5B5F-3481-0EDE2EEB954A}"/>
          </ac:picMkLst>
        </pc:picChg>
      </pc:sldChg>
      <pc:sldChg chg="delSp modSp mod">
        <pc:chgData name="Jacob LaFore" userId="e44bb33b-baf1-4127-a075-6b7690ff4016" providerId="ADAL" clId="{21EBF595-3B47-45A6-BA59-FEF2FC80600E}" dt="2026-03-30T19:27:56.875" v="6406" actId="20577"/>
        <pc:sldMkLst>
          <pc:docMk/>
          <pc:sldMk cId="1468266150" sldId="263"/>
        </pc:sldMkLst>
        <pc:spChg chg="mod">
          <ac:chgData name="Jacob LaFore" userId="e44bb33b-baf1-4127-a075-6b7690ff4016" providerId="ADAL" clId="{21EBF595-3B47-45A6-BA59-FEF2FC80600E}" dt="2026-03-30T19:27:56.875" v="6406" actId="20577"/>
          <ac:spMkLst>
            <pc:docMk/>
            <pc:sldMk cId="1468266150" sldId="263"/>
            <ac:spMk id="3" creationId="{BCCF016A-4039-44D4-BE13-4296A9481DB5}"/>
          </ac:spMkLst>
        </pc:spChg>
      </pc:sldChg>
      <pc:sldChg chg="modSp mod">
        <pc:chgData name="Jacob LaFore" userId="e44bb33b-baf1-4127-a075-6b7690ff4016" providerId="ADAL" clId="{21EBF595-3B47-45A6-BA59-FEF2FC80600E}" dt="2026-03-09T16:22:02.400" v="3862" actId="20577"/>
        <pc:sldMkLst>
          <pc:docMk/>
          <pc:sldMk cId="3336929251" sldId="265"/>
        </pc:sldMkLst>
        <pc:spChg chg="mod">
          <ac:chgData name="Jacob LaFore" userId="e44bb33b-baf1-4127-a075-6b7690ff4016" providerId="ADAL" clId="{21EBF595-3B47-45A6-BA59-FEF2FC80600E}" dt="2026-03-09T16:22:02.400" v="3862" actId="20577"/>
          <ac:spMkLst>
            <pc:docMk/>
            <pc:sldMk cId="3336929251" sldId="265"/>
            <ac:spMk id="3" creationId="{BCCF016A-4039-44D4-BE13-4296A9481DB5}"/>
          </ac:spMkLst>
        </pc:spChg>
        <pc:picChg chg="mod">
          <ac:chgData name="Jacob LaFore" userId="e44bb33b-baf1-4127-a075-6b7690ff4016" providerId="ADAL" clId="{21EBF595-3B47-45A6-BA59-FEF2FC80600E}" dt="2026-03-09T16:21:53.159" v="3838" actId="1076"/>
          <ac:picMkLst>
            <pc:docMk/>
            <pc:sldMk cId="3336929251" sldId="265"/>
            <ac:picMk id="10" creationId="{0E9F2707-BCC5-E280-421F-2976C0B413EF}"/>
          </ac:picMkLst>
        </pc:picChg>
      </pc:sldChg>
      <pc:sldChg chg="addSp modSp mod">
        <pc:chgData name="Jacob LaFore" userId="e44bb33b-baf1-4127-a075-6b7690ff4016" providerId="ADAL" clId="{21EBF595-3B47-45A6-BA59-FEF2FC80600E}" dt="2026-03-30T19:18:27.187" v="6360" actId="115"/>
        <pc:sldMkLst>
          <pc:docMk/>
          <pc:sldMk cId="1549780659" sldId="266"/>
        </pc:sldMkLst>
        <pc:spChg chg="mod">
          <ac:chgData name="Jacob LaFore" userId="e44bb33b-baf1-4127-a075-6b7690ff4016" providerId="ADAL" clId="{21EBF595-3B47-45A6-BA59-FEF2FC80600E}" dt="2026-03-09T14:36:37.301" v="699" actId="20577"/>
          <ac:spMkLst>
            <pc:docMk/>
            <pc:sldMk cId="1549780659" sldId="266"/>
            <ac:spMk id="3" creationId="{942D2E4F-99BD-47A3-8FFA-92CD6FCECCA8}"/>
          </ac:spMkLst>
        </pc:spChg>
        <pc:graphicFrameChg chg="add mod modGraphic">
          <ac:chgData name="Jacob LaFore" userId="e44bb33b-baf1-4127-a075-6b7690ff4016" providerId="ADAL" clId="{21EBF595-3B47-45A6-BA59-FEF2FC80600E}" dt="2026-03-09T14:37:42.218" v="730" actId="20577"/>
          <ac:graphicFrameMkLst>
            <pc:docMk/>
            <pc:sldMk cId="1549780659" sldId="266"/>
            <ac:graphicFrameMk id="7" creationId="{3BF5864F-C695-3A1F-C30A-7E481050D368}"/>
          </ac:graphicFrameMkLst>
        </pc:graphicFrameChg>
        <pc:graphicFrameChg chg="add mod modGraphic">
          <ac:chgData name="Jacob LaFore" userId="e44bb33b-baf1-4127-a075-6b7690ff4016" providerId="ADAL" clId="{21EBF595-3B47-45A6-BA59-FEF2FC80600E}" dt="2026-03-30T19:18:27.187" v="6360" actId="115"/>
          <ac:graphicFrameMkLst>
            <pc:docMk/>
            <pc:sldMk cId="1549780659" sldId="266"/>
            <ac:graphicFrameMk id="8" creationId="{127B2796-386D-DAC9-EBD7-CD1E18805EBD}"/>
          </ac:graphicFrameMkLst>
        </pc:graphicFrameChg>
        <pc:graphicFrameChg chg="modGraphic">
          <ac:chgData name="Jacob LaFore" userId="e44bb33b-baf1-4127-a075-6b7690ff4016" providerId="ADAL" clId="{21EBF595-3B47-45A6-BA59-FEF2FC80600E}" dt="2026-03-09T14:41:07.575" v="10" actId="14100"/>
          <ac:graphicFrameMkLst>
            <pc:docMk/>
            <pc:sldMk cId="1549780659" sldId="266"/>
            <ac:graphicFrameMk id="10" creationId="{B6122536-84D2-9762-CEBB-761894BFACAF}"/>
          </ac:graphicFrameMkLst>
        </pc:graphicFrameChg>
        <pc:graphicFrameChg chg="modGraphic">
          <ac:chgData name="Jacob LaFore" userId="e44bb33b-baf1-4127-a075-6b7690ff4016" providerId="ADAL" clId="{21EBF595-3B47-45A6-BA59-FEF2FC80600E}" dt="2026-03-09T14:01:46.067" v="364" actId="14100"/>
          <ac:graphicFrameMkLst>
            <pc:docMk/>
            <pc:sldMk cId="1549780659" sldId="266"/>
            <ac:graphicFrameMk id="11" creationId="{5DB24C0A-B508-7E87-5A9B-31DFD93EA341}"/>
          </ac:graphicFrameMkLst>
        </pc:graphicFrameChg>
        <pc:graphicFrameChg chg="mod modGraphic">
          <ac:chgData name="Jacob LaFore" userId="e44bb33b-baf1-4127-a075-6b7690ff4016" providerId="ADAL" clId="{21EBF595-3B47-45A6-BA59-FEF2FC80600E}" dt="2026-03-09T14:35:52.287" v="686" actId="6549"/>
          <ac:graphicFrameMkLst>
            <pc:docMk/>
            <pc:sldMk cId="1549780659" sldId="266"/>
            <ac:graphicFrameMk id="12" creationId="{8527B269-E960-B361-C631-7C8C2333D901}"/>
          </ac:graphicFrameMkLst>
        </pc:graphicFrameChg>
        <pc:picChg chg="mod">
          <ac:chgData name="Jacob LaFore" userId="e44bb33b-baf1-4127-a075-6b7690ff4016" providerId="ADAL" clId="{21EBF595-3B47-45A6-BA59-FEF2FC80600E}" dt="2026-03-09T14:31:51.021" v="536" actId="1076"/>
          <ac:picMkLst>
            <pc:docMk/>
            <pc:sldMk cId="1549780659" sldId="266"/>
            <ac:picMk id="5" creationId="{52FE7AA3-CA4F-2D4F-0FFC-36680E60D20C}"/>
          </ac:picMkLst>
        </pc:picChg>
      </pc:sldChg>
      <pc:sldChg chg="addSp delSp modSp mod">
        <pc:chgData name="Jacob LaFore" userId="e44bb33b-baf1-4127-a075-6b7690ff4016" providerId="ADAL" clId="{21EBF595-3B47-45A6-BA59-FEF2FC80600E}" dt="2026-03-09T15:24:03.944" v="1731" actId="1076"/>
        <pc:sldMkLst>
          <pc:docMk/>
          <pc:sldMk cId="1365624503" sldId="268"/>
        </pc:sldMkLst>
        <pc:spChg chg="mod">
          <ac:chgData name="Jacob LaFore" userId="e44bb33b-baf1-4127-a075-6b7690ff4016" providerId="ADAL" clId="{21EBF595-3B47-45A6-BA59-FEF2FC80600E}" dt="2026-03-09T15:23:29.292" v="1728" actId="1076"/>
          <ac:spMkLst>
            <pc:docMk/>
            <pc:sldMk cId="1365624503" sldId="268"/>
            <ac:spMk id="3" creationId="{D84A30B9-7B24-40A9-B391-1A9ED8687A9B}"/>
          </ac:spMkLst>
        </pc:spChg>
        <pc:picChg chg="mod">
          <ac:chgData name="Jacob LaFore" userId="e44bb33b-baf1-4127-a075-6b7690ff4016" providerId="ADAL" clId="{21EBF595-3B47-45A6-BA59-FEF2FC80600E}" dt="2026-03-09T15:24:03.944" v="1731" actId="1076"/>
          <ac:picMkLst>
            <pc:docMk/>
            <pc:sldMk cId="1365624503" sldId="268"/>
            <ac:picMk id="5" creationId="{EB1798DD-B16D-2A63-AC79-B91ED8608B5B}"/>
          </ac:picMkLst>
        </pc:picChg>
        <pc:picChg chg="add mod">
          <ac:chgData name="Jacob LaFore" userId="e44bb33b-baf1-4127-a075-6b7690ff4016" providerId="ADAL" clId="{21EBF595-3B47-45A6-BA59-FEF2FC80600E}" dt="2026-03-09T15:23:32.900" v="1729" actId="14100"/>
          <ac:picMkLst>
            <pc:docMk/>
            <pc:sldMk cId="1365624503" sldId="268"/>
            <ac:picMk id="17" creationId="{33B5BE87-CCF6-3997-9369-F05E8661F353}"/>
          </ac:picMkLst>
        </pc:picChg>
      </pc:sldChg>
      <pc:sldChg chg="addSp delSp modSp mod ord chgLayout">
        <pc:chgData name="Jacob LaFore" userId="e44bb33b-baf1-4127-a075-6b7690ff4016" providerId="ADAL" clId="{21EBF595-3B47-45A6-BA59-FEF2FC80600E}" dt="2026-03-09T15:34:21.203" v="1907"/>
        <pc:sldMkLst>
          <pc:docMk/>
          <pc:sldMk cId="2496496116" sldId="272"/>
        </pc:sldMkLst>
        <pc:spChg chg="mod ord">
          <ac:chgData name="Jacob LaFore" userId="e44bb33b-baf1-4127-a075-6b7690ff4016" providerId="ADAL" clId="{21EBF595-3B47-45A6-BA59-FEF2FC80600E}" dt="2026-03-09T15:34:16.027" v="1905" actId="6264"/>
          <ac:spMkLst>
            <pc:docMk/>
            <pc:sldMk cId="2496496116" sldId="272"/>
            <ac:spMk id="2" creationId="{EE425305-AAB4-4661-B750-8A73F3C108E5}"/>
          </ac:spMkLst>
        </pc:spChg>
        <pc:spChg chg="mod ord">
          <ac:chgData name="Jacob LaFore" userId="e44bb33b-baf1-4127-a075-6b7690ff4016" providerId="ADAL" clId="{21EBF595-3B47-45A6-BA59-FEF2FC80600E}" dt="2026-03-09T15:34:16.027" v="1905" actId="6264"/>
          <ac:spMkLst>
            <pc:docMk/>
            <pc:sldMk cId="2496496116" sldId="272"/>
            <ac:spMk id="6" creationId="{A046B79C-DD00-4EB2-8A7A-94510D49902D}"/>
          </ac:spMkLst>
        </pc:spChg>
        <pc:picChg chg="mod ord">
          <ac:chgData name="Jacob LaFore" userId="e44bb33b-baf1-4127-a075-6b7690ff4016" providerId="ADAL" clId="{21EBF595-3B47-45A6-BA59-FEF2FC80600E}" dt="2026-03-09T15:34:16.027" v="1905" actId="6264"/>
          <ac:picMkLst>
            <pc:docMk/>
            <pc:sldMk cId="2496496116" sldId="272"/>
            <ac:picMk id="7" creationId="{2E509D23-45DB-603B-AC77-46E138944AF4}"/>
          </ac:picMkLst>
        </pc:picChg>
      </pc:sldChg>
      <pc:sldChg chg="modSp mod">
        <pc:chgData name="Jacob LaFore" userId="e44bb33b-baf1-4127-a075-6b7690ff4016" providerId="ADAL" clId="{21EBF595-3B47-45A6-BA59-FEF2FC80600E}" dt="2026-03-09T16:23:15.302" v="3863" actId="6549"/>
        <pc:sldMkLst>
          <pc:docMk/>
          <pc:sldMk cId="1664363320" sldId="273"/>
        </pc:sldMkLst>
        <pc:spChg chg="mod">
          <ac:chgData name="Jacob LaFore" userId="e44bb33b-baf1-4127-a075-6b7690ff4016" providerId="ADAL" clId="{21EBF595-3B47-45A6-BA59-FEF2FC80600E}" dt="2026-03-09T16:23:15.302" v="3863" actId="6549"/>
          <ac:spMkLst>
            <pc:docMk/>
            <pc:sldMk cId="1664363320" sldId="273"/>
            <ac:spMk id="3" creationId="{BCCF016A-4039-44D4-BE13-4296A9481DB5}"/>
          </ac:spMkLst>
        </pc:spChg>
      </pc:sldChg>
      <pc:sldChg chg="addSp delSp modSp mod">
        <pc:chgData name="Jacob LaFore" userId="e44bb33b-baf1-4127-a075-6b7690ff4016" providerId="ADAL" clId="{21EBF595-3B47-45A6-BA59-FEF2FC80600E}" dt="2026-03-24T14:32:29.431" v="6236" actId="14100"/>
        <pc:sldMkLst>
          <pc:docMk/>
          <pc:sldMk cId="1828172934" sldId="280"/>
        </pc:sldMkLst>
        <pc:picChg chg="add mod">
          <ac:chgData name="Jacob LaFore" userId="e44bb33b-baf1-4127-a075-6b7690ff4016" providerId="ADAL" clId="{21EBF595-3B47-45A6-BA59-FEF2FC80600E}" dt="2026-03-24T14:30:24.377" v="6210" actId="14100"/>
          <ac:picMkLst>
            <pc:docMk/>
            <pc:sldMk cId="1828172934" sldId="280"/>
            <ac:picMk id="7" creationId="{FC8A47FC-B0DB-23A9-9F55-A00CCF43A06C}"/>
          </ac:picMkLst>
        </pc:picChg>
        <pc:picChg chg="add mod">
          <ac:chgData name="Jacob LaFore" userId="e44bb33b-baf1-4127-a075-6b7690ff4016" providerId="ADAL" clId="{21EBF595-3B47-45A6-BA59-FEF2FC80600E}" dt="2026-03-24T14:31:08.172" v="6220" actId="14100"/>
          <ac:picMkLst>
            <pc:docMk/>
            <pc:sldMk cId="1828172934" sldId="280"/>
            <ac:picMk id="11" creationId="{FC450701-91A6-DF02-5A3C-7E520D09A6D3}"/>
          </ac:picMkLst>
        </pc:picChg>
        <pc:picChg chg="add mod">
          <ac:chgData name="Jacob LaFore" userId="e44bb33b-baf1-4127-a075-6b7690ff4016" providerId="ADAL" clId="{21EBF595-3B47-45A6-BA59-FEF2FC80600E}" dt="2026-03-24T14:31:53.918" v="6228" actId="14100"/>
          <ac:picMkLst>
            <pc:docMk/>
            <pc:sldMk cId="1828172934" sldId="280"/>
            <ac:picMk id="13" creationId="{A9AE0521-7650-E591-D8A1-01A864213281}"/>
          </ac:picMkLst>
        </pc:picChg>
        <pc:picChg chg="add mod">
          <ac:chgData name="Jacob LaFore" userId="e44bb33b-baf1-4127-a075-6b7690ff4016" providerId="ADAL" clId="{21EBF595-3B47-45A6-BA59-FEF2FC80600E}" dt="2026-03-24T14:32:29.431" v="6236" actId="14100"/>
          <ac:picMkLst>
            <pc:docMk/>
            <pc:sldMk cId="1828172934" sldId="280"/>
            <ac:picMk id="15" creationId="{8F316E13-FCA5-C1B9-7862-2062C8D68DEC}"/>
          </ac:picMkLst>
        </pc:picChg>
      </pc:sldChg>
      <pc:sldChg chg="addSp delSp modSp add mod">
        <pc:chgData name="Jacob LaFore" userId="e44bb33b-baf1-4127-a075-6b7690ff4016" providerId="ADAL" clId="{21EBF595-3B47-45A6-BA59-FEF2FC80600E}" dt="2026-03-09T15:08:06.682" v="1687" actId="1076"/>
        <pc:sldMkLst>
          <pc:docMk/>
          <pc:sldMk cId="1278147703" sldId="281"/>
        </pc:sldMkLst>
        <pc:spChg chg="mod">
          <ac:chgData name="Jacob LaFore" userId="e44bb33b-baf1-4127-a075-6b7690ff4016" providerId="ADAL" clId="{21EBF595-3B47-45A6-BA59-FEF2FC80600E}" dt="2026-03-09T14:59:15.601" v="1671" actId="20577"/>
          <ac:spMkLst>
            <pc:docMk/>
            <pc:sldMk cId="1278147703" sldId="281"/>
            <ac:spMk id="3" creationId="{38CE9116-F725-4993-DDE3-E5D4D1B58E8A}"/>
          </ac:spMkLst>
        </pc:spChg>
        <pc:graphicFrameChg chg="add mod">
          <ac:chgData name="Jacob LaFore" userId="e44bb33b-baf1-4127-a075-6b7690ff4016" providerId="ADAL" clId="{21EBF595-3B47-45A6-BA59-FEF2FC80600E}" dt="2026-03-09T15:07:56.817" v="1686" actId="14100"/>
          <ac:graphicFrameMkLst>
            <pc:docMk/>
            <pc:sldMk cId="1278147703" sldId="281"/>
            <ac:graphicFrameMk id="12" creationId="{32B79ECE-5B18-ADAC-9526-74BB78AF3A1F}"/>
          </ac:graphicFrameMkLst>
        </pc:graphicFrameChg>
        <pc:picChg chg="mod">
          <ac:chgData name="Jacob LaFore" userId="e44bb33b-baf1-4127-a075-6b7690ff4016" providerId="ADAL" clId="{21EBF595-3B47-45A6-BA59-FEF2FC80600E}" dt="2026-03-09T15:08:06.682" v="1687" actId="1076"/>
          <ac:picMkLst>
            <pc:docMk/>
            <pc:sldMk cId="1278147703" sldId="281"/>
            <ac:picMk id="5" creationId="{264F875A-F31A-C1F5-540F-C8FBB0C4AB80}"/>
          </ac:picMkLst>
        </pc:picChg>
      </pc:sldChg>
      <pc:sldChg chg="addSp delSp modSp add mod">
        <pc:chgData name="Jacob LaFore" userId="e44bb33b-baf1-4127-a075-6b7690ff4016" providerId="ADAL" clId="{21EBF595-3B47-45A6-BA59-FEF2FC80600E}" dt="2026-03-30T19:25:23.609" v="6404" actId="20577"/>
        <pc:sldMkLst>
          <pc:docMk/>
          <pc:sldMk cId="154095066" sldId="282"/>
        </pc:sldMkLst>
        <pc:spChg chg="mod">
          <ac:chgData name="Jacob LaFore" userId="e44bb33b-baf1-4127-a075-6b7690ff4016" providerId="ADAL" clId="{21EBF595-3B47-45A6-BA59-FEF2FC80600E}" dt="2026-03-30T19:25:23.609" v="6404" actId="20577"/>
          <ac:spMkLst>
            <pc:docMk/>
            <pc:sldMk cId="154095066" sldId="282"/>
            <ac:spMk id="3" creationId="{C3391D96-57FB-2037-1783-7352BF5C3028}"/>
          </ac:spMkLst>
        </pc:spChg>
        <pc:picChg chg="mod">
          <ac:chgData name="Jacob LaFore" userId="e44bb33b-baf1-4127-a075-6b7690ff4016" providerId="ADAL" clId="{21EBF595-3B47-45A6-BA59-FEF2FC80600E}" dt="2026-03-09T15:37:17.521" v="1918" actId="1076"/>
          <ac:picMkLst>
            <pc:docMk/>
            <pc:sldMk cId="154095066" sldId="282"/>
            <ac:picMk id="5" creationId="{A463A5BC-BC58-482D-F10E-5FB243E417F5}"/>
          </ac:picMkLst>
        </pc:picChg>
        <pc:picChg chg="add mod">
          <ac:chgData name="Jacob LaFore" userId="e44bb33b-baf1-4127-a075-6b7690ff4016" providerId="ADAL" clId="{21EBF595-3B47-45A6-BA59-FEF2FC80600E}" dt="2026-03-09T15:37:10.355" v="1917" actId="1076"/>
          <ac:picMkLst>
            <pc:docMk/>
            <pc:sldMk cId="154095066" sldId="282"/>
            <ac:picMk id="9" creationId="{4C484BD7-01AC-2715-C17F-099134800927}"/>
          </ac:picMkLst>
        </pc:picChg>
      </pc:sldChg>
      <pc:sldChg chg="addSp delSp modSp add mod">
        <pc:chgData name="Jacob LaFore" userId="e44bb33b-baf1-4127-a075-6b7690ff4016" providerId="ADAL" clId="{21EBF595-3B47-45A6-BA59-FEF2FC80600E}" dt="2026-03-09T16:04:03.848" v="2821" actId="14100"/>
        <pc:sldMkLst>
          <pc:docMk/>
          <pc:sldMk cId="2029997017" sldId="283"/>
        </pc:sldMkLst>
        <pc:picChg chg="add mod">
          <ac:chgData name="Jacob LaFore" userId="e44bb33b-baf1-4127-a075-6b7690ff4016" providerId="ADAL" clId="{21EBF595-3B47-45A6-BA59-FEF2FC80600E}" dt="2026-03-09T16:04:03.848" v="2821" actId="14100"/>
          <ac:picMkLst>
            <pc:docMk/>
            <pc:sldMk cId="2029997017" sldId="283"/>
            <ac:picMk id="9" creationId="{61D989CB-9A67-5321-CE00-3608A4EC175D}"/>
          </ac:picMkLst>
        </pc:picChg>
      </pc:sldChg>
      <pc:sldChg chg="addSp delSp modSp add mod">
        <pc:chgData name="Jacob LaFore" userId="e44bb33b-baf1-4127-a075-6b7690ff4016" providerId="ADAL" clId="{21EBF595-3B47-45A6-BA59-FEF2FC80600E}" dt="2026-03-24T14:35:09.018" v="6265" actId="1076"/>
        <pc:sldMkLst>
          <pc:docMk/>
          <pc:sldMk cId="2512957766" sldId="284"/>
        </pc:sldMkLst>
        <pc:spChg chg="mod">
          <ac:chgData name="Jacob LaFore" userId="e44bb33b-baf1-4127-a075-6b7690ff4016" providerId="ADAL" clId="{21EBF595-3B47-45A6-BA59-FEF2FC80600E}" dt="2026-03-09T16:10:11.473" v="3151" actId="20577"/>
          <ac:spMkLst>
            <pc:docMk/>
            <pc:sldMk cId="2512957766" sldId="284"/>
            <ac:spMk id="3" creationId="{B0B50C12-BF14-21B6-1A85-D7E68035C9B0}"/>
          </ac:spMkLst>
        </pc:spChg>
        <pc:picChg chg="add mod">
          <ac:chgData name="Jacob LaFore" userId="e44bb33b-baf1-4127-a075-6b7690ff4016" providerId="ADAL" clId="{21EBF595-3B47-45A6-BA59-FEF2FC80600E}" dt="2026-03-24T14:34:24.267" v="6256" actId="1076"/>
          <ac:picMkLst>
            <pc:docMk/>
            <pc:sldMk cId="2512957766" sldId="284"/>
            <ac:picMk id="7" creationId="{67A36130-210A-8C79-2970-142F9D7D9A7D}"/>
          </ac:picMkLst>
        </pc:picChg>
        <pc:picChg chg="add mod">
          <ac:chgData name="Jacob LaFore" userId="e44bb33b-baf1-4127-a075-6b7690ff4016" providerId="ADAL" clId="{21EBF595-3B47-45A6-BA59-FEF2FC80600E}" dt="2026-03-24T14:34:39.666" v="6258" actId="1076"/>
          <ac:picMkLst>
            <pc:docMk/>
            <pc:sldMk cId="2512957766" sldId="284"/>
            <ac:picMk id="11" creationId="{D11FE0B9-A629-4250-B796-66BC3C899E52}"/>
          </ac:picMkLst>
        </pc:picChg>
        <pc:picChg chg="add mod">
          <ac:chgData name="Jacob LaFore" userId="e44bb33b-baf1-4127-a075-6b7690ff4016" providerId="ADAL" clId="{21EBF595-3B47-45A6-BA59-FEF2FC80600E}" dt="2026-03-24T14:35:09.018" v="6265" actId="1076"/>
          <ac:picMkLst>
            <pc:docMk/>
            <pc:sldMk cId="2512957766" sldId="284"/>
            <ac:picMk id="13" creationId="{C38A1239-ED1E-6D31-89D2-5577F2A8FBE8}"/>
          </ac:picMkLst>
        </pc:picChg>
      </pc:sldChg>
      <pc:sldChg chg="addSp delSp modSp add mod ord chgLayout">
        <pc:chgData name="Jacob LaFore" userId="e44bb33b-baf1-4127-a075-6b7690ff4016" providerId="ADAL" clId="{21EBF595-3B47-45A6-BA59-FEF2FC80600E}" dt="2026-03-30T19:29:17.251" v="6439" actId="13926"/>
        <pc:sldMkLst>
          <pc:docMk/>
          <pc:sldMk cId="3668479716" sldId="285"/>
        </pc:sldMkLst>
        <pc:spChg chg="mod ord">
          <ac:chgData name="Jacob LaFore" userId="e44bb33b-baf1-4127-a075-6b7690ff4016" providerId="ADAL" clId="{21EBF595-3B47-45A6-BA59-FEF2FC80600E}" dt="2026-03-23T20:43:17.941" v="6173" actId="20577"/>
          <ac:spMkLst>
            <pc:docMk/>
            <pc:sldMk cId="3668479716" sldId="285"/>
            <ac:spMk id="2" creationId="{0EC84B3A-E4BB-7AAD-DA8F-E97269AE4D5A}"/>
          </ac:spMkLst>
        </pc:spChg>
        <pc:spChg chg="mod">
          <ac:chgData name="Jacob LaFore" userId="e44bb33b-baf1-4127-a075-6b7690ff4016" providerId="ADAL" clId="{21EBF595-3B47-45A6-BA59-FEF2FC80600E}" dt="2026-03-23T20:06:31.310" v="5926" actId="14100"/>
          <ac:spMkLst>
            <pc:docMk/>
            <pc:sldMk cId="3668479716" sldId="285"/>
            <ac:spMk id="4" creationId="{146CCA97-0FB0-5B2B-B3B7-B70FD76175EB}"/>
          </ac:spMkLst>
        </pc:spChg>
        <pc:spChg chg="mod ord">
          <ac:chgData name="Jacob LaFore" userId="e44bb33b-baf1-4127-a075-6b7690ff4016" providerId="ADAL" clId="{21EBF595-3B47-45A6-BA59-FEF2FC80600E}" dt="2026-03-11T21:29:39.670" v="3867" actId="6264"/>
          <ac:spMkLst>
            <pc:docMk/>
            <pc:sldMk cId="3668479716" sldId="285"/>
            <ac:spMk id="6" creationId="{B62DD5C5-0029-A17D-1F0F-BE9B366AFD60}"/>
          </ac:spMkLst>
        </pc:spChg>
        <pc:graphicFrameChg chg="add mod modGraphic">
          <ac:chgData name="Jacob LaFore" userId="e44bb33b-baf1-4127-a075-6b7690ff4016" providerId="ADAL" clId="{21EBF595-3B47-45A6-BA59-FEF2FC80600E}" dt="2026-03-23T20:10:38.901" v="5930" actId="1076"/>
          <ac:graphicFrameMkLst>
            <pc:docMk/>
            <pc:sldMk cId="3668479716" sldId="285"/>
            <ac:graphicFrameMk id="3" creationId="{F1B395CE-94B8-9FB6-1408-494DA8D32D30}"/>
          </ac:graphicFrameMkLst>
        </pc:graphicFrameChg>
        <pc:graphicFrameChg chg="add mod ord modGraphic">
          <ac:chgData name="Jacob LaFore" userId="e44bb33b-baf1-4127-a075-6b7690ff4016" providerId="ADAL" clId="{21EBF595-3B47-45A6-BA59-FEF2FC80600E}" dt="2026-03-30T19:29:17.251" v="6439" actId="13926"/>
          <ac:graphicFrameMkLst>
            <pc:docMk/>
            <pc:sldMk cId="3668479716" sldId="285"/>
            <ac:graphicFrameMk id="13" creationId="{94E7AC35-E648-BF03-85E4-BFB60137E48E}"/>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63" tIns="48332" rIns="96663" bIns="48332" rtlCol="0"/>
          <a:lstStyle>
            <a:lvl1pPr algn="l">
              <a:defRPr sz="13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63" tIns="48332" rIns="96663" bIns="48332" rtlCol="0"/>
          <a:lstStyle>
            <a:lvl1pPr algn="r">
              <a:defRPr sz="1300"/>
            </a:lvl1pPr>
          </a:lstStyle>
          <a:p>
            <a:fld id="{534C2675-A35E-44B0-A9B9-E99B22BEE4D1}" type="datetimeFigureOut">
              <a:rPr lang="en-US" smtClean="0"/>
              <a:t>3/30/2026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3" tIns="48332" rIns="96663" bIns="48332" rtlCol="0" anchor="ctr"/>
          <a:lstStyle/>
          <a:p>
            <a:endParaRPr lang="en-U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63" tIns="48332" rIns="96663" bIns="483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63" tIns="48332" rIns="96663" bIns="48332"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63" tIns="48332" rIns="96663" bIns="48332" rtlCol="0" anchor="b"/>
          <a:lstStyle>
            <a:lvl1pPr algn="r">
              <a:defRPr sz="1300"/>
            </a:lvl1pPr>
          </a:lstStyle>
          <a:p>
            <a:fld id="{DBAE5DDC-8548-4AB1-BC71-C537D5EFD8F9}" type="slidenum">
              <a:rPr lang="en-US" smtClean="0"/>
              <a:t>‹#›</a:t>
            </a:fld>
            <a:endParaRPr lang="en-US"/>
          </a:p>
        </p:txBody>
      </p:sp>
    </p:spTree>
    <p:extLst>
      <p:ext uri="{BB962C8B-B14F-4D97-AF65-F5344CB8AC3E}">
        <p14:creationId xmlns:p14="http://schemas.microsoft.com/office/powerpoint/2010/main" val="425946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FCE34F-A8DD-44DB-A5CF-90A8187BE492}" type="datetime1">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91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41030-27A7-4A84-9BA3-D4292AF4039C}" type="datetime1">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3506193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E4F3CC-EE90-4E40-A83C-A3CD61CED1B9}" type="datetime1">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2732939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C4320A-3D44-4E3D-931A-27ABD14F63F9}" type="datetime1">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273791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03B81-3159-4888-893D-535F2AF1FC8B}" type="datetime1">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6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2304CD-0AD2-40C3-B04A-DDB4E6EEF041}" type="datetime1">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118837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95BEC0-44DD-4B4D-8A45-C7D58BAFC6FE}" type="datetime1">
              <a:rPr lang="en-US" smtClean="0"/>
              <a:t>3/30/2026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490579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5548CF-B315-4BB0-B404-B94A73BF57C6}" type="datetime1">
              <a:rPr lang="en-US" smtClean="0"/>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4050122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12012D9-6127-47F9-A727-36B87A64E7AC}" type="datetime1">
              <a:rPr lang="en-US" smtClean="0"/>
              <a:t>3/30/2026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68463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864826A-9F14-4FBC-9811-C1127030230A}" type="datetime1">
              <a:rPr lang="en-US" smtClean="0"/>
              <a:t>3/30/2026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72A8C33-D0BC-49D1-86D4-8CB271712A0B}" type="slidenum">
              <a:rPr lang="en-US" smtClean="0"/>
              <a:t>‹#›</a:t>
            </a:fld>
            <a:endParaRPr lang="en-US"/>
          </a:p>
        </p:txBody>
      </p:sp>
    </p:spTree>
    <p:extLst>
      <p:ext uri="{BB962C8B-B14F-4D97-AF65-F5344CB8AC3E}">
        <p14:creationId xmlns:p14="http://schemas.microsoft.com/office/powerpoint/2010/main" val="374703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FC2D39-291C-4BE9-AC08-DDD96EEAFE46}" type="datetime1">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271057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BCBAFE9-E137-4561-B0BA-490B76AD531B}" type="datetime1">
              <a:rPr lang="en-US" smtClean="0"/>
              <a:t>3/30/2026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72A8C33-D0BC-49D1-86D4-8CB271712A0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7587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openclipart.org/detail/29575/construction-cone-by-rg1024" TargetMode="External"/><Relationship Id="rId7" Type="http://schemas.openxmlformats.org/officeDocument/2006/relationships/hyperlink" Target="https://uw.pressbooks.pub/arthonors/chapter/monch-monch/"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aliem.com/2010/10/ems-officially-recognized-as-em/cartoon_ambulance/" TargetMode="External"/><Relationship Id="rId4" Type="http://schemas.openxmlformats.org/officeDocument/2006/relationships/image" Target="../media/image15.jpg"/><Relationship Id="rId9" Type="http://schemas.openxmlformats.org/officeDocument/2006/relationships/hyperlink" Target="https://www.dreamstime.com/illustration/bus-comic.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en/thumbs-up-thumb-yes-success-sign-25607/"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ublicdomainpictures.net/view-image.php?image=197068&amp;picture=-"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th/%E0%B8%9C%E0%B8%B9%E0%B9%89%E0%B8%AB%E0%B8%8D%E0%B8%B4%E0%B8%87-%E0%B8%A7%E0%B8%B4%E0%B8%A8%E0%B8%A7%E0%B8%81%E0%B8%A3-%E0%B8%81%E0%B8%B2%E0%B8%A3%E0%B8%97%E0%B8%B3%E0%B8%87%E0%B8%B2%E0%B8%99-%E0%B8%84%E0%B8%99%E0%B8%87%E0%B8%B2%E0%B8%99-1455991/"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th/%E0%B8%97%E0%B8%B4%E0%B8%A8%E0%B8%97%E0%B8%B2%E0%B8%87-%E0%B9%80%E0%B8%82%E0%B9%87%E0%B8%A1%E0%B8%97%E0%B8%B4%E0%B8%A8-%E0%B8%97%E0%B8%B4%E0%B8%A8%E0%B8%95%E0%B8%B0%E0%B8%A7%E0%B8%B1%E0%B8%99%E0%B8%95%E0%B8%81%E0%B9%80%E0%B8%89%E0%B8%B5%E0%B8%A2%E0%B8%87%E0%B9%80%E0%B8%AB%E0%B8%99%E0%B8%B7%E0%B8%AD-1076223/"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th/%E0%B8%97%E0%B8%B4%E0%B8%A8%E0%B8%97%E0%B8%B2%E0%B8%87-%E0%B9%80%E0%B8%82%E0%B9%87%E0%B8%A1%E0%B8%97%E0%B8%B4%E0%B8%A8-%E0%B8%97%E0%B8%B4%E0%B8%A8%E0%B8%95%E0%B8%B0%E0%B8%A7%E0%B8%B1%E0%B8%99%E0%B8%95%E0%B8%81%E0%B9%80%E0%B8%89%E0%B8%B5%E0%B8%A2%E0%B8%87%E0%B9%80%E0%B8%AB%E0%B8%99%E0%B8%B7%E0%B8%AD-1076223/"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hyperlink" Target="https://www.publicdomainpictures.net/view-image.php?image=52893&amp;picture=handshake"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musedcynosure.com/2020/08/mommy-and-daddy-i-love-my-school.html" TargetMode="External"/><Relationship Id="rId7" Type="http://schemas.openxmlformats.org/officeDocument/2006/relationships/hyperlink" Target="https://www.pngall.com/childhood-png/download/22043" TargetMode="Externa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lehighvalleyramblings.blogspot.com/2014/12/" TargetMode="Externa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usedcynosure.com/2020/08/mommy-and-daddy-i-love-my-school.html" TargetMode="Externa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hyperlink" Target="https://openclipart.org/detail/8310/gerald_g_sleeping_in_a_tent"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025F-C306-44B4-9B6C-392564F57624}"/>
              </a:ext>
            </a:extLst>
          </p:cNvPr>
          <p:cNvSpPr>
            <a:spLocks noGrp="1"/>
          </p:cNvSpPr>
          <p:nvPr>
            <p:ph type="ctrTitle"/>
          </p:nvPr>
        </p:nvSpPr>
        <p:spPr/>
        <p:txBody>
          <a:bodyPr>
            <a:normAutofit/>
          </a:bodyPr>
          <a:lstStyle/>
          <a:p>
            <a:r>
              <a:rPr lang="en-US" dirty="0"/>
              <a:t>Northern Pueblos RTPO </a:t>
            </a:r>
            <a:br>
              <a:rPr lang="en-US" dirty="0"/>
            </a:br>
            <a:r>
              <a:rPr lang="en-US" dirty="0"/>
              <a:t>FY 2026  </a:t>
            </a:r>
            <a:r>
              <a:rPr lang="en-US" sz="7200" dirty="0"/>
              <a:t>TPF Proposal: </a:t>
            </a:r>
            <a:br>
              <a:rPr lang="en-US" sz="7200" dirty="0"/>
            </a:br>
            <a:r>
              <a:rPr lang="en-US" sz="6000" dirty="0"/>
              <a:t>Village of Questa Road Projects</a:t>
            </a:r>
          </a:p>
        </p:txBody>
      </p:sp>
      <p:sp>
        <p:nvSpPr>
          <p:cNvPr id="3" name="Subtitle 2">
            <a:extLst>
              <a:ext uri="{FF2B5EF4-FFF2-40B4-BE49-F238E27FC236}">
                <a16:creationId xmlns:a16="http://schemas.microsoft.com/office/drawing/2014/main" id="{FA5DFDD6-2D15-4AE9-933C-6066CB119E17}"/>
              </a:ext>
            </a:extLst>
          </p:cNvPr>
          <p:cNvSpPr>
            <a:spLocks noGrp="1"/>
          </p:cNvSpPr>
          <p:nvPr>
            <p:ph type="subTitle" idx="1"/>
          </p:nvPr>
        </p:nvSpPr>
        <p:spPr>
          <a:xfrm>
            <a:off x="1100051" y="4455620"/>
            <a:ext cx="10058400" cy="1643428"/>
          </a:xfrm>
        </p:spPr>
        <p:txBody>
          <a:bodyPr/>
          <a:lstStyle/>
          <a:p>
            <a:r>
              <a:rPr lang="en-US" sz="2000" dirty="0"/>
              <a:t>Presentation by Valerie vigil and Jacob Lafore</a:t>
            </a:r>
          </a:p>
          <a:p>
            <a:r>
              <a:rPr lang="en-US" dirty="0"/>
              <a:t>April 01, 2026</a:t>
            </a:r>
          </a:p>
        </p:txBody>
      </p:sp>
      <p:sp>
        <p:nvSpPr>
          <p:cNvPr id="5" name="Slide Number Placeholder 4">
            <a:extLst>
              <a:ext uri="{FF2B5EF4-FFF2-40B4-BE49-F238E27FC236}">
                <a16:creationId xmlns:a16="http://schemas.microsoft.com/office/drawing/2014/main" id="{0F89C811-2F7C-4C9D-B9A6-61153555935A}"/>
              </a:ext>
            </a:extLst>
          </p:cNvPr>
          <p:cNvSpPr>
            <a:spLocks noGrp="1"/>
          </p:cNvSpPr>
          <p:nvPr>
            <p:ph type="sldNum" sz="quarter" idx="12"/>
          </p:nvPr>
        </p:nvSpPr>
        <p:spPr/>
        <p:txBody>
          <a:bodyPr/>
          <a:lstStyle/>
          <a:p>
            <a:fld id="{872A8C33-D0BC-49D1-86D4-8CB271712A0B}" type="slidenum">
              <a:rPr lang="en-US" smtClean="0"/>
              <a:t>1</a:t>
            </a:fld>
            <a:endParaRPr lang="en-US"/>
          </a:p>
        </p:txBody>
      </p:sp>
    </p:spTree>
    <p:extLst>
      <p:ext uri="{BB962C8B-B14F-4D97-AF65-F5344CB8AC3E}">
        <p14:creationId xmlns:p14="http://schemas.microsoft.com/office/powerpoint/2010/main" val="135137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5AFBE-89B5-DC45-DDBD-65F815E6C93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5CA547E-30F1-AEE1-6972-2E7A7B4F1E23}"/>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BCAAA3-BB40-12B5-D016-A509FA5FB2F1}"/>
              </a:ext>
            </a:extLst>
          </p:cNvPr>
          <p:cNvSpPr>
            <a:spLocks noGrp="1"/>
          </p:cNvSpPr>
          <p:nvPr>
            <p:ph type="title"/>
          </p:nvPr>
        </p:nvSpPr>
        <p:spPr/>
        <p:txBody>
          <a:bodyPr>
            <a:normAutofit/>
          </a:bodyPr>
          <a:lstStyle/>
          <a:p>
            <a:r>
              <a:rPr lang="en-US" b="1" dirty="0">
                <a:solidFill>
                  <a:schemeClr val="tx1"/>
                </a:solidFill>
              </a:rPr>
              <a:t>Justification: </a:t>
            </a:r>
            <a:r>
              <a:rPr lang="en-US" dirty="0">
                <a:solidFill>
                  <a:schemeClr val="tx1"/>
                </a:solidFill>
              </a:rPr>
              <a:t>Economic Impact and Project Need</a:t>
            </a:r>
          </a:p>
        </p:txBody>
      </p:sp>
      <p:sp>
        <p:nvSpPr>
          <p:cNvPr id="6" name="Slide Number Placeholder 5">
            <a:extLst>
              <a:ext uri="{FF2B5EF4-FFF2-40B4-BE49-F238E27FC236}">
                <a16:creationId xmlns:a16="http://schemas.microsoft.com/office/drawing/2014/main" id="{BFDF89C1-B00F-5B1E-531E-D9D1CC26F2B2}"/>
              </a:ext>
            </a:extLst>
          </p:cNvPr>
          <p:cNvSpPr>
            <a:spLocks noGrp="1"/>
          </p:cNvSpPr>
          <p:nvPr>
            <p:ph type="sldNum" sz="quarter" idx="12"/>
          </p:nvPr>
        </p:nvSpPr>
        <p:spPr/>
        <p:txBody>
          <a:bodyPr/>
          <a:lstStyle/>
          <a:p>
            <a:fld id="{872A8C33-D0BC-49D1-86D4-8CB271712A0B}" type="slidenum">
              <a:rPr lang="en-US" smtClean="0"/>
              <a:t>10</a:t>
            </a:fld>
            <a:endParaRPr lang="en-US"/>
          </a:p>
        </p:txBody>
      </p:sp>
      <p:pic>
        <p:nvPicPr>
          <p:cNvPr id="9" name="Content Placeholder 8" descr="A map of a river&#10;&#10;AI-generated content may be incorrect.">
            <a:extLst>
              <a:ext uri="{FF2B5EF4-FFF2-40B4-BE49-F238E27FC236}">
                <a16:creationId xmlns:a16="http://schemas.microsoft.com/office/drawing/2014/main" id="{61D989CB-9A67-5321-CE00-3608A4EC17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7985" y="1850252"/>
            <a:ext cx="8229600" cy="4022725"/>
          </a:xfrm>
        </p:spPr>
      </p:pic>
    </p:spTree>
    <p:extLst>
      <p:ext uri="{BB962C8B-B14F-4D97-AF65-F5344CB8AC3E}">
        <p14:creationId xmlns:p14="http://schemas.microsoft.com/office/powerpoint/2010/main" val="202999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5B7F8-9428-463C-A262-C5367756FAEE}"/>
              </a:ext>
            </a:extLst>
          </p:cNvPr>
          <p:cNvSpPr/>
          <p:nvPr/>
        </p:nvSpPr>
        <p:spPr>
          <a:xfrm>
            <a:off x="878889" y="390544"/>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p:txBody>
          <a:bodyPr>
            <a:normAutofit/>
          </a:bodyPr>
          <a:lstStyle/>
          <a:p>
            <a:r>
              <a:rPr lang="en-US" b="1" dirty="0">
                <a:solidFill>
                  <a:schemeClr val="tx1"/>
                </a:solidFill>
              </a:rPr>
              <a:t>Justification: </a:t>
            </a:r>
            <a:r>
              <a:rPr lang="en-US" dirty="0">
                <a:solidFill>
                  <a:schemeClr val="tx1"/>
                </a:solidFill>
              </a:rPr>
              <a:t>Quality of Life, Safety, and Environmental Sustainability</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1097280" y="1845733"/>
            <a:ext cx="10479202" cy="4510109"/>
          </a:xfrm>
        </p:spPr>
        <p:txBody>
          <a:bodyPr>
            <a:normAutofit lnSpcReduction="10000"/>
          </a:bodyPr>
          <a:lstStyle/>
          <a:p>
            <a:r>
              <a:rPr lang="en-US" dirty="0"/>
              <a:t>The proposed road projects contribute to our community's economic sustainability by providing convenient routes to  State NM 522 and NM 38, which are the two main arteries which serve the Village of Questa and provide access to jobs, businesses, education, and parks &amp; recreation. </a:t>
            </a:r>
          </a:p>
          <a:p>
            <a:r>
              <a:rPr lang="en-US" dirty="0"/>
              <a:t>Our proposed road projects need rehabilitation up to and including pulverization of existing pavement, drainage and culvert improvements, new pavement, bringing utility boxes and meters to grade, miscellaneous improvements, and construction management. These improvements enhance the safety of our commuters and residents. Improved roads will allow our Public Safety Departments and school bus operators to easier serve our community. </a:t>
            </a:r>
          </a:p>
          <a:p>
            <a:endParaRPr lang="en-US" dirty="0"/>
          </a:p>
          <a:p>
            <a:endParaRPr lang="en-US" u="sng" dirty="0"/>
          </a:p>
          <a:p>
            <a:endParaRPr lang="en-US" u="sng" dirty="0"/>
          </a:p>
          <a:p>
            <a:r>
              <a:rPr lang="en-US" u="sng" dirty="0"/>
              <a:t>By utilizing the existing roadway’s pave and pulverizing it, we are cutting down on the base course material production cost of the project. </a:t>
            </a:r>
          </a:p>
        </p:txBody>
      </p:sp>
      <p:sp>
        <p:nvSpPr>
          <p:cNvPr id="6" name="Slide Number Placeholder 5">
            <a:extLst>
              <a:ext uri="{FF2B5EF4-FFF2-40B4-BE49-F238E27FC236}">
                <a16:creationId xmlns:a16="http://schemas.microsoft.com/office/drawing/2014/main" id="{274B3057-F4B2-45D8-A5E1-54BF12EE8964}"/>
              </a:ext>
            </a:extLst>
          </p:cNvPr>
          <p:cNvSpPr>
            <a:spLocks noGrp="1"/>
          </p:cNvSpPr>
          <p:nvPr>
            <p:ph type="sldNum" sz="quarter" idx="12"/>
          </p:nvPr>
        </p:nvSpPr>
        <p:spPr/>
        <p:txBody>
          <a:bodyPr/>
          <a:lstStyle/>
          <a:p>
            <a:fld id="{872A8C33-D0BC-49D1-86D4-8CB271712A0B}" type="slidenum">
              <a:rPr lang="en-US" smtClean="0"/>
              <a:t>11</a:t>
            </a:fld>
            <a:endParaRPr lang="en-US"/>
          </a:p>
        </p:txBody>
      </p:sp>
      <p:pic>
        <p:nvPicPr>
          <p:cNvPr id="7" name="Picture 6" descr="A close-up of a traffic cone&#10;&#10;AI-generated content may be incorrect.">
            <a:extLst>
              <a:ext uri="{FF2B5EF4-FFF2-40B4-BE49-F238E27FC236}">
                <a16:creationId xmlns:a16="http://schemas.microsoft.com/office/drawing/2014/main" id="{3AC0534E-2E11-8E05-02EC-CAD6E9ACC1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678" y="5248656"/>
            <a:ext cx="954158" cy="741426"/>
          </a:xfrm>
          <a:prstGeom prst="rect">
            <a:avLst/>
          </a:prstGeom>
        </p:spPr>
      </p:pic>
      <p:pic>
        <p:nvPicPr>
          <p:cNvPr id="9" name="Picture 8" descr="A cartoon of a ambulance&#10;&#10;AI-generated content may be incorrect.">
            <a:extLst>
              <a:ext uri="{FF2B5EF4-FFF2-40B4-BE49-F238E27FC236}">
                <a16:creationId xmlns:a16="http://schemas.microsoft.com/office/drawing/2014/main" id="{F80B6C62-02B6-CBCD-2505-550662D80E8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63596" y="4253021"/>
            <a:ext cx="1375531" cy="838200"/>
          </a:xfrm>
          <a:prstGeom prst="rect">
            <a:avLst/>
          </a:prstGeom>
        </p:spPr>
      </p:pic>
      <p:pic>
        <p:nvPicPr>
          <p:cNvPr id="12" name="Picture 11" descr="A cartoon of a fire truck&#10;&#10;AI-generated content may be incorrect.">
            <a:extLst>
              <a:ext uri="{FF2B5EF4-FFF2-40B4-BE49-F238E27FC236}">
                <a16:creationId xmlns:a16="http://schemas.microsoft.com/office/drawing/2014/main" id="{587F2086-31CB-5B5F-3481-0EDE2EEB954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074152" y="4207768"/>
            <a:ext cx="1539201" cy="883453"/>
          </a:xfrm>
          <a:prstGeom prst="rect">
            <a:avLst/>
          </a:prstGeom>
        </p:spPr>
      </p:pic>
      <p:pic>
        <p:nvPicPr>
          <p:cNvPr id="11" name="Picture 10" descr="A cartoon of kids in a school bus&#10;&#10;AI-generated content may be incorrect.">
            <a:extLst>
              <a:ext uri="{FF2B5EF4-FFF2-40B4-BE49-F238E27FC236}">
                <a16:creationId xmlns:a16="http://schemas.microsoft.com/office/drawing/2014/main" id="{B98D3DAF-B1BA-2C5C-0860-B67F86425EB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219978" y="4302647"/>
            <a:ext cx="2250412" cy="748555"/>
          </a:xfrm>
          <a:prstGeom prst="rect">
            <a:avLst/>
          </a:prstGeom>
        </p:spPr>
      </p:pic>
    </p:spTree>
    <p:extLst>
      <p:ext uri="{BB962C8B-B14F-4D97-AF65-F5344CB8AC3E}">
        <p14:creationId xmlns:p14="http://schemas.microsoft.com/office/powerpoint/2010/main" val="3590702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846B-FC25-3350-CDBC-BDC81F75BA5E}"/>
              </a:ext>
            </a:extLst>
          </p:cNvPr>
          <p:cNvSpPr>
            <a:spLocks noGrp="1"/>
          </p:cNvSpPr>
          <p:nvPr>
            <p:ph type="title"/>
          </p:nvPr>
        </p:nvSpPr>
        <p:spPr/>
        <p:txBody>
          <a:bodyPr/>
          <a:lstStyle/>
          <a:p>
            <a:r>
              <a:rPr lang="en-US" b="1" dirty="0">
                <a:solidFill>
                  <a:schemeClr val="tx1"/>
                </a:solidFill>
              </a:rPr>
              <a:t>Justification: </a:t>
            </a:r>
            <a:r>
              <a:rPr lang="en-US" dirty="0">
                <a:solidFill>
                  <a:schemeClr val="tx1"/>
                </a:solidFill>
              </a:rPr>
              <a:t>Quality of Life and Safety.</a:t>
            </a:r>
            <a:endParaRPr lang="en-US" dirty="0"/>
          </a:p>
        </p:txBody>
      </p:sp>
      <p:sp>
        <p:nvSpPr>
          <p:cNvPr id="3" name="Content Placeholder 2">
            <a:extLst>
              <a:ext uri="{FF2B5EF4-FFF2-40B4-BE49-F238E27FC236}">
                <a16:creationId xmlns:a16="http://schemas.microsoft.com/office/drawing/2014/main" id="{74C9186F-9EBF-6BB7-CE2B-D74CABBD3C85}"/>
              </a:ext>
            </a:extLst>
          </p:cNvPr>
          <p:cNvSpPr>
            <a:spLocks noGrp="1"/>
          </p:cNvSpPr>
          <p:nvPr>
            <p:ph idx="1"/>
          </p:nvPr>
        </p:nvSpPr>
        <p:spPr>
          <a:xfrm>
            <a:off x="249382" y="1845734"/>
            <a:ext cx="11739418" cy="4023360"/>
          </a:xfrm>
        </p:spPr>
        <p:txBody>
          <a:bodyPr/>
          <a:lstStyle/>
          <a:p>
            <a:pPr marL="0" indent="0">
              <a:spcAft>
                <a:spcPts val="0"/>
              </a:spcAft>
            </a:pPr>
            <a:r>
              <a:rPr lang="en-US" sz="1800" dirty="0"/>
              <a:t>Embargo Rd:</a:t>
            </a:r>
            <a:r>
              <a:rPr lang="en-US" dirty="0"/>
              <a:t>	</a:t>
            </a:r>
          </a:p>
        </p:txBody>
      </p:sp>
      <p:sp>
        <p:nvSpPr>
          <p:cNvPr id="4" name="Slide Number Placeholder 3">
            <a:extLst>
              <a:ext uri="{FF2B5EF4-FFF2-40B4-BE49-F238E27FC236}">
                <a16:creationId xmlns:a16="http://schemas.microsoft.com/office/drawing/2014/main" id="{402F378B-0819-E7A2-2906-0D23F78075FF}"/>
              </a:ext>
            </a:extLst>
          </p:cNvPr>
          <p:cNvSpPr>
            <a:spLocks noGrp="1"/>
          </p:cNvSpPr>
          <p:nvPr>
            <p:ph type="sldNum" sz="quarter" idx="12"/>
          </p:nvPr>
        </p:nvSpPr>
        <p:spPr/>
        <p:txBody>
          <a:bodyPr/>
          <a:lstStyle/>
          <a:p>
            <a:fld id="{872A8C33-D0BC-49D1-86D4-8CB271712A0B}" type="slidenum">
              <a:rPr lang="en-US" smtClean="0"/>
              <a:t>12</a:t>
            </a:fld>
            <a:endParaRPr lang="en-US"/>
          </a:p>
        </p:txBody>
      </p:sp>
      <p:pic>
        <p:nvPicPr>
          <p:cNvPr id="7" name="Picture 6" descr="The image shows a pothole on a paved road with rainwater collecting in it.&#10;&#10;AI-generated content may be incorrect.">
            <a:extLst>
              <a:ext uri="{FF2B5EF4-FFF2-40B4-BE49-F238E27FC236}">
                <a16:creationId xmlns:a16="http://schemas.microsoft.com/office/drawing/2014/main" id="{FC8A47FC-B0DB-23A9-9F55-A00CCF43A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7853" y="2899548"/>
            <a:ext cx="4023361" cy="2801258"/>
          </a:xfrm>
          <a:prstGeom prst="rect">
            <a:avLst/>
          </a:prstGeom>
        </p:spPr>
      </p:pic>
      <p:pic>
        <p:nvPicPr>
          <p:cNvPr id="11" name="Picture 10" descr="The image shows a weathered, slightly cracked and uneven concrete road with a fence on the side.&#10;&#10;AI-generated content may be incorrect.">
            <a:extLst>
              <a:ext uri="{FF2B5EF4-FFF2-40B4-BE49-F238E27FC236}">
                <a16:creationId xmlns:a16="http://schemas.microsoft.com/office/drawing/2014/main" id="{FC450701-91A6-DF02-5A3C-7E520D09A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07047" y="2678790"/>
            <a:ext cx="4353115" cy="2913023"/>
          </a:xfrm>
          <a:prstGeom prst="rect">
            <a:avLst/>
          </a:prstGeom>
        </p:spPr>
      </p:pic>
      <p:pic>
        <p:nvPicPr>
          <p:cNvPr id="13" name="Picture 12" descr="The image shows a weathered, pothole-filled, dirt road with a slight incline.&#10;&#10;AI-generated content may be incorrect.">
            <a:extLst>
              <a:ext uri="{FF2B5EF4-FFF2-40B4-BE49-F238E27FC236}">
                <a16:creationId xmlns:a16="http://schemas.microsoft.com/office/drawing/2014/main" id="{A9AE0521-7650-E591-D8A1-01A864213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49047" y="2602592"/>
            <a:ext cx="4353113" cy="3065420"/>
          </a:xfrm>
          <a:prstGeom prst="rect">
            <a:avLst/>
          </a:prstGeom>
        </p:spPr>
      </p:pic>
      <p:pic>
        <p:nvPicPr>
          <p:cNvPr id="15" name="Picture 14" descr="The image shows a worn, gravel-covered road with a clear, well-defined line separating it from the adjacent grassy slope.&#10;&#10;AI-generated content may be incorrect.">
            <a:extLst>
              <a:ext uri="{FF2B5EF4-FFF2-40B4-BE49-F238E27FC236}">
                <a16:creationId xmlns:a16="http://schemas.microsoft.com/office/drawing/2014/main" id="{8F316E13-FCA5-C1B9-7862-2062C8D68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515071" y="2715495"/>
            <a:ext cx="4353113" cy="2839618"/>
          </a:xfrm>
          <a:prstGeom prst="rect">
            <a:avLst/>
          </a:prstGeom>
        </p:spPr>
      </p:pic>
    </p:spTree>
    <p:extLst>
      <p:ext uri="{BB962C8B-B14F-4D97-AF65-F5344CB8AC3E}">
        <p14:creationId xmlns:p14="http://schemas.microsoft.com/office/powerpoint/2010/main" val="1828172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71DA-D595-7EA4-0BFD-2370A4A6B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F1E9A-0F0B-6788-A67B-AB5724B450E9}"/>
              </a:ext>
            </a:extLst>
          </p:cNvPr>
          <p:cNvSpPr>
            <a:spLocks noGrp="1"/>
          </p:cNvSpPr>
          <p:nvPr>
            <p:ph type="title"/>
          </p:nvPr>
        </p:nvSpPr>
        <p:spPr/>
        <p:txBody>
          <a:bodyPr/>
          <a:lstStyle/>
          <a:p>
            <a:r>
              <a:rPr lang="en-US" b="1" dirty="0">
                <a:solidFill>
                  <a:schemeClr val="tx1"/>
                </a:solidFill>
              </a:rPr>
              <a:t>Justification: </a:t>
            </a:r>
            <a:r>
              <a:rPr lang="en-US" dirty="0">
                <a:solidFill>
                  <a:schemeClr val="tx1"/>
                </a:solidFill>
              </a:rPr>
              <a:t>Quality of Life and Safety.</a:t>
            </a:r>
            <a:endParaRPr lang="en-US" dirty="0"/>
          </a:p>
        </p:txBody>
      </p:sp>
      <p:sp>
        <p:nvSpPr>
          <p:cNvPr id="3" name="Content Placeholder 2">
            <a:extLst>
              <a:ext uri="{FF2B5EF4-FFF2-40B4-BE49-F238E27FC236}">
                <a16:creationId xmlns:a16="http://schemas.microsoft.com/office/drawing/2014/main" id="{B0B50C12-BF14-21B6-1A85-D7E68035C9B0}"/>
              </a:ext>
            </a:extLst>
          </p:cNvPr>
          <p:cNvSpPr>
            <a:spLocks noGrp="1"/>
          </p:cNvSpPr>
          <p:nvPr>
            <p:ph idx="1"/>
          </p:nvPr>
        </p:nvSpPr>
        <p:spPr>
          <a:xfrm>
            <a:off x="249382" y="1845734"/>
            <a:ext cx="11739418" cy="4023360"/>
          </a:xfrm>
        </p:spPr>
        <p:txBody>
          <a:bodyPr/>
          <a:lstStyle/>
          <a:p>
            <a:pPr marL="0" indent="0">
              <a:spcAft>
                <a:spcPts val="0"/>
              </a:spcAft>
            </a:pPr>
            <a:r>
              <a:rPr lang="en-US" sz="1800" dirty="0"/>
              <a:t>Old Red River Rd/</a:t>
            </a:r>
          </a:p>
          <a:p>
            <a:pPr marL="0" indent="0">
              <a:spcAft>
                <a:spcPts val="0"/>
              </a:spcAft>
            </a:pPr>
            <a:r>
              <a:rPr lang="en-US" sz="1800" dirty="0"/>
              <a:t>La Lama Rd:</a:t>
            </a:r>
            <a:r>
              <a:rPr lang="en-US" dirty="0"/>
              <a:t>	</a:t>
            </a:r>
          </a:p>
        </p:txBody>
      </p:sp>
      <p:sp>
        <p:nvSpPr>
          <p:cNvPr id="4" name="Slide Number Placeholder 3">
            <a:extLst>
              <a:ext uri="{FF2B5EF4-FFF2-40B4-BE49-F238E27FC236}">
                <a16:creationId xmlns:a16="http://schemas.microsoft.com/office/drawing/2014/main" id="{00144CE9-1B3E-E65A-498A-B5D3C7449203}"/>
              </a:ext>
            </a:extLst>
          </p:cNvPr>
          <p:cNvSpPr>
            <a:spLocks noGrp="1"/>
          </p:cNvSpPr>
          <p:nvPr>
            <p:ph type="sldNum" sz="quarter" idx="12"/>
          </p:nvPr>
        </p:nvSpPr>
        <p:spPr/>
        <p:txBody>
          <a:bodyPr/>
          <a:lstStyle/>
          <a:p>
            <a:fld id="{872A8C33-D0BC-49D1-86D4-8CB271712A0B}" type="slidenum">
              <a:rPr lang="en-US" smtClean="0"/>
              <a:t>13</a:t>
            </a:fld>
            <a:endParaRPr lang="en-US"/>
          </a:p>
        </p:txBody>
      </p:sp>
      <p:pic>
        <p:nvPicPr>
          <p:cNvPr id="7" name="Picture 6" descr="The image shows a deserted, rough, gravel road with a slight incline, and a few distant, barren trees.&#10;&#10;AI-generated content may be incorrect.">
            <a:extLst>
              <a:ext uri="{FF2B5EF4-FFF2-40B4-BE49-F238E27FC236}">
                <a16:creationId xmlns:a16="http://schemas.microsoft.com/office/drawing/2014/main" id="{67A36130-210A-8C79-2970-142F9D7D9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89885" y="2624226"/>
            <a:ext cx="4181699" cy="3234814"/>
          </a:xfrm>
          <a:prstGeom prst="rect">
            <a:avLst/>
          </a:prstGeom>
        </p:spPr>
      </p:pic>
      <p:pic>
        <p:nvPicPr>
          <p:cNvPr id="11" name="Picture 10" descr="The image shows a deserted, paved road with a slight incline, surrounded by a barren, tree-lined landscape.&#10;&#10;AI-generated content may be incorrect.">
            <a:extLst>
              <a:ext uri="{FF2B5EF4-FFF2-40B4-BE49-F238E27FC236}">
                <a16:creationId xmlns:a16="http://schemas.microsoft.com/office/drawing/2014/main" id="{D11FE0B9-A629-4250-B796-66BC3C899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36341" y="2659822"/>
            <a:ext cx="4218164" cy="3163623"/>
          </a:xfrm>
          <a:prstGeom prst="rect">
            <a:avLst/>
          </a:prstGeom>
        </p:spPr>
      </p:pic>
      <p:pic>
        <p:nvPicPr>
          <p:cNvPr id="13" name="Picture 12" descr="The image shows a cracked, pothole-ridden roadside with some grass and dirt patches nearby.&#10;&#10;AI-generated content may be incorrect.">
            <a:extLst>
              <a:ext uri="{FF2B5EF4-FFF2-40B4-BE49-F238E27FC236}">
                <a16:creationId xmlns:a16="http://schemas.microsoft.com/office/drawing/2014/main" id="{C38A1239-ED1E-6D31-89D2-5577F2A8F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965433" y="2659822"/>
            <a:ext cx="4218166" cy="3163624"/>
          </a:xfrm>
          <a:prstGeom prst="rect">
            <a:avLst/>
          </a:prstGeom>
        </p:spPr>
      </p:pic>
    </p:spTree>
    <p:extLst>
      <p:ext uri="{BB962C8B-B14F-4D97-AF65-F5344CB8AC3E}">
        <p14:creationId xmlns:p14="http://schemas.microsoft.com/office/powerpoint/2010/main" val="2512957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5B7F8-9428-463C-A262-C5367756FAEE}"/>
              </a:ext>
            </a:extLst>
          </p:cNvPr>
          <p:cNvSpPr/>
          <p:nvPr/>
        </p:nvSpPr>
        <p:spPr>
          <a:xfrm>
            <a:off x="878889" y="399495"/>
            <a:ext cx="10697593" cy="1242874"/>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p:txBody>
          <a:bodyPr>
            <a:normAutofit/>
          </a:bodyPr>
          <a:lstStyle/>
          <a:p>
            <a:r>
              <a:rPr lang="en-US" b="1" dirty="0">
                <a:solidFill>
                  <a:schemeClr val="tx1"/>
                </a:solidFill>
              </a:rPr>
              <a:t>Request Readiness: </a:t>
            </a:r>
            <a:r>
              <a:rPr lang="en-US" dirty="0">
                <a:solidFill>
                  <a:schemeClr val="tx1"/>
                </a:solidFill>
              </a:rPr>
              <a:t>R-O-W Acquisition, Clearances, Planning Docs, Timeline</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1097279" y="1845733"/>
            <a:ext cx="10115203" cy="4457095"/>
          </a:xfrm>
        </p:spPr>
        <p:txBody>
          <a:bodyPr>
            <a:normAutofit/>
          </a:bodyPr>
          <a:lstStyle/>
          <a:p>
            <a:endParaRPr lang="en-US" dirty="0"/>
          </a:p>
          <a:p>
            <a:pPr marL="0" indent="0">
              <a:buNone/>
            </a:pPr>
            <a:r>
              <a:rPr lang="en-US" b="1" dirty="0">
                <a:highlight>
                  <a:srgbClr val="00FF00"/>
                </a:highlight>
              </a:rPr>
              <a:t>Priority 1</a:t>
            </a:r>
            <a:r>
              <a:rPr lang="en-US" dirty="0">
                <a:highlight>
                  <a:srgbClr val="00FF00"/>
                </a:highlight>
              </a:rPr>
              <a:t>: </a:t>
            </a:r>
            <a:r>
              <a:rPr lang="en-US" dirty="0"/>
              <a:t>Embargo roadway project. SOW is based on keeping the roadway improvements within the existing ROW. NMDOT ROW Letter of Support is needed for this roadway project as it touches NM 522. Plan &amp; Design has been completed, and this </a:t>
            </a:r>
            <a:r>
              <a:rPr lang="en-US" dirty="0">
                <a:highlight>
                  <a:srgbClr val="00FF00"/>
                </a:highlight>
              </a:rPr>
              <a:t>Project is Shovel Ready! </a:t>
            </a:r>
            <a:r>
              <a:rPr lang="en-US" u="sng" dirty="0"/>
              <a:t>If we are fortunate to receive funding for construction and construction management for Embargo Road the Village will be able to complete the project in full and meet grant timelines.</a:t>
            </a:r>
          </a:p>
          <a:p>
            <a:pPr marL="0" indent="0">
              <a:buNone/>
            </a:pPr>
            <a:r>
              <a:rPr lang="en-US" u="sng" dirty="0">
                <a:highlight>
                  <a:srgbClr val="FFFF00"/>
                </a:highlight>
              </a:rPr>
              <a:t>Priority 2: </a:t>
            </a:r>
            <a:r>
              <a:rPr lang="en-US" u="sng" dirty="0"/>
              <a:t>Old Red River Road/La lama Road, SOW is based on 2 phases:</a:t>
            </a:r>
          </a:p>
          <a:p>
            <a:pPr marL="0" indent="0">
              <a:buNone/>
            </a:pPr>
            <a:r>
              <a:rPr lang="en-US" u="sng" dirty="0"/>
              <a:t>Phase 1 – Plan and Design – Current TPF request for FY2026/2027 – if funded plan and design can be completed by end of 2026</a:t>
            </a:r>
          </a:p>
          <a:p>
            <a:pPr marL="0" indent="0">
              <a:buNone/>
            </a:pPr>
            <a:r>
              <a:rPr lang="en-US" u="sng" dirty="0"/>
              <a:t>Phase 2 – Construction and construction management cost estimates received, and the Village has submitted a MAP letter of interest and will continue to seek all funding opportunities to complete this roadway project</a:t>
            </a:r>
          </a:p>
          <a:p>
            <a:pPr marL="0" indent="0">
              <a:buNone/>
            </a:pPr>
            <a:endParaRPr lang="en-US" u="sng" dirty="0"/>
          </a:p>
          <a:p>
            <a:pPr marL="0" indent="0">
              <a:buNone/>
            </a:pPr>
            <a:endParaRPr lang="en-US" u="sng" dirty="0"/>
          </a:p>
          <a:p>
            <a:endParaRPr lang="en-US" dirty="0"/>
          </a:p>
          <a:p>
            <a:pPr marL="0" indent="0">
              <a:buNone/>
            </a:pPr>
            <a:endParaRPr lang="en-US" dirty="0"/>
          </a:p>
        </p:txBody>
      </p:sp>
      <p:sp>
        <p:nvSpPr>
          <p:cNvPr id="6" name="Slide Number Placeholder 5">
            <a:extLst>
              <a:ext uri="{FF2B5EF4-FFF2-40B4-BE49-F238E27FC236}">
                <a16:creationId xmlns:a16="http://schemas.microsoft.com/office/drawing/2014/main" id="{CF4A170F-D16F-418A-B32A-3B362944648F}"/>
              </a:ext>
            </a:extLst>
          </p:cNvPr>
          <p:cNvSpPr>
            <a:spLocks noGrp="1"/>
          </p:cNvSpPr>
          <p:nvPr>
            <p:ph type="sldNum" sz="quarter" idx="12"/>
          </p:nvPr>
        </p:nvSpPr>
        <p:spPr/>
        <p:txBody>
          <a:bodyPr/>
          <a:lstStyle/>
          <a:p>
            <a:fld id="{872A8C33-D0BC-49D1-86D4-8CB271712A0B}" type="slidenum">
              <a:rPr lang="en-US" smtClean="0"/>
              <a:t>14</a:t>
            </a:fld>
            <a:endParaRPr lang="en-US"/>
          </a:p>
        </p:txBody>
      </p:sp>
    </p:spTree>
    <p:extLst>
      <p:ext uri="{BB962C8B-B14F-4D97-AF65-F5344CB8AC3E}">
        <p14:creationId xmlns:p14="http://schemas.microsoft.com/office/powerpoint/2010/main" val="1468266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274BF-9AD2-3E53-4951-B53ADD17CCB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46CCA97-0FB0-5B2B-B3B7-B70FD76175EB}"/>
              </a:ext>
            </a:extLst>
          </p:cNvPr>
          <p:cNvSpPr/>
          <p:nvPr/>
        </p:nvSpPr>
        <p:spPr>
          <a:xfrm>
            <a:off x="878889" y="399495"/>
            <a:ext cx="10697593" cy="8543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C84B3A-E4BB-7AAD-DA8F-E97269AE4D5A}"/>
              </a:ext>
            </a:extLst>
          </p:cNvPr>
          <p:cNvSpPr>
            <a:spLocks noGrp="1"/>
          </p:cNvSpPr>
          <p:nvPr>
            <p:ph type="title"/>
          </p:nvPr>
        </p:nvSpPr>
        <p:spPr>
          <a:xfrm>
            <a:off x="1731696" y="286604"/>
            <a:ext cx="9423984" cy="854374"/>
          </a:xfrm>
        </p:spPr>
        <p:txBody>
          <a:bodyPr>
            <a:normAutofit/>
          </a:bodyPr>
          <a:lstStyle/>
          <a:p>
            <a:pPr algn="ctr"/>
            <a:r>
              <a:rPr lang="en-US" sz="3200" dirty="0"/>
              <a:t>NMDOT FUNDING/HIGHLIGHTING PROJECT SUCCESSES</a:t>
            </a:r>
          </a:p>
        </p:txBody>
      </p:sp>
      <p:sp>
        <p:nvSpPr>
          <p:cNvPr id="6" name="Slide Number Placeholder 5">
            <a:extLst>
              <a:ext uri="{FF2B5EF4-FFF2-40B4-BE49-F238E27FC236}">
                <a16:creationId xmlns:a16="http://schemas.microsoft.com/office/drawing/2014/main" id="{B62DD5C5-0029-A17D-1F0F-BE9B366AFD60}"/>
              </a:ext>
            </a:extLst>
          </p:cNvPr>
          <p:cNvSpPr>
            <a:spLocks noGrp="1"/>
          </p:cNvSpPr>
          <p:nvPr>
            <p:ph type="sldNum" sz="quarter" idx="12"/>
          </p:nvPr>
        </p:nvSpPr>
        <p:spPr>
          <a:xfrm>
            <a:off x="9900458" y="6459785"/>
            <a:ext cx="1312025" cy="365125"/>
          </a:xfrm>
        </p:spPr>
        <p:txBody>
          <a:bodyPr/>
          <a:lstStyle/>
          <a:p>
            <a:fld id="{872A8C33-D0BC-49D1-86D4-8CB271712A0B}" type="slidenum">
              <a:rPr lang="en-US" smtClean="0"/>
              <a:pPr/>
              <a:t>15</a:t>
            </a:fld>
            <a:endParaRPr lang="en-US"/>
          </a:p>
        </p:txBody>
      </p:sp>
      <p:graphicFrame>
        <p:nvGraphicFramePr>
          <p:cNvPr id="13" name="Content Placeholder 12">
            <a:extLst>
              <a:ext uri="{FF2B5EF4-FFF2-40B4-BE49-F238E27FC236}">
                <a16:creationId xmlns:a16="http://schemas.microsoft.com/office/drawing/2014/main" id="{94E7AC35-E648-BF03-85E4-BFB60137E48E}"/>
              </a:ext>
            </a:extLst>
          </p:cNvPr>
          <p:cNvGraphicFramePr>
            <a:graphicFrameLocks noGrp="1"/>
          </p:cNvGraphicFramePr>
          <p:nvPr>
            <p:ph idx="1"/>
            <p:extLst>
              <p:ext uri="{D42A27DB-BD31-4B8C-83A1-F6EECF244321}">
                <p14:modId xmlns:p14="http://schemas.microsoft.com/office/powerpoint/2010/main" val="2413271484"/>
              </p:ext>
            </p:extLst>
          </p:nvPr>
        </p:nvGraphicFramePr>
        <p:xfrm>
          <a:off x="1408015" y="1253869"/>
          <a:ext cx="9516234" cy="5158469"/>
        </p:xfrm>
        <a:graphic>
          <a:graphicData uri="http://schemas.openxmlformats.org/drawingml/2006/table">
            <a:tbl>
              <a:tblPr firstRow="1" bandRow="1">
                <a:tableStyleId>{5C22544A-7EE6-4342-B048-85BDC9FD1C3A}</a:tableStyleId>
              </a:tblPr>
              <a:tblGrid>
                <a:gridCol w="3172078">
                  <a:extLst>
                    <a:ext uri="{9D8B030D-6E8A-4147-A177-3AD203B41FA5}">
                      <a16:colId xmlns:a16="http://schemas.microsoft.com/office/drawing/2014/main" val="440800612"/>
                    </a:ext>
                  </a:extLst>
                </a:gridCol>
                <a:gridCol w="3172078">
                  <a:extLst>
                    <a:ext uri="{9D8B030D-6E8A-4147-A177-3AD203B41FA5}">
                      <a16:colId xmlns:a16="http://schemas.microsoft.com/office/drawing/2014/main" val="3659852710"/>
                    </a:ext>
                  </a:extLst>
                </a:gridCol>
                <a:gridCol w="3172078">
                  <a:extLst>
                    <a:ext uri="{9D8B030D-6E8A-4147-A177-3AD203B41FA5}">
                      <a16:colId xmlns:a16="http://schemas.microsoft.com/office/drawing/2014/main" val="873832953"/>
                    </a:ext>
                  </a:extLst>
                </a:gridCol>
              </a:tblGrid>
              <a:tr h="391963">
                <a:tc>
                  <a:txBody>
                    <a:bodyPr/>
                    <a:lstStyle/>
                    <a:p>
                      <a:r>
                        <a:rPr lang="en-US" sz="1800" dirty="0"/>
                        <a:t>PROJECT ROADWAY</a:t>
                      </a:r>
                    </a:p>
                  </a:txBody>
                  <a:tcPr/>
                </a:tc>
                <a:tc>
                  <a:txBody>
                    <a:bodyPr/>
                    <a:lstStyle/>
                    <a:p>
                      <a:r>
                        <a:rPr lang="en-US" sz="1800" dirty="0"/>
                        <a:t>FUNDING SOURCE</a:t>
                      </a:r>
                    </a:p>
                  </a:txBody>
                  <a:tcPr/>
                </a:tc>
                <a:tc>
                  <a:txBody>
                    <a:bodyPr/>
                    <a:lstStyle/>
                    <a:p>
                      <a:r>
                        <a:rPr lang="en-US" sz="1800" dirty="0"/>
                        <a:t>TIMELINE TO COMPLETE</a:t>
                      </a:r>
                    </a:p>
                  </a:txBody>
                  <a:tcPr/>
                </a:tc>
                <a:extLst>
                  <a:ext uri="{0D108BD9-81ED-4DB2-BD59-A6C34878D82A}">
                    <a16:rowId xmlns:a16="http://schemas.microsoft.com/office/drawing/2014/main" val="1791693719"/>
                  </a:ext>
                </a:extLst>
              </a:tr>
              <a:tr h="320489">
                <a:tc>
                  <a:txBody>
                    <a:bodyPr/>
                    <a:lstStyle/>
                    <a:p>
                      <a:r>
                        <a:rPr lang="en-US" sz="1200" b="1" dirty="0"/>
                        <a:t>CABRESTO ROAD (1.35 miles)</a:t>
                      </a:r>
                    </a:p>
                  </a:txBody>
                  <a:tcPr/>
                </a:tc>
                <a:tc>
                  <a:txBody>
                    <a:bodyPr/>
                    <a:lstStyle/>
                    <a:p>
                      <a:r>
                        <a:rPr lang="en-US" sz="1200" b="1" dirty="0"/>
                        <a:t>CAPITAL OUTLAY</a:t>
                      </a:r>
                    </a:p>
                  </a:txBody>
                  <a:tcPr/>
                </a:tc>
                <a:tc>
                  <a:txBody>
                    <a:bodyPr/>
                    <a:lstStyle/>
                    <a:p>
                      <a:r>
                        <a:rPr lang="en-US" sz="1200" dirty="0"/>
                        <a:t>TO BE EXPENDED BY </a:t>
                      </a:r>
                      <a:r>
                        <a:rPr lang="en-US" sz="1200" dirty="0">
                          <a:highlight>
                            <a:srgbClr val="00FF00"/>
                          </a:highlight>
                        </a:rPr>
                        <a:t>JUNE 30, 2026</a:t>
                      </a:r>
                    </a:p>
                  </a:txBody>
                  <a:tcPr/>
                </a:tc>
                <a:extLst>
                  <a:ext uri="{0D108BD9-81ED-4DB2-BD59-A6C34878D82A}">
                    <a16:rowId xmlns:a16="http://schemas.microsoft.com/office/drawing/2014/main" val="1794412265"/>
                  </a:ext>
                </a:extLst>
              </a:tr>
              <a:tr h="320489">
                <a:tc>
                  <a:txBody>
                    <a:bodyPr/>
                    <a:lstStyle/>
                    <a:p>
                      <a:r>
                        <a:rPr lang="en-US" sz="1200" dirty="0">
                          <a:highlight>
                            <a:srgbClr val="00FF00"/>
                          </a:highlight>
                        </a:rPr>
                        <a:t>Because of NMDOT funding: P&amp;D has been</a:t>
                      </a:r>
                    </a:p>
                  </a:txBody>
                  <a:tcPr/>
                </a:tc>
                <a:tc>
                  <a:txBody>
                    <a:bodyPr/>
                    <a:lstStyle/>
                    <a:p>
                      <a:r>
                        <a:rPr lang="en-US" sz="1200" b="1" dirty="0"/>
                        <a:t>NMDOT LGRF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EXPENDED BY </a:t>
                      </a:r>
                      <a:r>
                        <a:rPr lang="en-US" sz="1200" dirty="0">
                          <a:highlight>
                            <a:srgbClr val="00FF00"/>
                          </a:highlight>
                        </a:rPr>
                        <a:t>JUNE 30, 2026</a:t>
                      </a:r>
                    </a:p>
                  </a:txBody>
                  <a:tcPr/>
                </a:tc>
                <a:extLst>
                  <a:ext uri="{0D108BD9-81ED-4DB2-BD59-A6C34878D82A}">
                    <a16:rowId xmlns:a16="http://schemas.microsoft.com/office/drawing/2014/main" val="2435234875"/>
                  </a:ext>
                </a:extLst>
              </a:tr>
              <a:tr h="320489">
                <a:tc>
                  <a:txBody>
                    <a:bodyPr/>
                    <a:lstStyle/>
                    <a:p>
                      <a:r>
                        <a:rPr lang="en-US" sz="1200" dirty="0">
                          <a:highlight>
                            <a:srgbClr val="00FF00"/>
                          </a:highlight>
                        </a:rPr>
                        <a:t>completed for all 3 phases, drainage and </a:t>
                      </a:r>
                    </a:p>
                  </a:txBody>
                  <a:tcPr/>
                </a:tc>
                <a:tc>
                  <a:txBody>
                    <a:bodyPr/>
                    <a:lstStyle/>
                    <a:p>
                      <a:r>
                        <a:rPr lang="en-US" sz="1200" b="1" dirty="0"/>
                        <a:t>NMDOT TPF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EXPENDED BY </a:t>
                      </a:r>
                      <a:r>
                        <a:rPr lang="en-US" sz="1200" dirty="0">
                          <a:highlight>
                            <a:srgbClr val="00FF00"/>
                          </a:highlight>
                        </a:rPr>
                        <a:t>JUNE 30, 2026</a:t>
                      </a:r>
                    </a:p>
                  </a:txBody>
                  <a:tcPr/>
                </a:tc>
                <a:extLst>
                  <a:ext uri="{0D108BD9-81ED-4DB2-BD59-A6C34878D82A}">
                    <a16:rowId xmlns:a16="http://schemas.microsoft.com/office/drawing/2014/main" val="4110426371"/>
                  </a:ext>
                </a:extLst>
              </a:tr>
              <a:tr h="320489">
                <a:tc>
                  <a:txBody>
                    <a:bodyPr/>
                    <a:lstStyle/>
                    <a:p>
                      <a:r>
                        <a:rPr lang="en-US" sz="1200" dirty="0">
                          <a:highlight>
                            <a:srgbClr val="00FF00"/>
                          </a:highlight>
                        </a:rPr>
                        <a:t>culvert replacement has been completed and</a:t>
                      </a:r>
                    </a:p>
                  </a:txBody>
                  <a:tcPr/>
                </a:tc>
                <a:tc>
                  <a:txBody>
                    <a:bodyPr/>
                    <a:lstStyle/>
                    <a:p>
                      <a:r>
                        <a:rPr lang="en-US" sz="1200" b="1" dirty="0"/>
                        <a:t>NMDOT TPF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EXPENDED BY </a:t>
                      </a:r>
                      <a:r>
                        <a:rPr lang="en-US" sz="1200" dirty="0">
                          <a:highlight>
                            <a:srgbClr val="00FF00"/>
                          </a:highlight>
                        </a:rPr>
                        <a:t>JUNE 30, 2026</a:t>
                      </a:r>
                    </a:p>
                  </a:txBody>
                  <a:tcPr/>
                </a:tc>
                <a:extLst>
                  <a:ext uri="{0D108BD9-81ED-4DB2-BD59-A6C34878D82A}">
                    <a16:rowId xmlns:a16="http://schemas.microsoft.com/office/drawing/2014/main" val="3090006707"/>
                  </a:ext>
                </a:extLst>
              </a:tr>
              <a:tr h="320489">
                <a:tc>
                  <a:txBody>
                    <a:bodyPr/>
                    <a:lstStyle/>
                    <a:p>
                      <a:r>
                        <a:rPr lang="en-US" sz="1200" dirty="0">
                          <a:highlight>
                            <a:srgbClr val="00FF00"/>
                          </a:highlight>
                        </a:rPr>
                        <a:t>this roadway will be completed in full 2026</a:t>
                      </a:r>
                    </a:p>
                  </a:txBody>
                  <a:tcPr/>
                </a:tc>
                <a:tc>
                  <a:txBody>
                    <a:bodyPr/>
                    <a:lstStyle/>
                    <a:p>
                      <a:r>
                        <a:rPr lang="en-US" sz="1200" b="1" dirty="0"/>
                        <a:t>NMDOT LGRF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EXPENDED BY </a:t>
                      </a:r>
                      <a:r>
                        <a:rPr lang="en-US" sz="1200" dirty="0">
                          <a:highlight>
                            <a:srgbClr val="00FF00"/>
                          </a:highlight>
                        </a:rPr>
                        <a:t>JUNE 30, 2026</a:t>
                      </a:r>
                    </a:p>
                  </a:txBody>
                  <a:tcPr/>
                </a:tc>
                <a:extLst>
                  <a:ext uri="{0D108BD9-81ED-4DB2-BD59-A6C34878D82A}">
                    <a16:rowId xmlns:a16="http://schemas.microsoft.com/office/drawing/2014/main" val="3955200130"/>
                  </a:ext>
                </a:extLst>
              </a:tr>
              <a:tr h="320489">
                <a:tc>
                  <a:txBody>
                    <a:bodyPr/>
                    <a:lstStyle/>
                    <a:p>
                      <a:r>
                        <a:rPr lang="en-US" sz="1200" b="1" dirty="0"/>
                        <a:t>LOWER EMBARGO ROAD (0.33 miles)</a:t>
                      </a:r>
                    </a:p>
                  </a:txBody>
                  <a:tcPr/>
                </a:tc>
                <a:tc>
                  <a:txBody>
                    <a:bodyPr/>
                    <a:lstStyle/>
                    <a:p>
                      <a:r>
                        <a:rPr lang="en-US" sz="1200" b="1" dirty="0"/>
                        <a:t>NMDOT TPF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EXPENDED BY </a:t>
                      </a:r>
                      <a:r>
                        <a:rPr lang="en-US" sz="1200" dirty="0">
                          <a:highlight>
                            <a:srgbClr val="00FF00"/>
                          </a:highlight>
                        </a:rPr>
                        <a:t>JULY 31, 2026</a:t>
                      </a:r>
                    </a:p>
                  </a:txBody>
                  <a:tcPr/>
                </a:tc>
                <a:extLst>
                  <a:ext uri="{0D108BD9-81ED-4DB2-BD59-A6C34878D82A}">
                    <a16:rowId xmlns:a16="http://schemas.microsoft.com/office/drawing/2014/main" val="207219813"/>
                  </a:ext>
                </a:extLst>
              </a:tr>
              <a:tr h="489954">
                <a:tc>
                  <a:txBody>
                    <a:bodyPr/>
                    <a:lstStyle/>
                    <a:p>
                      <a:r>
                        <a:rPr lang="en-US" sz="1200" dirty="0">
                          <a:highlight>
                            <a:srgbClr val="00FF00"/>
                          </a:highlight>
                        </a:rPr>
                        <a:t>P&amp;D complete/roadway will be completed in full 2026</a:t>
                      </a:r>
                    </a:p>
                  </a:txBody>
                  <a:tcPr/>
                </a:tc>
                <a:tc>
                  <a:txBody>
                    <a:bodyPr/>
                    <a:lstStyle/>
                    <a:p>
                      <a:endParaRPr lang="en-US" sz="12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highlight>
                          <a:srgbClr val="00FF00"/>
                        </a:highlight>
                      </a:endParaRPr>
                    </a:p>
                  </a:txBody>
                  <a:tcPr/>
                </a:tc>
                <a:extLst>
                  <a:ext uri="{0D108BD9-81ED-4DB2-BD59-A6C34878D82A}">
                    <a16:rowId xmlns:a16="http://schemas.microsoft.com/office/drawing/2014/main" val="3425098146"/>
                  </a:ext>
                </a:extLst>
              </a:tr>
              <a:tr h="320489">
                <a:tc>
                  <a:txBody>
                    <a:bodyPr/>
                    <a:lstStyle/>
                    <a:p>
                      <a:r>
                        <a:rPr lang="en-US" sz="1200" b="1" dirty="0"/>
                        <a:t>EMBARGO ROAD (1400 LF) + (1.18 miles</a:t>
                      </a:r>
                      <a:r>
                        <a:rPr lang="en-US" sz="1200" b="1"/>
                        <a:t>) 1.44 </a:t>
                      </a:r>
                      <a:endParaRPr lang="en-US" sz="1200" b="1" dirty="0"/>
                    </a:p>
                  </a:txBody>
                  <a:tcPr/>
                </a:tc>
                <a:tc>
                  <a:txBody>
                    <a:bodyPr/>
                    <a:lstStyle/>
                    <a:p>
                      <a:r>
                        <a:rPr lang="en-US" sz="1200" b="1" dirty="0"/>
                        <a:t>NMDOT MAP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EXPENDED BY </a:t>
                      </a:r>
                      <a:r>
                        <a:rPr lang="en-US" sz="1200" dirty="0">
                          <a:highlight>
                            <a:srgbClr val="00FF00"/>
                          </a:highlight>
                        </a:rPr>
                        <a:t>JUNE 30, 2026</a:t>
                      </a:r>
                    </a:p>
                  </a:txBody>
                  <a:tcPr/>
                </a:tc>
                <a:extLst>
                  <a:ext uri="{0D108BD9-81ED-4DB2-BD59-A6C34878D82A}">
                    <a16:rowId xmlns:a16="http://schemas.microsoft.com/office/drawing/2014/main" val="1156343994"/>
                  </a:ext>
                </a:extLst>
              </a:tr>
              <a:tr h="320489">
                <a:tc>
                  <a:txBody>
                    <a:bodyPr/>
                    <a:lstStyle/>
                    <a:p>
                      <a:r>
                        <a:rPr lang="en-US" sz="1200" dirty="0">
                          <a:highlight>
                            <a:srgbClr val="00FF00"/>
                          </a:highlight>
                        </a:rPr>
                        <a:t>P&amp;D complete/partial construction 1400 LF will</a:t>
                      </a:r>
                    </a:p>
                  </a:txBody>
                  <a:tcPr/>
                </a:tc>
                <a:tc>
                  <a:txBody>
                    <a:bodyPr/>
                    <a:lstStyle/>
                    <a:p>
                      <a:r>
                        <a:rPr lang="en-US" sz="1200" b="1" dirty="0"/>
                        <a:t> NMDOT MAP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EXPENDED BY </a:t>
                      </a:r>
                      <a:r>
                        <a:rPr lang="en-US" sz="1200" dirty="0">
                          <a:highlight>
                            <a:srgbClr val="00FF00"/>
                          </a:highlight>
                        </a:rPr>
                        <a:t>JUNE 30, 2026</a:t>
                      </a:r>
                    </a:p>
                  </a:txBody>
                  <a:tcPr/>
                </a:tc>
                <a:extLst>
                  <a:ext uri="{0D108BD9-81ED-4DB2-BD59-A6C34878D82A}">
                    <a16:rowId xmlns:a16="http://schemas.microsoft.com/office/drawing/2014/main" val="2221120798"/>
                  </a:ext>
                </a:extLst>
              </a:tr>
              <a:tr h="320489">
                <a:tc>
                  <a:txBody>
                    <a:bodyPr/>
                    <a:lstStyle/>
                    <a:p>
                      <a:r>
                        <a:rPr lang="en-US" sz="1200" dirty="0">
                          <a:highlight>
                            <a:srgbClr val="00FF00"/>
                          </a:highlight>
                        </a:rPr>
                        <a:t>be completed by summer 2026</a:t>
                      </a:r>
                    </a:p>
                  </a:txBody>
                  <a:tcPr/>
                </a:tc>
                <a:tc>
                  <a:txBody>
                    <a:bodyPr/>
                    <a:lstStyle/>
                    <a:p>
                      <a:r>
                        <a:rPr lang="en-US" sz="1200" b="1" dirty="0"/>
                        <a:t>NMDOT MAP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EXPENDED BY </a:t>
                      </a:r>
                      <a:r>
                        <a:rPr lang="en-US" sz="1200" dirty="0">
                          <a:highlight>
                            <a:srgbClr val="00FF00"/>
                          </a:highlight>
                        </a:rPr>
                        <a:t>JUNE 30, 2026</a:t>
                      </a:r>
                    </a:p>
                  </a:txBody>
                  <a:tcPr/>
                </a:tc>
                <a:extLst>
                  <a:ext uri="{0D108BD9-81ED-4DB2-BD59-A6C34878D82A}">
                    <a16:rowId xmlns:a16="http://schemas.microsoft.com/office/drawing/2014/main" val="826134169"/>
                  </a:ext>
                </a:extLst>
              </a:tr>
              <a:tr h="320489">
                <a:tc>
                  <a:txBody>
                    <a:bodyPr/>
                    <a:lstStyle/>
                    <a:p>
                      <a:r>
                        <a:rPr lang="en-US" sz="1200" b="1" dirty="0"/>
                        <a:t>BRIDGE #8532 (0.37 miles)</a:t>
                      </a:r>
                    </a:p>
                  </a:txBody>
                  <a:tcPr/>
                </a:tc>
                <a:tc>
                  <a:txBody>
                    <a:bodyPr/>
                    <a:lstStyle/>
                    <a:p>
                      <a:r>
                        <a:rPr lang="en-US" sz="1200" b="1" dirty="0"/>
                        <a:t>NMDOT TPF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EXPENDED BY </a:t>
                      </a:r>
                      <a:r>
                        <a:rPr lang="en-US" sz="1200" dirty="0">
                          <a:highlight>
                            <a:srgbClr val="00FF00"/>
                          </a:highlight>
                        </a:rPr>
                        <a:t>JUNE 30, 2026</a:t>
                      </a:r>
                    </a:p>
                  </a:txBody>
                  <a:tcPr/>
                </a:tc>
                <a:extLst>
                  <a:ext uri="{0D108BD9-81ED-4DB2-BD59-A6C34878D82A}">
                    <a16:rowId xmlns:a16="http://schemas.microsoft.com/office/drawing/2014/main" val="698806423"/>
                  </a:ext>
                </a:extLst>
              </a:tr>
              <a:tr h="320489">
                <a:tc>
                  <a:txBody>
                    <a:bodyPr/>
                    <a:lstStyle/>
                    <a:p>
                      <a:r>
                        <a:rPr lang="en-US" sz="1200" dirty="0">
                          <a:highlight>
                            <a:srgbClr val="00FF00"/>
                          </a:highlight>
                        </a:rPr>
                        <a:t>Substantial rehab done 2025/remaining work to be completed 2026 </a:t>
                      </a:r>
                    </a:p>
                  </a:txBody>
                  <a:tcPr/>
                </a:tc>
                <a:tc>
                  <a:txBody>
                    <a:bodyPr/>
                    <a:lstStyle/>
                    <a:p>
                      <a:endParaRPr lang="en-US" sz="12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COMPLETED BY </a:t>
                      </a:r>
                      <a:r>
                        <a:rPr lang="en-US" sz="1200" dirty="0">
                          <a:highlight>
                            <a:srgbClr val="00FF00"/>
                          </a:highlight>
                        </a:rPr>
                        <a:t>JUNE 30, 2026</a:t>
                      </a:r>
                    </a:p>
                  </a:txBody>
                  <a:tcPr/>
                </a:tc>
                <a:extLst>
                  <a:ext uri="{0D108BD9-81ED-4DB2-BD59-A6C34878D82A}">
                    <a16:rowId xmlns:a16="http://schemas.microsoft.com/office/drawing/2014/main" val="3656538520"/>
                  </a:ext>
                </a:extLst>
              </a:tr>
              <a:tr h="320489">
                <a:tc>
                  <a:txBody>
                    <a:bodyPr/>
                    <a:lstStyle/>
                    <a:p>
                      <a:r>
                        <a:rPr lang="en-US" sz="1200" b="1" dirty="0"/>
                        <a:t>SHIRLEY ROAD ( 0.167 miles)</a:t>
                      </a:r>
                    </a:p>
                  </a:txBody>
                  <a:tcPr/>
                </a:tc>
                <a:tc>
                  <a:txBody>
                    <a:bodyPr/>
                    <a:lstStyle/>
                    <a:p>
                      <a:r>
                        <a:rPr lang="en-US" sz="1200" b="1" dirty="0"/>
                        <a:t>NMDOT MAP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EXPENDED BY </a:t>
                      </a:r>
                      <a:r>
                        <a:rPr lang="en-US" sz="1200" dirty="0">
                          <a:highlight>
                            <a:srgbClr val="00FF00"/>
                          </a:highlight>
                        </a:rPr>
                        <a:t>MAY 31, 2026</a:t>
                      </a:r>
                    </a:p>
                  </a:txBody>
                  <a:tcPr/>
                </a:tc>
                <a:extLst>
                  <a:ext uri="{0D108BD9-81ED-4DB2-BD59-A6C34878D82A}">
                    <a16:rowId xmlns:a16="http://schemas.microsoft.com/office/drawing/2014/main" val="728621833"/>
                  </a:ext>
                </a:extLst>
              </a:tr>
              <a:tr h="293973">
                <a:tc>
                  <a:txBody>
                    <a:bodyPr/>
                    <a:lstStyle/>
                    <a:p>
                      <a:r>
                        <a:rPr lang="en-US" sz="1200" dirty="0">
                          <a:highlight>
                            <a:srgbClr val="00FF00"/>
                          </a:highlight>
                        </a:rPr>
                        <a:t>P&amp;D complete/roadway to be completed 2026</a:t>
                      </a:r>
                    </a:p>
                  </a:txBody>
                  <a:tcPr/>
                </a:tc>
                <a:tc>
                  <a:txBody>
                    <a:bodyPr/>
                    <a:lstStyle/>
                    <a:p>
                      <a:r>
                        <a:rPr lang="en-US" sz="1200" b="1" dirty="0"/>
                        <a:t>NMDOT LGRF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EXPENDED BY </a:t>
                      </a:r>
                      <a:r>
                        <a:rPr lang="en-US" sz="1200" dirty="0">
                          <a:highlight>
                            <a:srgbClr val="00FF00"/>
                          </a:highlight>
                        </a:rPr>
                        <a:t>MAY 31, 2026</a:t>
                      </a:r>
                    </a:p>
                  </a:txBody>
                  <a:tcPr/>
                </a:tc>
                <a:extLst>
                  <a:ext uri="{0D108BD9-81ED-4DB2-BD59-A6C34878D82A}">
                    <a16:rowId xmlns:a16="http://schemas.microsoft.com/office/drawing/2014/main" val="2127896185"/>
                  </a:ext>
                </a:extLst>
              </a:tr>
            </a:tbl>
          </a:graphicData>
        </a:graphic>
      </p:graphicFrame>
      <p:graphicFrame>
        <p:nvGraphicFramePr>
          <p:cNvPr id="3" name="Table 2">
            <a:extLst>
              <a:ext uri="{FF2B5EF4-FFF2-40B4-BE49-F238E27FC236}">
                <a16:creationId xmlns:a16="http://schemas.microsoft.com/office/drawing/2014/main" id="{F1B395CE-94B8-9FB6-1408-494DA8D32D30}"/>
              </a:ext>
            </a:extLst>
          </p:cNvPr>
          <p:cNvGraphicFramePr>
            <a:graphicFrameLocks noGrp="1"/>
          </p:cNvGraphicFramePr>
          <p:nvPr>
            <p:extLst>
              <p:ext uri="{D42A27DB-BD31-4B8C-83A1-F6EECF244321}">
                <p14:modId xmlns:p14="http://schemas.microsoft.com/office/powerpoint/2010/main" val="3566702134"/>
              </p:ext>
            </p:extLst>
          </p:nvPr>
        </p:nvGraphicFramePr>
        <p:xfrm>
          <a:off x="847229" y="6492240"/>
          <a:ext cx="10637806" cy="365760"/>
        </p:xfrm>
        <a:graphic>
          <a:graphicData uri="http://schemas.openxmlformats.org/drawingml/2006/table">
            <a:tbl>
              <a:tblPr firstRow="1" bandRow="1">
                <a:tableStyleId>{5C22544A-7EE6-4342-B048-85BDC9FD1C3A}</a:tableStyleId>
              </a:tblPr>
              <a:tblGrid>
                <a:gridCol w="10637806">
                  <a:extLst>
                    <a:ext uri="{9D8B030D-6E8A-4147-A177-3AD203B41FA5}">
                      <a16:colId xmlns:a16="http://schemas.microsoft.com/office/drawing/2014/main" val="317604890"/>
                    </a:ext>
                  </a:extLst>
                </a:gridCol>
              </a:tblGrid>
              <a:tr h="0">
                <a:tc>
                  <a:txBody>
                    <a:bodyPr/>
                    <a:lstStyle/>
                    <a:p>
                      <a:pPr algn="ctr"/>
                      <a:r>
                        <a:rPr lang="en-US" dirty="0"/>
                        <a:t>All these projects are under contract and will be completed by June 30, 2026. THANK YOU! </a:t>
                      </a:r>
                    </a:p>
                  </a:txBody>
                  <a:tcPr/>
                </a:tc>
                <a:extLst>
                  <a:ext uri="{0D108BD9-81ED-4DB2-BD59-A6C34878D82A}">
                    <a16:rowId xmlns:a16="http://schemas.microsoft.com/office/drawing/2014/main" val="3177689008"/>
                  </a:ext>
                </a:extLst>
              </a:tr>
            </a:tbl>
          </a:graphicData>
        </a:graphic>
      </p:graphicFrame>
    </p:spTree>
    <p:extLst>
      <p:ext uri="{BB962C8B-B14F-4D97-AF65-F5344CB8AC3E}">
        <p14:creationId xmlns:p14="http://schemas.microsoft.com/office/powerpoint/2010/main" val="3668479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5B7F8-9428-463C-A262-C5367756FAEE}"/>
              </a:ext>
            </a:extLst>
          </p:cNvPr>
          <p:cNvSpPr/>
          <p:nvPr/>
        </p:nvSpPr>
        <p:spPr>
          <a:xfrm>
            <a:off x="878889" y="399495"/>
            <a:ext cx="10697593" cy="1242874"/>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a:xfrm>
            <a:off x="1097280" y="286603"/>
            <a:ext cx="9733477" cy="1450757"/>
          </a:xfrm>
        </p:spPr>
        <p:txBody>
          <a:bodyPr>
            <a:normAutofit/>
          </a:bodyPr>
          <a:lstStyle/>
          <a:p>
            <a:r>
              <a:rPr lang="en-US" b="1" dirty="0">
                <a:solidFill>
                  <a:schemeClr val="tx1"/>
                </a:solidFill>
              </a:rPr>
              <a:t>Project Summary</a:t>
            </a:r>
            <a:endParaRPr lang="en-US" dirty="0">
              <a:solidFill>
                <a:schemeClr val="tx1"/>
              </a:solidFill>
            </a:endParaRP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1097280" y="1845733"/>
            <a:ext cx="10058400" cy="4383617"/>
          </a:xfrm>
        </p:spPr>
        <p:txBody>
          <a:bodyPr/>
          <a:lstStyle/>
          <a:p>
            <a:r>
              <a:rPr lang="en-US" dirty="0"/>
              <a:t>In summary the Village of Questa is requesting funding to complete the Embargo Road project and Plan and Design of Old Red River Rd/La Lama Rd; which both roadways need rehabilitation and new pavement improvements. Potholes, cracks, drainage issues, the deterioration of the existing pavement and inadequate signage are the contributing factors to unsafe and problematic roads. </a:t>
            </a:r>
          </a:p>
          <a:p>
            <a:r>
              <a:rPr lang="en-US" dirty="0"/>
              <a:t>Given the opportunity to rehabilitate and reconstruct these roadways will benefit the quality of life for our residents, reduce wear and tear on personal vehicles, provide safer roadways for Questa school bus routes, Emergency and Public Safety Response vehicles, provide adequate access to NM 522 and NM 38, and attract tourists to recreational venues and local businesses throughout our community which will increase our GRT base.</a:t>
            </a:r>
          </a:p>
          <a:p>
            <a:endParaRPr lang="en-US" dirty="0"/>
          </a:p>
          <a:p>
            <a:r>
              <a:rPr lang="en-US" dirty="0"/>
              <a:t>The Village of Questa thanks you for your consideration when ranking our projects!</a:t>
            </a:r>
          </a:p>
        </p:txBody>
      </p:sp>
      <p:sp>
        <p:nvSpPr>
          <p:cNvPr id="6" name="Slide Number Placeholder 5">
            <a:extLst>
              <a:ext uri="{FF2B5EF4-FFF2-40B4-BE49-F238E27FC236}">
                <a16:creationId xmlns:a16="http://schemas.microsoft.com/office/drawing/2014/main" id="{39C4BFA0-EB76-48F2-9DB4-4DFBBC449154}"/>
              </a:ext>
            </a:extLst>
          </p:cNvPr>
          <p:cNvSpPr>
            <a:spLocks noGrp="1"/>
          </p:cNvSpPr>
          <p:nvPr>
            <p:ph type="sldNum" sz="quarter" idx="12"/>
          </p:nvPr>
        </p:nvSpPr>
        <p:spPr/>
        <p:txBody>
          <a:bodyPr/>
          <a:lstStyle/>
          <a:p>
            <a:fld id="{872A8C33-D0BC-49D1-86D4-8CB271712A0B}" type="slidenum">
              <a:rPr lang="en-US" smtClean="0"/>
              <a:t>16</a:t>
            </a:fld>
            <a:endParaRPr lang="en-US"/>
          </a:p>
        </p:txBody>
      </p:sp>
      <p:pic>
        <p:nvPicPr>
          <p:cNvPr id="10" name="Picture 9" descr="A hand giving a thumbs up&#10;&#10;AI-generated content may be incorrect.">
            <a:extLst>
              <a:ext uri="{FF2B5EF4-FFF2-40B4-BE49-F238E27FC236}">
                <a16:creationId xmlns:a16="http://schemas.microsoft.com/office/drawing/2014/main" id="{0E9F2707-BCC5-E280-421F-2976C0B413E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17565" y="4529859"/>
            <a:ext cx="1338115" cy="1699491"/>
          </a:xfrm>
          <a:prstGeom prst="rect">
            <a:avLst/>
          </a:prstGeom>
        </p:spPr>
      </p:pic>
    </p:spTree>
    <p:extLst>
      <p:ext uri="{BB962C8B-B14F-4D97-AF65-F5344CB8AC3E}">
        <p14:creationId xmlns:p14="http://schemas.microsoft.com/office/powerpoint/2010/main" val="3336929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B873C-0AA5-489F-BF1E-B6E6ECAE04F7}"/>
              </a:ext>
            </a:extLst>
          </p:cNvPr>
          <p:cNvSpPr/>
          <p:nvPr/>
        </p:nvSpPr>
        <p:spPr>
          <a:xfrm>
            <a:off x="878889" y="399495"/>
            <a:ext cx="10697593" cy="1242874"/>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42F12-8B47-4E68-BA9A-30D65B5F4FD4}"/>
              </a:ext>
            </a:extLst>
          </p:cNvPr>
          <p:cNvSpPr>
            <a:spLocks noGrp="1"/>
          </p:cNvSpPr>
          <p:nvPr>
            <p:ph type="title"/>
          </p:nvPr>
        </p:nvSpPr>
        <p:spPr/>
        <p:txBody>
          <a:bodyPr>
            <a:normAutofit/>
          </a:bodyPr>
          <a:lstStyle/>
          <a:p>
            <a:r>
              <a:rPr lang="en-US" sz="4400" b="1" dirty="0">
                <a:solidFill>
                  <a:schemeClr val="tx1"/>
                </a:solidFill>
              </a:rPr>
              <a:t>Planning</a:t>
            </a:r>
            <a:r>
              <a:rPr lang="en-US" sz="4400" dirty="0">
                <a:solidFill>
                  <a:schemeClr val="tx1"/>
                </a:solidFill>
              </a:rPr>
              <a:t>: Secured other Funding Sources, Matching Funds </a:t>
            </a:r>
          </a:p>
        </p:txBody>
      </p:sp>
      <p:sp>
        <p:nvSpPr>
          <p:cNvPr id="3" name="Content Placeholder 2">
            <a:extLst>
              <a:ext uri="{FF2B5EF4-FFF2-40B4-BE49-F238E27FC236}">
                <a16:creationId xmlns:a16="http://schemas.microsoft.com/office/drawing/2014/main" id="{942D2E4F-99BD-47A3-8FFA-92CD6FCECCA8}"/>
              </a:ext>
            </a:extLst>
          </p:cNvPr>
          <p:cNvSpPr>
            <a:spLocks noGrp="1"/>
          </p:cNvSpPr>
          <p:nvPr>
            <p:ph idx="1"/>
          </p:nvPr>
        </p:nvSpPr>
        <p:spPr>
          <a:xfrm>
            <a:off x="878889" y="1737359"/>
            <a:ext cx="10632754" cy="4372893"/>
          </a:xfrm>
        </p:spPr>
        <p:txBody>
          <a:bodyPr>
            <a:normAutofit/>
          </a:bodyPr>
          <a:lstStyle/>
          <a:p>
            <a:r>
              <a:rPr lang="en-US" b="1" dirty="0"/>
              <a:t>Priority 1: Embargo Road </a:t>
            </a:r>
            <a:r>
              <a:rPr lang="en-US" sz="1400" b="1" dirty="0">
                <a:highlight>
                  <a:srgbClr val="00FF00"/>
                </a:highlight>
              </a:rPr>
              <a:t>(SHOVEL READY PROJECT)</a:t>
            </a:r>
            <a:r>
              <a:rPr lang="en-US" sz="1200" b="1" dirty="0"/>
              <a:t>	</a:t>
            </a:r>
            <a:r>
              <a:rPr lang="en-US" sz="1200" dirty="0"/>
              <a:t>      </a:t>
            </a:r>
            <a:r>
              <a:rPr lang="en-US" b="1" dirty="0"/>
              <a:t>Priority 2: Old Red River Rd/La Lama Rd</a:t>
            </a:r>
            <a:endParaRPr lang="en-US" dirty="0"/>
          </a:p>
          <a:p>
            <a:endParaRPr lang="en-US" sz="1600" dirty="0"/>
          </a:p>
          <a:p>
            <a:endParaRPr lang="en-US" sz="1600" dirty="0"/>
          </a:p>
          <a:p>
            <a:endParaRPr lang="en-US" sz="1600" dirty="0"/>
          </a:p>
          <a:p>
            <a:endParaRPr lang="en-US" sz="1600" dirty="0"/>
          </a:p>
          <a:p>
            <a:pPr marL="0" indent="0">
              <a:buNone/>
            </a:pPr>
            <a:r>
              <a:rPr lang="en-US" sz="1400" b="1" dirty="0"/>
              <a:t>Plan &amp; Design have been completed for Embargo Road as of March 2025. </a:t>
            </a:r>
            <a:endParaRPr lang="en-US" sz="1400" b="1" i="1" u="sng" dirty="0">
              <a:highlight>
                <a:srgbClr val="00FF00"/>
              </a:highlight>
            </a:endParaRP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dirty="0"/>
          </a:p>
          <a:p>
            <a:pPr marL="0" indent="0">
              <a:buNone/>
            </a:pPr>
            <a:endParaRPr lang="en-US" dirty="0"/>
          </a:p>
          <a:p>
            <a:pPr marL="0" indent="0">
              <a:buNone/>
            </a:pPr>
            <a:endParaRPr lang="en-US" dirty="0"/>
          </a:p>
        </p:txBody>
      </p:sp>
      <p:sp>
        <p:nvSpPr>
          <p:cNvPr id="6" name="Slide Number Placeholder 5">
            <a:extLst>
              <a:ext uri="{FF2B5EF4-FFF2-40B4-BE49-F238E27FC236}">
                <a16:creationId xmlns:a16="http://schemas.microsoft.com/office/drawing/2014/main" id="{7C8C990C-5B4C-4B6C-96EA-B8C626A4FB78}"/>
              </a:ext>
            </a:extLst>
          </p:cNvPr>
          <p:cNvSpPr>
            <a:spLocks noGrp="1"/>
          </p:cNvSpPr>
          <p:nvPr>
            <p:ph type="sldNum" sz="quarter" idx="12"/>
          </p:nvPr>
        </p:nvSpPr>
        <p:spPr/>
        <p:txBody>
          <a:bodyPr/>
          <a:lstStyle/>
          <a:p>
            <a:fld id="{872A8C33-D0BC-49D1-86D4-8CB271712A0B}" type="slidenum">
              <a:rPr lang="en-US" smtClean="0"/>
              <a:t>2</a:t>
            </a:fld>
            <a:endParaRPr lang="en-US"/>
          </a:p>
        </p:txBody>
      </p:sp>
      <p:pic>
        <p:nvPicPr>
          <p:cNvPr id="5" name="Picture 4" descr="A full shot of money sacks&#10;&#10;AI-generated content may be incorrect.">
            <a:extLst>
              <a:ext uri="{FF2B5EF4-FFF2-40B4-BE49-F238E27FC236}">
                <a16:creationId xmlns:a16="http://schemas.microsoft.com/office/drawing/2014/main" id="{52FE7AA3-CA4F-2D4F-0FFC-36680E60D2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21246" y="4293264"/>
            <a:ext cx="1845317" cy="1645291"/>
          </a:xfrm>
          <a:prstGeom prst="rect">
            <a:avLst/>
          </a:prstGeom>
        </p:spPr>
      </p:pic>
      <p:graphicFrame>
        <p:nvGraphicFramePr>
          <p:cNvPr id="10" name="Table 9">
            <a:extLst>
              <a:ext uri="{FF2B5EF4-FFF2-40B4-BE49-F238E27FC236}">
                <a16:creationId xmlns:a16="http://schemas.microsoft.com/office/drawing/2014/main" id="{B6122536-84D2-9762-CEBB-761894BFACAF}"/>
              </a:ext>
            </a:extLst>
          </p:cNvPr>
          <p:cNvGraphicFramePr>
            <a:graphicFrameLocks noGrp="1"/>
          </p:cNvGraphicFramePr>
          <p:nvPr>
            <p:extLst>
              <p:ext uri="{D42A27DB-BD31-4B8C-83A1-F6EECF244321}">
                <p14:modId xmlns:p14="http://schemas.microsoft.com/office/powerpoint/2010/main" val="3159915696"/>
              </p:ext>
            </p:extLst>
          </p:nvPr>
        </p:nvGraphicFramePr>
        <p:xfrm>
          <a:off x="996028" y="2057400"/>
          <a:ext cx="4694478" cy="1554480"/>
        </p:xfrm>
        <a:graphic>
          <a:graphicData uri="http://schemas.openxmlformats.org/drawingml/2006/table">
            <a:tbl>
              <a:tblPr firstRow="1" bandRow="1">
                <a:tableStyleId>{5C22544A-7EE6-4342-B048-85BDC9FD1C3A}</a:tableStyleId>
              </a:tblPr>
              <a:tblGrid>
                <a:gridCol w="1564826">
                  <a:extLst>
                    <a:ext uri="{9D8B030D-6E8A-4147-A177-3AD203B41FA5}">
                      <a16:colId xmlns:a16="http://schemas.microsoft.com/office/drawing/2014/main" val="3454649659"/>
                    </a:ext>
                  </a:extLst>
                </a:gridCol>
                <a:gridCol w="1564826">
                  <a:extLst>
                    <a:ext uri="{9D8B030D-6E8A-4147-A177-3AD203B41FA5}">
                      <a16:colId xmlns:a16="http://schemas.microsoft.com/office/drawing/2014/main" val="3437486164"/>
                    </a:ext>
                  </a:extLst>
                </a:gridCol>
                <a:gridCol w="1564826">
                  <a:extLst>
                    <a:ext uri="{9D8B030D-6E8A-4147-A177-3AD203B41FA5}">
                      <a16:colId xmlns:a16="http://schemas.microsoft.com/office/drawing/2014/main" val="4038394832"/>
                    </a:ext>
                  </a:extLst>
                </a:gridCol>
              </a:tblGrid>
              <a:tr h="265750">
                <a:tc>
                  <a:txBody>
                    <a:bodyPr/>
                    <a:lstStyle/>
                    <a:p>
                      <a:r>
                        <a:rPr lang="en-US" sz="1200" b="1" dirty="0">
                          <a:solidFill>
                            <a:schemeClr val="tx1"/>
                          </a:solidFill>
                        </a:rPr>
                        <a:t>NMDOT/MAP</a:t>
                      </a:r>
                    </a:p>
                  </a:txBody>
                  <a:tcPr/>
                </a:tc>
                <a:tc>
                  <a:txBody>
                    <a:bodyPr/>
                    <a:lstStyle/>
                    <a:p>
                      <a:r>
                        <a:rPr lang="en-US" sz="1200" b="1" dirty="0">
                          <a:solidFill>
                            <a:schemeClr val="tx1"/>
                          </a:solidFill>
                        </a:rPr>
                        <a:t>L500523</a:t>
                      </a:r>
                    </a:p>
                  </a:txBody>
                  <a:tcPr/>
                </a:tc>
                <a:tc>
                  <a:txBody>
                    <a:bodyPr/>
                    <a:lstStyle/>
                    <a:p>
                      <a:r>
                        <a:rPr lang="en-US" sz="1200" b="1" dirty="0">
                          <a:solidFill>
                            <a:schemeClr val="tx1"/>
                          </a:solidFill>
                        </a:rPr>
                        <a:t>$25,483.00 balance</a:t>
                      </a:r>
                    </a:p>
                  </a:txBody>
                  <a:tcPr/>
                </a:tc>
                <a:extLst>
                  <a:ext uri="{0D108BD9-81ED-4DB2-BD59-A6C34878D82A}">
                    <a16:rowId xmlns:a16="http://schemas.microsoft.com/office/drawing/2014/main" val="1087373241"/>
                  </a:ext>
                </a:extLst>
              </a:tr>
              <a:tr h="265750">
                <a:tc>
                  <a:txBody>
                    <a:bodyPr/>
                    <a:lstStyle/>
                    <a:p>
                      <a:r>
                        <a:rPr lang="en-US" sz="1200" b="1" dirty="0">
                          <a:solidFill>
                            <a:schemeClr val="tx1"/>
                          </a:solidFill>
                        </a:rPr>
                        <a:t>NMDOT/MAP</a:t>
                      </a:r>
                    </a:p>
                  </a:txBody>
                  <a:tcPr/>
                </a:tc>
                <a:tc>
                  <a:txBody>
                    <a:bodyPr/>
                    <a:lstStyle/>
                    <a:p>
                      <a:r>
                        <a:rPr lang="en-US" sz="1200" b="1" dirty="0">
                          <a:solidFill>
                            <a:schemeClr val="tx1"/>
                          </a:solidFill>
                        </a:rPr>
                        <a:t>L500602</a:t>
                      </a:r>
                    </a:p>
                  </a:txBody>
                  <a:tcPr/>
                </a:tc>
                <a:tc>
                  <a:txBody>
                    <a:bodyPr/>
                    <a:lstStyle/>
                    <a:p>
                      <a:r>
                        <a:rPr lang="en-US" sz="1200" b="1" dirty="0">
                          <a:solidFill>
                            <a:schemeClr val="tx1"/>
                          </a:solidFill>
                        </a:rPr>
                        <a:t>$153,333.00</a:t>
                      </a:r>
                    </a:p>
                  </a:txBody>
                  <a:tcPr/>
                </a:tc>
                <a:extLst>
                  <a:ext uri="{0D108BD9-81ED-4DB2-BD59-A6C34878D82A}">
                    <a16:rowId xmlns:a16="http://schemas.microsoft.com/office/drawing/2014/main" val="1083987937"/>
                  </a:ext>
                </a:extLst>
              </a:tr>
              <a:tr h="265750">
                <a:tc>
                  <a:txBody>
                    <a:bodyPr/>
                    <a:lstStyle/>
                    <a:p>
                      <a:r>
                        <a:rPr lang="en-US" sz="1200" b="1" dirty="0">
                          <a:solidFill>
                            <a:schemeClr val="tx1"/>
                          </a:solidFill>
                        </a:rPr>
                        <a:t>NMDOT/MAP</a:t>
                      </a:r>
                    </a:p>
                  </a:txBody>
                  <a:tcPr/>
                </a:tc>
                <a:tc>
                  <a:txBody>
                    <a:bodyPr/>
                    <a:lstStyle/>
                    <a:p>
                      <a:r>
                        <a:rPr lang="en-US" sz="1200" b="1" dirty="0">
                          <a:solidFill>
                            <a:schemeClr val="tx1"/>
                          </a:solidFill>
                        </a:rPr>
                        <a:t>L500648</a:t>
                      </a:r>
                    </a:p>
                  </a:txBody>
                  <a:tcPr/>
                </a:tc>
                <a:tc>
                  <a:txBody>
                    <a:bodyPr/>
                    <a:lstStyle/>
                    <a:p>
                      <a:r>
                        <a:rPr lang="en-US" sz="1200" b="1" dirty="0">
                          <a:solidFill>
                            <a:schemeClr val="tx1"/>
                          </a:solidFill>
                        </a:rPr>
                        <a:t>$227,185.00</a:t>
                      </a:r>
                    </a:p>
                  </a:txBody>
                  <a:tcPr/>
                </a:tc>
                <a:extLst>
                  <a:ext uri="{0D108BD9-81ED-4DB2-BD59-A6C34878D82A}">
                    <a16:rowId xmlns:a16="http://schemas.microsoft.com/office/drawing/2014/main" val="3245137778"/>
                  </a:ext>
                </a:extLst>
              </a:tr>
              <a:tr h="265750">
                <a:tc>
                  <a:txBody>
                    <a:bodyPr/>
                    <a:lstStyle/>
                    <a:p>
                      <a:r>
                        <a:rPr lang="en-US" sz="1200" b="1" dirty="0">
                          <a:solidFill>
                            <a:schemeClr val="tx1"/>
                          </a:solidFill>
                        </a:rPr>
                        <a:t>In-Kind</a:t>
                      </a:r>
                    </a:p>
                  </a:txBody>
                  <a:tcPr/>
                </a:tc>
                <a:tc>
                  <a:txBody>
                    <a:bodyPr/>
                    <a:lstStyle/>
                    <a:p>
                      <a:r>
                        <a:rPr lang="en-US" sz="1200" b="1" dirty="0">
                          <a:solidFill>
                            <a:schemeClr val="tx1"/>
                          </a:solidFill>
                        </a:rPr>
                        <a:t>Chevron</a:t>
                      </a:r>
                    </a:p>
                  </a:txBody>
                  <a:tcPr/>
                </a:tc>
                <a:tc>
                  <a:txBody>
                    <a:bodyPr/>
                    <a:lstStyle/>
                    <a:p>
                      <a:r>
                        <a:rPr lang="en-US" sz="1200" b="1" dirty="0">
                          <a:solidFill>
                            <a:schemeClr val="tx1"/>
                          </a:solidFill>
                        </a:rPr>
                        <a:t>$23,020.00</a:t>
                      </a:r>
                    </a:p>
                  </a:txBody>
                  <a:tcPr/>
                </a:tc>
                <a:extLst>
                  <a:ext uri="{0D108BD9-81ED-4DB2-BD59-A6C34878D82A}">
                    <a16:rowId xmlns:a16="http://schemas.microsoft.com/office/drawing/2014/main" val="4236821188"/>
                  </a:ext>
                </a:extLst>
              </a:tr>
              <a:tr h="265750">
                <a:tc>
                  <a:txBody>
                    <a:bodyPr/>
                    <a:lstStyle/>
                    <a:p>
                      <a:endParaRPr lang="en-US" sz="1200" b="1" dirty="0">
                        <a:solidFill>
                          <a:schemeClr val="tx1"/>
                        </a:solidFill>
                      </a:endParaRPr>
                    </a:p>
                  </a:txBody>
                  <a:tcPr/>
                </a:tc>
                <a:tc>
                  <a:txBody>
                    <a:bodyPr/>
                    <a:lstStyle/>
                    <a:p>
                      <a:endParaRPr lang="en-US" sz="1200" b="1" dirty="0">
                        <a:solidFill>
                          <a:schemeClr val="tx1"/>
                        </a:solidFill>
                      </a:endParaRPr>
                    </a:p>
                  </a:txBody>
                  <a:tcPr/>
                </a:tc>
                <a:tc>
                  <a:txBody>
                    <a:bodyPr/>
                    <a:lstStyle/>
                    <a:p>
                      <a:r>
                        <a:rPr lang="en-US" sz="1200" b="1" dirty="0">
                          <a:solidFill>
                            <a:schemeClr val="tx1"/>
                          </a:solidFill>
                        </a:rPr>
                        <a:t>TTL Unused funds $429,021.00</a:t>
                      </a:r>
                    </a:p>
                  </a:txBody>
                  <a:tcPr/>
                </a:tc>
                <a:extLst>
                  <a:ext uri="{0D108BD9-81ED-4DB2-BD59-A6C34878D82A}">
                    <a16:rowId xmlns:a16="http://schemas.microsoft.com/office/drawing/2014/main" val="4117446513"/>
                  </a:ext>
                </a:extLst>
              </a:tr>
            </a:tbl>
          </a:graphicData>
        </a:graphic>
      </p:graphicFrame>
      <p:graphicFrame>
        <p:nvGraphicFramePr>
          <p:cNvPr id="11" name="Table 10">
            <a:extLst>
              <a:ext uri="{FF2B5EF4-FFF2-40B4-BE49-F238E27FC236}">
                <a16:creationId xmlns:a16="http://schemas.microsoft.com/office/drawing/2014/main" id="{5DB24C0A-B508-7E87-5A9B-31DFD93EA341}"/>
              </a:ext>
            </a:extLst>
          </p:cNvPr>
          <p:cNvGraphicFramePr>
            <a:graphicFrameLocks noGrp="1"/>
          </p:cNvGraphicFramePr>
          <p:nvPr>
            <p:extLst>
              <p:ext uri="{D42A27DB-BD31-4B8C-83A1-F6EECF244321}">
                <p14:modId xmlns:p14="http://schemas.microsoft.com/office/powerpoint/2010/main" val="2353428193"/>
              </p:ext>
            </p:extLst>
          </p:nvPr>
        </p:nvGraphicFramePr>
        <p:xfrm>
          <a:off x="878889" y="4107844"/>
          <a:ext cx="5913797" cy="370840"/>
        </p:xfrm>
        <a:graphic>
          <a:graphicData uri="http://schemas.openxmlformats.org/drawingml/2006/table">
            <a:tbl>
              <a:tblPr firstRow="1" bandRow="1">
                <a:tableStyleId>{5C22544A-7EE6-4342-B048-85BDC9FD1C3A}</a:tableStyleId>
              </a:tblPr>
              <a:tblGrid>
                <a:gridCol w="5913797">
                  <a:extLst>
                    <a:ext uri="{9D8B030D-6E8A-4147-A177-3AD203B41FA5}">
                      <a16:colId xmlns:a16="http://schemas.microsoft.com/office/drawing/2014/main" val="3877361917"/>
                    </a:ext>
                  </a:extLst>
                </a:gridCol>
              </a:tblGrid>
              <a:tr h="370840">
                <a:tc>
                  <a:txBody>
                    <a:bodyPr/>
                    <a:lstStyle/>
                    <a:p>
                      <a:r>
                        <a:rPr lang="en-US" sz="1400" dirty="0">
                          <a:solidFill>
                            <a:schemeClr val="bg2">
                              <a:lumMod val="10000"/>
                            </a:schemeClr>
                          </a:solidFill>
                        </a:rPr>
                        <a:t>TPF funding request to COMPLETE the Embargo Road Project is $1,220,536.06</a:t>
                      </a:r>
                    </a:p>
                  </a:txBody>
                  <a:tcPr/>
                </a:tc>
                <a:extLst>
                  <a:ext uri="{0D108BD9-81ED-4DB2-BD59-A6C34878D82A}">
                    <a16:rowId xmlns:a16="http://schemas.microsoft.com/office/drawing/2014/main" val="4253770003"/>
                  </a:ext>
                </a:extLst>
              </a:tr>
            </a:tbl>
          </a:graphicData>
        </a:graphic>
      </p:graphicFrame>
      <p:graphicFrame>
        <p:nvGraphicFramePr>
          <p:cNvPr id="12" name="Table 11">
            <a:extLst>
              <a:ext uri="{FF2B5EF4-FFF2-40B4-BE49-F238E27FC236}">
                <a16:creationId xmlns:a16="http://schemas.microsoft.com/office/drawing/2014/main" id="{8527B269-E960-B361-C631-7C8C2333D901}"/>
              </a:ext>
            </a:extLst>
          </p:cNvPr>
          <p:cNvGraphicFramePr>
            <a:graphicFrameLocks noGrp="1"/>
          </p:cNvGraphicFramePr>
          <p:nvPr>
            <p:extLst>
              <p:ext uri="{D42A27DB-BD31-4B8C-83A1-F6EECF244321}">
                <p14:modId xmlns:p14="http://schemas.microsoft.com/office/powerpoint/2010/main" val="1476522819"/>
              </p:ext>
            </p:extLst>
          </p:nvPr>
        </p:nvGraphicFramePr>
        <p:xfrm>
          <a:off x="878889" y="4555773"/>
          <a:ext cx="5548995" cy="1426591"/>
        </p:xfrm>
        <a:graphic>
          <a:graphicData uri="http://schemas.openxmlformats.org/drawingml/2006/table">
            <a:tbl>
              <a:tblPr firstRow="1" bandRow="1">
                <a:tableStyleId>{327F97BB-C833-4FB7-BDE5-3F7075034690}</a:tableStyleId>
              </a:tblPr>
              <a:tblGrid>
                <a:gridCol w="1109799">
                  <a:extLst>
                    <a:ext uri="{9D8B030D-6E8A-4147-A177-3AD203B41FA5}">
                      <a16:colId xmlns:a16="http://schemas.microsoft.com/office/drawing/2014/main" val="3823998330"/>
                    </a:ext>
                  </a:extLst>
                </a:gridCol>
                <a:gridCol w="1109799">
                  <a:extLst>
                    <a:ext uri="{9D8B030D-6E8A-4147-A177-3AD203B41FA5}">
                      <a16:colId xmlns:a16="http://schemas.microsoft.com/office/drawing/2014/main" val="3000458104"/>
                    </a:ext>
                  </a:extLst>
                </a:gridCol>
                <a:gridCol w="1109799">
                  <a:extLst>
                    <a:ext uri="{9D8B030D-6E8A-4147-A177-3AD203B41FA5}">
                      <a16:colId xmlns:a16="http://schemas.microsoft.com/office/drawing/2014/main" val="3598041565"/>
                    </a:ext>
                  </a:extLst>
                </a:gridCol>
                <a:gridCol w="1109799">
                  <a:extLst>
                    <a:ext uri="{9D8B030D-6E8A-4147-A177-3AD203B41FA5}">
                      <a16:colId xmlns:a16="http://schemas.microsoft.com/office/drawing/2014/main" val="3588099642"/>
                    </a:ext>
                  </a:extLst>
                </a:gridCol>
                <a:gridCol w="1109799">
                  <a:extLst>
                    <a:ext uri="{9D8B030D-6E8A-4147-A177-3AD203B41FA5}">
                      <a16:colId xmlns:a16="http://schemas.microsoft.com/office/drawing/2014/main" val="3779634331"/>
                    </a:ext>
                  </a:extLst>
                </a:gridCol>
              </a:tblGrid>
              <a:tr h="1426591">
                <a:tc>
                  <a:txBody>
                    <a:bodyPr/>
                    <a:lstStyle/>
                    <a:p>
                      <a:r>
                        <a:rPr lang="en-US" sz="1200" dirty="0">
                          <a:solidFill>
                            <a:schemeClr val="bg2">
                              <a:lumMod val="10000"/>
                            </a:schemeClr>
                          </a:solidFill>
                        </a:rPr>
                        <a:t>Project Cost</a:t>
                      </a:r>
                    </a:p>
                    <a:p>
                      <a:endParaRPr lang="en-US" sz="1200" dirty="0">
                        <a:solidFill>
                          <a:schemeClr val="bg2">
                            <a:lumMod val="10000"/>
                          </a:schemeClr>
                        </a:solidFill>
                      </a:endParaRPr>
                    </a:p>
                    <a:p>
                      <a:endParaRPr lang="en-US" sz="1200" dirty="0">
                        <a:solidFill>
                          <a:schemeClr val="bg2">
                            <a:lumMod val="10000"/>
                          </a:schemeClr>
                        </a:solidFill>
                      </a:endParaRPr>
                    </a:p>
                    <a:p>
                      <a:endParaRPr lang="en-US" sz="1200" dirty="0">
                        <a:solidFill>
                          <a:schemeClr val="bg2">
                            <a:lumMod val="10000"/>
                          </a:schemeClr>
                        </a:solidFill>
                      </a:endParaRPr>
                    </a:p>
                    <a:p>
                      <a:r>
                        <a:rPr lang="en-US" sz="1200" dirty="0">
                          <a:solidFill>
                            <a:schemeClr val="bg2">
                              <a:lumMod val="10000"/>
                            </a:schemeClr>
                          </a:solidFill>
                        </a:rPr>
                        <a:t>$1,363,233.69</a:t>
                      </a:r>
                    </a:p>
                  </a:txBody>
                  <a:tcPr/>
                </a:tc>
                <a:tc>
                  <a:txBody>
                    <a:bodyPr/>
                    <a:lstStyle/>
                    <a:p>
                      <a:r>
                        <a:rPr lang="en-US" sz="1200" dirty="0">
                          <a:solidFill>
                            <a:schemeClr val="bg2">
                              <a:lumMod val="10000"/>
                            </a:schemeClr>
                          </a:solidFill>
                        </a:rPr>
                        <a:t>Minus (-) funds on hand</a:t>
                      </a:r>
                    </a:p>
                    <a:p>
                      <a:endParaRPr lang="en-US" sz="1200" dirty="0">
                        <a:solidFill>
                          <a:schemeClr val="bg2">
                            <a:lumMod val="10000"/>
                          </a:schemeClr>
                        </a:solidFill>
                      </a:endParaRPr>
                    </a:p>
                    <a:p>
                      <a:endParaRPr lang="en-US" sz="1200" dirty="0">
                        <a:solidFill>
                          <a:schemeClr val="bg2">
                            <a:lumMod val="10000"/>
                          </a:schemeClr>
                        </a:solidFill>
                      </a:endParaRPr>
                    </a:p>
                    <a:p>
                      <a:r>
                        <a:rPr lang="en-US" sz="1200" dirty="0">
                          <a:solidFill>
                            <a:schemeClr val="bg2">
                              <a:lumMod val="10000"/>
                            </a:schemeClr>
                          </a:solidFill>
                        </a:rPr>
                        <a:t>$429,021.00 </a:t>
                      </a:r>
                    </a:p>
                  </a:txBody>
                  <a:tcPr/>
                </a:tc>
                <a:tc>
                  <a:txBody>
                    <a:bodyPr/>
                    <a:lstStyle/>
                    <a:p>
                      <a:r>
                        <a:rPr lang="en-US" sz="1200" dirty="0">
                          <a:solidFill>
                            <a:schemeClr val="bg2">
                              <a:lumMod val="10000"/>
                            </a:schemeClr>
                          </a:solidFill>
                        </a:rPr>
                        <a:t>Plus (+) 10%</a:t>
                      </a:r>
                    </a:p>
                    <a:p>
                      <a:r>
                        <a:rPr lang="en-US" sz="1200" dirty="0">
                          <a:solidFill>
                            <a:schemeClr val="bg2">
                              <a:lumMod val="10000"/>
                            </a:schemeClr>
                          </a:solidFill>
                        </a:rPr>
                        <a:t>Contingency</a:t>
                      </a:r>
                    </a:p>
                    <a:p>
                      <a:endParaRPr lang="en-US" sz="1200" dirty="0">
                        <a:solidFill>
                          <a:schemeClr val="bg2">
                            <a:lumMod val="10000"/>
                          </a:schemeClr>
                        </a:solidFill>
                      </a:endParaRPr>
                    </a:p>
                    <a:p>
                      <a:endParaRPr lang="en-US" sz="1200" dirty="0">
                        <a:solidFill>
                          <a:schemeClr val="bg2">
                            <a:lumMod val="10000"/>
                          </a:schemeClr>
                        </a:solidFill>
                      </a:endParaRPr>
                    </a:p>
                    <a:p>
                      <a:r>
                        <a:rPr lang="en-US" sz="1200" dirty="0">
                          <a:solidFill>
                            <a:schemeClr val="bg2">
                              <a:lumMod val="10000"/>
                            </a:schemeClr>
                          </a:solidFill>
                        </a:rPr>
                        <a:t>$136,323.37</a:t>
                      </a:r>
                    </a:p>
                  </a:txBody>
                  <a:tcPr/>
                </a:tc>
                <a:tc>
                  <a:txBody>
                    <a:bodyPr/>
                    <a:lstStyle/>
                    <a:p>
                      <a:r>
                        <a:rPr lang="en-US" sz="1200" dirty="0">
                          <a:solidFill>
                            <a:schemeClr val="bg2">
                              <a:lumMod val="10000"/>
                            </a:schemeClr>
                          </a:solidFill>
                        </a:rPr>
                        <a:t>Plus (+) Construction</a:t>
                      </a:r>
                    </a:p>
                    <a:p>
                      <a:r>
                        <a:rPr lang="en-US" sz="1200" dirty="0">
                          <a:solidFill>
                            <a:schemeClr val="bg2">
                              <a:lumMod val="10000"/>
                            </a:schemeClr>
                          </a:solidFill>
                        </a:rPr>
                        <a:t>Management</a:t>
                      </a:r>
                    </a:p>
                    <a:p>
                      <a:endParaRPr lang="en-US" sz="1200" dirty="0">
                        <a:solidFill>
                          <a:schemeClr val="bg2">
                            <a:lumMod val="10000"/>
                          </a:schemeClr>
                        </a:solidFill>
                      </a:endParaRPr>
                    </a:p>
                    <a:p>
                      <a:r>
                        <a:rPr lang="en-US" sz="1200" dirty="0">
                          <a:solidFill>
                            <a:schemeClr val="bg2">
                              <a:lumMod val="10000"/>
                            </a:schemeClr>
                          </a:solidFill>
                        </a:rPr>
                        <a:t>$150,000.00</a:t>
                      </a:r>
                    </a:p>
                  </a:txBody>
                  <a:tcPr/>
                </a:tc>
                <a:tc>
                  <a:txBody>
                    <a:bodyPr/>
                    <a:lstStyle/>
                    <a:p>
                      <a:r>
                        <a:rPr lang="en-US" sz="1200" dirty="0">
                          <a:solidFill>
                            <a:schemeClr val="bg2">
                              <a:lumMod val="10000"/>
                            </a:schemeClr>
                          </a:solidFill>
                        </a:rPr>
                        <a:t>(=) Total TPF</a:t>
                      </a:r>
                    </a:p>
                    <a:p>
                      <a:r>
                        <a:rPr lang="en-US" sz="1200" dirty="0">
                          <a:solidFill>
                            <a:schemeClr val="bg2">
                              <a:lumMod val="10000"/>
                            </a:schemeClr>
                          </a:solidFill>
                        </a:rPr>
                        <a:t>Request</a:t>
                      </a:r>
                    </a:p>
                    <a:p>
                      <a:endParaRPr lang="en-US" sz="1200" dirty="0">
                        <a:solidFill>
                          <a:schemeClr val="bg2">
                            <a:lumMod val="10000"/>
                          </a:schemeClr>
                        </a:solidFill>
                      </a:endParaRPr>
                    </a:p>
                    <a:p>
                      <a:endParaRPr lang="en-US" sz="1200" dirty="0">
                        <a:solidFill>
                          <a:schemeClr val="bg2">
                            <a:lumMod val="10000"/>
                          </a:schemeClr>
                        </a:solidFill>
                      </a:endParaRPr>
                    </a:p>
                    <a:p>
                      <a:r>
                        <a:rPr lang="en-US" sz="1200" dirty="0">
                          <a:solidFill>
                            <a:schemeClr val="bg2">
                              <a:lumMod val="10000"/>
                            </a:schemeClr>
                          </a:solidFill>
                        </a:rPr>
                        <a:t>$1,220,536.06</a:t>
                      </a:r>
                    </a:p>
                  </a:txBody>
                  <a:tcPr/>
                </a:tc>
                <a:extLst>
                  <a:ext uri="{0D108BD9-81ED-4DB2-BD59-A6C34878D82A}">
                    <a16:rowId xmlns:a16="http://schemas.microsoft.com/office/drawing/2014/main" val="1772273127"/>
                  </a:ext>
                </a:extLst>
              </a:tr>
            </a:tbl>
          </a:graphicData>
        </a:graphic>
      </p:graphicFrame>
      <p:graphicFrame>
        <p:nvGraphicFramePr>
          <p:cNvPr id="7" name="Table 6">
            <a:extLst>
              <a:ext uri="{FF2B5EF4-FFF2-40B4-BE49-F238E27FC236}">
                <a16:creationId xmlns:a16="http://schemas.microsoft.com/office/drawing/2014/main" id="{3BF5864F-C695-3A1F-C30A-7E481050D368}"/>
              </a:ext>
            </a:extLst>
          </p:cNvPr>
          <p:cNvGraphicFramePr>
            <a:graphicFrameLocks noGrp="1"/>
          </p:cNvGraphicFramePr>
          <p:nvPr>
            <p:extLst>
              <p:ext uri="{D42A27DB-BD31-4B8C-83A1-F6EECF244321}">
                <p14:modId xmlns:p14="http://schemas.microsoft.com/office/powerpoint/2010/main" val="3761391809"/>
              </p:ext>
            </p:extLst>
          </p:nvPr>
        </p:nvGraphicFramePr>
        <p:xfrm>
          <a:off x="6501496" y="2086893"/>
          <a:ext cx="5010147" cy="1737360"/>
        </p:xfrm>
        <a:graphic>
          <a:graphicData uri="http://schemas.openxmlformats.org/drawingml/2006/table">
            <a:tbl>
              <a:tblPr firstRow="1" bandRow="1">
                <a:tableStyleId>{5C22544A-7EE6-4342-B048-85BDC9FD1C3A}</a:tableStyleId>
              </a:tblPr>
              <a:tblGrid>
                <a:gridCol w="1670049">
                  <a:extLst>
                    <a:ext uri="{9D8B030D-6E8A-4147-A177-3AD203B41FA5}">
                      <a16:colId xmlns:a16="http://schemas.microsoft.com/office/drawing/2014/main" val="3454649659"/>
                    </a:ext>
                  </a:extLst>
                </a:gridCol>
                <a:gridCol w="1670049">
                  <a:extLst>
                    <a:ext uri="{9D8B030D-6E8A-4147-A177-3AD203B41FA5}">
                      <a16:colId xmlns:a16="http://schemas.microsoft.com/office/drawing/2014/main" val="3437486164"/>
                    </a:ext>
                  </a:extLst>
                </a:gridCol>
                <a:gridCol w="1670049">
                  <a:extLst>
                    <a:ext uri="{9D8B030D-6E8A-4147-A177-3AD203B41FA5}">
                      <a16:colId xmlns:a16="http://schemas.microsoft.com/office/drawing/2014/main" val="4038394832"/>
                    </a:ext>
                  </a:extLst>
                </a:gridCol>
              </a:tblGrid>
              <a:tr h="240787">
                <a:tc>
                  <a:txBody>
                    <a:bodyPr/>
                    <a:lstStyle/>
                    <a:p>
                      <a:r>
                        <a:rPr lang="en-US" sz="1200" b="1" dirty="0">
                          <a:solidFill>
                            <a:schemeClr val="tx1"/>
                          </a:solidFill>
                        </a:rPr>
                        <a:t>Phase 1</a:t>
                      </a:r>
                    </a:p>
                  </a:txBody>
                  <a:tcPr/>
                </a:tc>
                <a:tc>
                  <a:txBody>
                    <a:bodyPr/>
                    <a:lstStyle/>
                    <a:p>
                      <a:r>
                        <a:rPr lang="en-US" sz="1200" b="1" dirty="0">
                          <a:solidFill>
                            <a:schemeClr val="tx1"/>
                          </a:solidFill>
                        </a:rPr>
                        <a:t>Plan and Design </a:t>
                      </a:r>
                    </a:p>
                  </a:txBody>
                  <a:tcPr/>
                </a:tc>
                <a:tc>
                  <a:txBody>
                    <a:bodyPr/>
                    <a:lstStyle/>
                    <a:p>
                      <a:r>
                        <a:rPr lang="en-US" sz="1200" b="1" dirty="0">
                          <a:solidFill>
                            <a:schemeClr val="tx1"/>
                          </a:solidFill>
                        </a:rPr>
                        <a:t>$180,782.46</a:t>
                      </a:r>
                    </a:p>
                  </a:txBody>
                  <a:tcPr/>
                </a:tc>
                <a:extLst>
                  <a:ext uri="{0D108BD9-81ED-4DB2-BD59-A6C34878D82A}">
                    <a16:rowId xmlns:a16="http://schemas.microsoft.com/office/drawing/2014/main" val="1087373241"/>
                  </a:ext>
                </a:extLst>
              </a:tr>
              <a:tr h="401312">
                <a:tc>
                  <a:txBody>
                    <a:bodyPr/>
                    <a:lstStyle/>
                    <a:p>
                      <a:r>
                        <a:rPr lang="en-US" sz="1200" b="1" dirty="0">
                          <a:solidFill>
                            <a:schemeClr val="tx1"/>
                          </a:solidFill>
                        </a:rPr>
                        <a:t>No funds secured to date</a:t>
                      </a:r>
                    </a:p>
                  </a:txBody>
                  <a:tcPr/>
                </a:tc>
                <a:tc>
                  <a:txBody>
                    <a:bodyPr/>
                    <a:lstStyle/>
                    <a:p>
                      <a:r>
                        <a:rPr lang="en-US" sz="1200" b="1" dirty="0">
                          <a:solidFill>
                            <a:schemeClr val="tx1"/>
                          </a:solidFill>
                        </a:rPr>
                        <a:t>Seeking TPF Funding for Plan and Design</a:t>
                      </a:r>
                    </a:p>
                  </a:txBody>
                  <a:tcPr/>
                </a:tc>
                <a:tc>
                  <a:txBody>
                    <a:bodyPr/>
                    <a:lstStyle/>
                    <a:p>
                      <a:endParaRPr lang="en-US" sz="1200" b="1" dirty="0">
                        <a:solidFill>
                          <a:schemeClr val="tx1"/>
                        </a:solidFill>
                      </a:endParaRPr>
                    </a:p>
                  </a:txBody>
                  <a:tcPr/>
                </a:tc>
                <a:extLst>
                  <a:ext uri="{0D108BD9-81ED-4DB2-BD59-A6C34878D82A}">
                    <a16:rowId xmlns:a16="http://schemas.microsoft.com/office/drawing/2014/main" val="1083987937"/>
                  </a:ext>
                </a:extLst>
              </a:tr>
              <a:tr h="240787">
                <a:tc>
                  <a:txBody>
                    <a:bodyPr/>
                    <a:lstStyle/>
                    <a:p>
                      <a:r>
                        <a:rPr lang="en-US" sz="1200" b="1" dirty="0">
                          <a:solidFill>
                            <a:schemeClr val="tx1"/>
                          </a:solidFill>
                        </a:rPr>
                        <a:t>Phase 2</a:t>
                      </a:r>
                    </a:p>
                  </a:txBody>
                  <a:tcPr/>
                </a:tc>
                <a:tc>
                  <a:txBody>
                    <a:bodyPr/>
                    <a:lstStyle/>
                    <a:p>
                      <a:r>
                        <a:rPr lang="en-US" sz="1200" b="1" dirty="0">
                          <a:solidFill>
                            <a:schemeClr val="tx1"/>
                          </a:solidFill>
                        </a:rPr>
                        <a:t>Construction &amp; CM</a:t>
                      </a:r>
                    </a:p>
                  </a:txBody>
                  <a:tcPr/>
                </a:tc>
                <a:tc>
                  <a:txBody>
                    <a:bodyPr/>
                    <a:lstStyle/>
                    <a:p>
                      <a:r>
                        <a:rPr lang="en-US" sz="1200" b="1" dirty="0">
                          <a:solidFill>
                            <a:schemeClr val="tx1"/>
                          </a:solidFill>
                        </a:rPr>
                        <a:t>$1,216,117.54</a:t>
                      </a:r>
                    </a:p>
                  </a:txBody>
                  <a:tcPr/>
                </a:tc>
                <a:extLst>
                  <a:ext uri="{0D108BD9-81ED-4DB2-BD59-A6C34878D82A}">
                    <a16:rowId xmlns:a16="http://schemas.microsoft.com/office/drawing/2014/main" val="3245137778"/>
                  </a:ext>
                </a:extLst>
              </a:tr>
              <a:tr h="401312">
                <a:tc>
                  <a:txBody>
                    <a:bodyPr/>
                    <a:lstStyle/>
                    <a:p>
                      <a:r>
                        <a:rPr lang="en-US" sz="1200" b="1" dirty="0">
                          <a:solidFill>
                            <a:schemeClr val="tx1"/>
                          </a:solidFill>
                        </a:rPr>
                        <a:t>No funds secured to date</a:t>
                      </a:r>
                    </a:p>
                  </a:txBody>
                  <a:tcPr/>
                </a:tc>
                <a:tc>
                  <a:txBody>
                    <a:bodyPr/>
                    <a:lstStyle/>
                    <a:p>
                      <a:endParaRPr lang="en-US" sz="1200" b="1" dirty="0">
                        <a:solidFill>
                          <a:schemeClr val="tx1"/>
                        </a:solidFill>
                      </a:endParaRPr>
                    </a:p>
                  </a:txBody>
                  <a:tcPr/>
                </a:tc>
                <a:tc>
                  <a:txBody>
                    <a:bodyPr/>
                    <a:lstStyle/>
                    <a:p>
                      <a:endParaRPr lang="en-US" sz="1200" b="1" dirty="0">
                        <a:solidFill>
                          <a:schemeClr val="tx1"/>
                        </a:solidFill>
                      </a:endParaRPr>
                    </a:p>
                  </a:txBody>
                  <a:tcPr/>
                </a:tc>
                <a:extLst>
                  <a:ext uri="{0D108BD9-81ED-4DB2-BD59-A6C34878D82A}">
                    <a16:rowId xmlns:a16="http://schemas.microsoft.com/office/drawing/2014/main" val="4236821188"/>
                  </a:ext>
                </a:extLst>
              </a:tr>
              <a:tr h="240787">
                <a:tc>
                  <a:txBody>
                    <a:bodyPr/>
                    <a:lstStyle/>
                    <a:p>
                      <a:r>
                        <a:rPr lang="en-US" sz="1200" b="1" dirty="0">
                          <a:solidFill>
                            <a:schemeClr val="tx1"/>
                          </a:solidFill>
                        </a:rPr>
                        <a:t>TOTAL PROJECT COST</a:t>
                      </a:r>
                    </a:p>
                  </a:txBody>
                  <a:tcPr/>
                </a:tc>
                <a:tc>
                  <a:txBody>
                    <a:bodyPr/>
                    <a:lstStyle/>
                    <a:p>
                      <a:endParaRPr lang="en-US" sz="1200" b="1" dirty="0">
                        <a:solidFill>
                          <a:schemeClr val="tx1"/>
                        </a:solidFill>
                      </a:endParaRPr>
                    </a:p>
                  </a:txBody>
                  <a:tcPr/>
                </a:tc>
                <a:tc>
                  <a:txBody>
                    <a:bodyPr/>
                    <a:lstStyle/>
                    <a:p>
                      <a:r>
                        <a:rPr lang="en-US" sz="1200" b="1" dirty="0">
                          <a:solidFill>
                            <a:schemeClr val="tx1"/>
                          </a:solidFill>
                        </a:rPr>
                        <a:t>$1,396,900.00</a:t>
                      </a:r>
                    </a:p>
                  </a:txBody>
                  <a:tcPr/>
                </a:tc>
                <a:extLst>
                  <a:ext uri="{0D108BD9-81ED-4DB2-BD59-A6C34878D82A}">
                    <a16:rowId xmlns:a16="http://schemas.microsoft.com/office/drawing/2014/main" val="4117446513"/>
                  </a:ext>
                </a:extLst>
              </a:tr>
            </a:tbl>
          </a:graphicData>
        </a:graphic>
      </p:graphicFrame>
      <p:graphicFrame>
        <p:nvGraphicFramePr>
          <p:cNvPr id="8" name="Table 7">
            <a:extLst>
              <a:ext uri="{FF2B5EF4-FFF2-40B4-BE49-F238E27FC236}">
                <a16:creationId xmlns:a16="http://schemas.microsoft.com/office/drawing/2014/main" id="{127B2796-386D-DAC9-EBD7-CD1E18805EBD}"/>
              </a:ext>
            </a:extLst>
          </p:cNvPr>
          <p:cNvGraphicFramePr>
            <a:graphicFrameLocks noGrp="1"/>
          </p:cNvGraphicFramePr>
          <p:nvPr>
            <p:extLst>
              <p:ext uri="{D42A27DB-BD31-4B8C-83A1-F6EECF244321}">
                <p14:modId xmlns:p14="http://schemas.microsoft.com/office/powerpoint/2010/main" val="2993008168"/>
              </p:ext>
            </p:extLst>
          </p:nvPr>
        </p:nvGraphicFramePr>
        <p:xfrm>
          <a:off x="878889" y="6420796"/>
          <a:ext cx="10004899" cy="370840"/>
        </p:xfrm>
        <a:graphic>
          <a:graphicData uri="http://schemas.openxmlformats.org/drawingml/2006/table">
            <a:tbl>
              <a:tblPr firstRow="1" bandRow="1">
                <a:tableStyleId>{5C22544A-7EE6-4342-B048-85BDC9FD1C3A}</a:tableStyleId>
              </a:tblPr>
              <a:tblGrid>
                <a:gridCol w="10004899">
                  <a:extLst>
                    <a:ext uri="{9D8B030D-6E8A-4147-A177-3AD203B41FA5}">
                      <a16:colId xmlns:a16="http://schemas.microsoft.com/office/drawing/2014/main" val="127636439"/>
                    </a:ext>
                  </a:extLst>
                </a:gridCol>
              </a:tblGrid>
              <a:tr h="370840">
                <a:tc>
                  <a:txBody>
                    <a:bodyPr/>
                    <a:lstStyle/>
                    <a:p>
                      <a:pPr algn="ctr"/>
                      <a:r>
                        <a:rPr lang="en-US" dirty="0"/>
                        <a:t>The Village of Questa </a:t>
                      </a:r>
                      <a:r>
                        <a:rPr lang="en-US" i="1" u="sng" dirty="0"/>
                        <a:t>will not </a:t>
                      </a:r>
                      <a:r>
                        <a:rPr lang="en-US" dirty="0"/>
                        <a:t>seek match waivers for these TPF asks</a:t>
                      </a:r>
                    </a:p>
                  </a:txBody>
                  <a:tcPr/>
                </a:tc>
                <a:extLst>
                  <a:ext uri="{0D108BD9-81ED-4DB2-BD59-A6C34878D82A}">
                    <a16:rowId xmlns:a16="http://schemas.microsoft.com/office/drawing/2014/main" val="1847721619"/>
                  </a:ext>
                </a:extLst>
              </a:tr>
            </a:tbl>
          </a:graphicData>
        </a:graphic>
      </p:graphicFrame>
    </p:spTree>
    <p:extLst>
      <p:ext uri="{BB962C8B-B14F-4D97-AF65-F5344CB8AC3E}">
        <p14:creationId xmlns:p14="http://schemas.microsoft.com/office/powerpoint/2010/main" val="1549780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6FC8E2-3849-4507-82EE-1043B8A7F304}"/>
              </a:ext>
            </a:extLst>
          </p:cNvPr>
          <p:cNvSpPr/>
          <p:nvPr/>
        </p:nvSpPr>
        <p:spPr>
          <a:xfrm>
            <a:off x="878889" y="399495"/>
            <a:ext cx="10697593" cy="1242874"/>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A1E7C2-9305-4CD5-9C61-22372C2806F4}"/>
              </a:ext>
            </a:extLst>
          </p:cNvPr>
          <p:cNvSpPr>
            <a:spLocks noGrp="1"/>
          </p:cNvSpPr>
          <p:nvPr>
            <p:ph type="title"/>
          </p:nvPr>
        </p:nvSpPr>
        <p:spPr/>
        <p:txBody>
          <a:bodyPr>
            <a:normAutofit/>
          </a:bodyPr>
          <a:lstStyle/>
          <a:p>
            <a:r>
              <a:rPr lang="en-US" sz="4400" b="1" dirty="0">
                <a:solidFill>
                  <a:schemeClr val="tx1"/>
                </a:solidFill>
              </a:rPr>
              <a:t>Planning: </a:t>
            </a:r>
            <a:r>
              <a:rPr lang="en-US" sz="4400" dirty="0">
                <a:solidFill>
                  <a:schemeClr val="tx1"/>
                </a:solidFill>
              </a:rPr>
              <a:t>Support from existing planning documents and/or federal or state agencies</a:t>
            </a:r>
          </a:p>
        </p:txBody>
      </p:sp>
      <p:sp>
        <p:nvSpPr>
          <p:cNvPr id="3" name="Content Placeholder 2">
            <a:extLst>
              <a:ext uri="{FF2B5EF4-FFF2-40B4-BE49-F238E27FC236}">
                <a16:creationId xmlns:a16="http://schemas.microsoft.com/office/drawing/2014/main" id="{EDA041C7-798B-42DF-B249-3336F92668AD}"/>
              </a:ext>
            </a:extLst>
          </p:cNvPr>
          <p:cNvSpPr>
            <a:spLocks noGrp="1"/>
          </p:cNvSpPr>
          <p:nvPr>
            <p:ph idx="1"/>
          </p:nvPr>
        </p:nvSpPr>
        <p:spPr>
          <a:xfrm>
            <a:off x="400488" y="1845734"/>
            <a:ext cx="10475207" cy="619880"/>
          </a:xfrm>
        </p:spPr>
        <p:txBody>
          <a:bodyPr>
            <a:normAutofit fontScale="25000" lnSpcReduction="20000"/>
          </a:bodyPr>
          <a:lstStyle/>
          <a:p>
            <a:pPr marL="0" indent="0">
              <a:buNone/>
            </a:pPr>
            <a:r>
              <a:rPr lang="en-US" sz="8000" b="1" dirty="0"/>
              <a:t>Priority 1: Embargo Road</a:t>
            </a:r>
            <a:r>
              <a:rPr lang="en-US" sz="4800" b="1" dirty="0"/>
              <a:t>				                </a:t>
            </a:r>
            <a:r>
              <a:rPr lang="en-US" sz="8000" b="1" dirty="0"/>
              <a:t>Priority 2: Old Red River Rd/La Lama Rd</a:t>
            </a:r>
          </a:p>
          <a:p>
            <a:pPr marL="0" indent="0" algn="ctr">
              <a:buNone/>
            </a:pPr>
            <a:endParaRPr lang="en-US" sz="4800" dirty="0"/>
          </a:p>
          <a:p>
            <a:pPr marL="201168" lvl="1" indent="0">
              <a:buNone/>
            </a:pPr>
            <a:endParaRPr lang="en-US" sz="5000" dirty="0"/>
          </a:p>
          <a:p>
            <a:pPr lvl="1">
              <a:buFont typeface="Wingdings" panose="05000000000000000000" pitchFamily="2" charset="2"/>
              <a:buChar char="v"/>
            </a:pPr>
            <a:endParaRPr lang="en-US" sz="5000" dirty="0"/>
          </a:p>
          <a:p>
            <a:pPr lvl="1">
              <a:buFont typeface="Wingdings" panose="05000000000000000000" pitchFamily="2" charset="2"/>
              <a:buChar char="v"/>
            </a:pPr>
            <a:endParaRPr lang="en-US" sz="5000"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marL="0" indent="0">
              <a:buNone/>
            </a:pPr>
            <a:endParaRPr lang="en-US" dirty="0"/>
          </a:p>
          <a:p>
            <a:endParaRPr lang="en-US" dirty="0"/>
          </a:p>
          <a:p>
            <a:endParaRPr lang="en-US" dirty="0"/>
          </a:p>
          <a:p>
            <a:endParaRPr lang="en-US" dirty="0"/>
          </a:p>
          <a:p>
            <a:endParaRPr lang="en-US" dirty="0"/>
          </a:p>
          <a:p>
            <a:endParaRPr lang="en-US" dirty="0"/>
          </a:p>
          <a:p>
            <a:r>
              <a:rPr lang="en-US" dirty="0"/>
              <a:t>[Scoring range: 0-5 points]</a:t>
            </a:r>
          </a:p>
        </p:txBody>
      </p:sp>
      <p:sp>
        <p:nvSpPr>
          <p:cNvPr id="6" name="Slide Number Placeholder 5">
            <a:extLst>
              <a:ext uri="{FF2B5EF4-FFF2-40B4-BE49-F238E27FC236}">
                <a16:creationId xmlns:a16="http://schemas.microsoft.com/office/drawing/2014/main" id="{262DE0F4-BAF2-4CBA-9A4A-D18413F44581}"/>
              </a:ext>
            </a:extLst>
          </p:cNvPr>
          <p:cNvSpPr>
            <a:spLocks noGrp="1"/>
          </p:cNvSpPr>
          <p:nvPr>
            <p:ph type="sldNum" sz="quarter" idx="12"/>
          </p:nvPr>
        </p:nvSpPr>
        <p:spPr/>
        <p:txBody>
          <a:bodyPr/>
          <a:lstStyle/>
          <a:p>
            <a:fld id="{872A8C33-D0BC-49D1-86D4-8CB271712A0B}" type="slidenum">
              <a:rPr lang="en-US" smtClean="0"/>
              <a:t>3</a:t>
            </a:fld>
            <a:endParaRPr lang="en-US"/>
          </a:p>
        </p:txBody>
      </p:sp>
      <p:pic>
        <p:nvPicPr>
          <p:cNvPr id="7" name="Picture 6" descr="A cartoon of a person wearing a hard hat and holding blueprints&#10;&#10;AI-generated content may be incorrect.">
            <a:extLst>
              <a:ext uri="{FF2B5EF4-FFF2-40B4-BE49-F238E27FC236}">
                <a16:creationId xmlns:a16="http://schemas.microsoft.com/office/drawing/2014/main" id="{66167AF0-C0AB-CA51-4C6C-4924736C84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27685" y="4753912"/>
            <a:ext cx="1586537" cy="1440874"/>
          </a:xfrm>
          <a:prstGeom prst="rect">
            <a:avLst/>
          </a:prstGeom>
        </p:spPr>
      </p:pic>
      <p:graphicFrame>
        <p:nvGraphicFramePr>
          <p:cNvPr id="5" name="Table 4">
            <a:extLst>
              <a:ext uri="{FF2B5EF4-FFF2-40B4-BE49-F238E27FC236}">
                <a16:creationId xmlns:a16="http://schemas.microsoft.com/office/drawing/2014/main" id="{9AE5CE4C-2662-3044-6A1C-421A5241CEF5}"/>
              </a:ext>
            </a:extLst>
          </p:cNvPr>
          <p:cNvGraphicFramePr>
            <a:graphicFrameLocks noGrp="1"/>
          </p:cNvGraphicFramePr>
          <p:nvPr>
            <p:extLst>
              <p:ext uri="{D42A27DB-BD31-4B8C-83A1-F6EECF244321}">
                <p14:modId xmlns:p14="http://schemas.microsoft.com/office/powerpoint/2010/main" val="2395733841"/>
              </p:ext>
            </p:extLst>
          </p:nvPr>
        </p:nvGraphicFramePr>
        <p:xfrm>
          <a:off x="400489" y="2173287"/>
          <a:ext cx="5471572" cy="3002868"/>
        </p:xfrm>
        <a:graphic>
          <a:graphicData uri="http://schemas.openxmlformats.org/drawingml/2006/table">
            <a:tbl>
              <a:tblPr firstRow="1" bandRow="1">
                <a:tableStyleId>{5C22544A-7EE6-4342-B048-85BDC9FD1C3A}</a:tableStyleId>
              </a:tblPr>
              <a:tblGrid>
                <a:gridCol w="5471572">
                  <a:extLst>
                    <a:ext uri="{9D8B030D-6E8A-4147-A177-3AD203B41FA5}">
                      <a16:colId xmlns:a16="http://schemas.microsoft.com/office/drawing/2014/main" val="2810700290"/>
                    </a:ext>
                  </a:extLst>
                </a:gridCol>
              </a:tblGrid>
              <a:tr h="379912">
                <a:tc>
                  <a:txBody>
                    <a:bodyPr/>
                    <a:lstStyle/>
                    <a:p>
                      <a:r>
                        <a:rPr lang="en-US" b="1" dirty="0">
                          <a:solidFill>
                            <a:schemeClr val="bg2">
                              <a:lumMod val="10000"/>
                            </a:schemeClr>
                          </a:solidFill>
                        </a:rPr>
                        <a:t>Currently listed on FY 2027-2031 ICIP and ranked #4</a:t>
                      </a:r>
                    </a:p>
                  </a:txBody>
                  <a:tcPr/>
                </a:tc>
                <a:extLst>
                  <a:ext uri="{0D108BD9-81ED-4DB2-BD59-A6C34878D82A}">
                    <a16:rowId xmlns:a16="http://schemas.microsoft.com/office/drawing/2014/main" val="1165750310"/>
                  </a:ext>
                </a:extLst>
              </a:tr>
              <a:tr h="655739">
                <a:tc>
                  <a:txBody>
                    <a:bodyPr/>
                    <a:lstStyle/>
                    <a:p>
                      <a:r>
                        <a:rPr lang="en-US" b="1" dirty="0"/>
                        <a:t>NMDOT ROW letter of support will be needed as Embargo Road touches NM 522</a:t>
                      </a:r>
                    </a:p>
                  </a:txBody>
                  <a:tcPr/>
                </a:tc>
                <a:extLst>
                  <a:ext uri="{0D108BD9-81ED-4DB2-BD59-A6C34878D82A}">
                    <a16:rowId xmlns:a16="http://schemas.microsoft.com/office/drawing/2014/main" val="3002687577"/>
                  </a:ext>
                </a:extLst>
              </a:tr>
              <a:tr h="655739">
                <a:tc>
                  <a:txBody>
                    <a:bodyPr/>
                    <a:lstStyle/>
                    <a:p>
                      <a:r>
                        <a:rPr lang="en-US" b="1" dirty="0"/>
                        <a:t>No Federal funding has been sought or acquired for this roadway project</a:t>
                      </a:r>
                    </a:p>
                  </a:txBody>
                  <a:tcPr/>
                </a:tc>
                <a:extLst>
                  <a:ext uri="{0D108BD9-81ED-4DB2-BD59-A6C34878D82A}">
                    <a16:rowId xmlns:a16="http://schemas.microsoft.com/office/drawing/2014/main" val="4080355154"/>
                  </a:ext>
                </a:extLst>
              </a:tr>
              <a:tr h="655739">
                <a:tc>
                  <a:txBody>
                    <a:bodyPr/>
                    <a:lstStyle/>
                    <a:p>
                      <a:r>
                        <a:rPr lang="en-US" b="1" dirty="0"/>
                        <a:t>Construction and Construction management proposals have been received that address the SOW</a:t>
                      </a:r>
                    </a:p>
                  </a:txBody>
                  <a:tcPr/>
                </a:tc>
                <a:extLst>
                  <a:ext uri="{0D108BD9-81ED-4DB2-BD59-A6C34878D82A}">
                    <a16:rowId xmlns:a16="http://schemas.microsoft.com/office/drawing/2014/main" val="2407105382"/>
                  </a:ext>
                </a:extLst>
              </a:tr>
              <a:tr h="655739">
                <a:tc>
                  <a:txBody>
                    <a:bodyPr/>
                    <a:lstStyle/>
                    <a:p>
                      <a:r>
                        <a:rPr lang="en-US" b="1" dirty="0"/>
                        <a:t>Plan &amp; Design has been completed (March 2025) </a:t>
                      </a:r>
                      <a:r>
                        <a:rPr lang="en-US" b="1" i="1" u="sng" dirty="0">
                          <a:highlight>
                            <a:srgbClr val="00FF00"/>
                          </a:highlight>
                        </a:rPr>
                        <a:t>PROJECT IS SHOVEL READY!</a:t>
                      </a:r>
                    </a:p>
                  </a:txBody>
                  <a:tcPr/>
                </a:tc>
                <a:extLst>
                  <a:ext uri="{0D108BD9-81ED-4DB2-BD59-A6C34878D82A}">
                    <a16:rowId xmlns:a16="http://schemas.microsoft.com/office/drawing/2014/main" val="1849948115"/>
                  </a:ext>
                </a:extLst>
              </a:tr>
            </a:tbl>
          </a:graphicData>
        </a:graphic>
      </p:graphicFrame>
      <p:graphicFrame>
        <p:nvGraphicFramePr>
          <p:cNvPr id="12" name="Table 11">
            <a:extLst>
              <a:ext uri="{FF2B5EF4-FFF2-40B4-BE49-F238E27FC236}">
                <a16:creationId xmlns:a16="http://schemas.microsoft.com/office/drawing/2014/main" id="{D7CAE66C-DD40-6A17-7E8D-D5F1F004ADD9}"/>
              </a:ext>
            </a:extLst>
          </p:cNvPr>
          <p:cNvGraphicFramePr>
            <a:graphicFrameLocks noGrp="1"/>
          </p:cNvGraphicFramePr>
          <p:nvPr>
            <p:extLst>
              <p:ext uri="{D42A27DB-BD31-4B8C-83A1-F6EECF244321}">
                <p14:modId xmlns:p14="http://schemas.microsoft.com/office/powerpoint/2010/main" val="2205198159"/>
              </p:ext>
            </p:extLst>
          </p:nvPr>
        </p:nvGraphicFramePr>
        <p:xfrm>
          <a:off x="6441390" y="2155674"/>
          <a:ext cx="5471572" cy="2392680"/>
        </p:xfrm>
        <a:graphic>
          <a:graphicData uri="http://schemas.openxmlformats.org/drawingml/2006/table">
            <a:tbl>
              <a:tblPr firstRow="1" bandRow="1">
                <a:tableStyleId>{5C22544A-7EE6-4342-B048-85BDC9FD1C3A}</a:tableStyleId>
              </a:tblPr>
              <a:tblGrid>
                <a:gridCol w="5471572">
                  <a:extLst>
                    <a:ext uri="{9D8B030D-6E8A-4147-A177-3AD203B41FA5}">
                      <a16:colId xmlns:a16="http://schemas.microsoft.com/office/drawing/2014/main" val="2810700290"/>
                    </a:ext>
                  </a:extLst>
                </a:gridCol>
              </a:tblGrid>
              <a:tr h="370840">
                <a:tc>
                  <a:txBody>
                    <a:bodyPr/>
                    <a:lstStyle/>
                    <a:p>
                      <a:r>
                        <a:rPr lang="en-US" b="1" dirty="0">
                          <a:solidFill>
                            <a:schemeClr val="bg2">
                              <a:lumMod val="10000"/>
                            </a:schemeClr>
                          </a:solidFill>
                        </a:rPr>
                        <a:t>Currently listed on FY 2027-2031 ICIP and ranked #19</a:t>
                      </a:r>
                    </a:p>
                  </a:txBody>
                  <a:tcPr/>
                </a:tc>
                <a:extLst>
                  <a:ext uri="{0D108BD9-81ED-4DB2-BD59-A6C34878D82A}">
                    <a16:rowId xmlns:a16="http://schemas.microsoft.com/office/drawing/2014/main" val="1165750310"/>
                  </a:ext>
                </a:extLst>
              </a:tr>
              <a:tr h="370840">
                <a:tc>
                  <a:txBody>
                    <a:bodyPr/>
                    <a:lstStyle/>
                    <a:p>
                      <a:r>
                        <a:rPr lang="en-US" b="1" dirty="0"/>
                        <a:t>NMDOT ROW letter of support will not be required</a:t>
                      </a:r>
                    </a:p>
                  </a:txBody>
                  <a:tcPr/>
                </a:tc>
                <a:extLst>
                  <a:ext uri="{0D108BD9-81ED-4DB2-BD59-A6C34878D82A}">
                    <a16:rowId xmlns:a16="http://schemas.microsoft.com/office/drawing/2014/main" val="3002687577"/>
                  </a:ext>
                </a:extLst>
              </a:tr>
              <a:tr h="370840">
                <a:tc>
                  <a:txBody>
                    <a:bodyPr/>
                    <a:lstStyle/>
                    <a:p>
                      <a:r>
                        <a:rPr lang="en-US" b="1" dirty="0"/>
                        <a:t>No Federal funding has been sought or acquired for this roadway project</a:t>
                      </a:r>
                    </a:p>
                  </a:txBody>
                  <a:tcPr/>
                </a:tc>
                <a:extLst>
                  <a:ext uri="{0D108BD9-81ED-4DB2-BD59-A6C34878D82A}">
                    <a16:rowId xmlns:a16="http://schemas.microsoft.com/office/drawing/2014/main" val="4080355154"/>
                  </a:ext>
                </a:extLst>
              </a:tr>
              <a:tr h="370840">
                <a:tc>
                  <a:txBody>
                    <a:bodyPr/>
                    <a:lstStyle/>
                    <a:p>
                      <a:r>
                        <a:rPr lang="en-US" b="1" dirty="0"/>
                        <a:t>Engineer’s probable cost estimate has been received for Plan &amp; Design, Construction, and Construction Mgmt.</a:t>
                      </a:r>
                    </a:p>
                  </a:txBody>
                  <a:tcPr/>
                </a:tc>
                <a:extLst>
                  <a:ext uri="{0D108BD9-81ED-4DB2-BD59-A6C34878D82A}">
                    <a16:rowId xmlns:a16="http://schemas.microsoft.com/office/drawing/2014/main" val="2407105382"/>
                  </a:ext>
                </a:extLst>
              </a:tr>
              <a:tr h="370840">
                <a:tc>
                  <a:txBody>
                    <a:bodyPr/>
                    <a:lstStyle/>
                    <a:p>
                      <a:r>
                        <a:rPr lang="en-US" b="1" dirty="0"/>
                        <a:t>Plan &amp; Design can be completed in 2026 if TPF funded</a:t>
                      </a:r>
                      <a:endParaRPr lang="en-US" b="1" i="1" u="sng" dirty="0">
                        <a:highlight>
                          <a:srgbClr val="00FF00"/>
                        </a:highlight>
                      </a:endParaRPr>
                    </a:p>
                  </a:txBody>
                  <a:tcPr/>
                </a:tc>
                <a:extLst>
                  <a:ext uri="{0D108BD9-81ED-4DB2-BD59-A6C34878D82A}">
                    <a16:rowId xmlns:a16="http://schemas.microsoft.com/office/drawing/2014/main" val="1849948115"/>
                  </a:ext>
                </a:extLst>
              </a:tr>
            </a:tbl>
          </a:graphicData>
        </a:graphic>
      </p:graphicFrame>
    </p:spTree>
    <p:extLst>
      <p:ext uri="{BB962C8B-B14F-4D97-AF65-F5344CB8AC3E}">
        <p14:creationId xmlns:p14="http://schemas.microsoft.com/office/powerpoint/2010/main" val="317654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534C5D-E377-4308-978D-6C4412A88DE9}"/>
              </a:ext>
            </a:extLst>
          </p:cNvPr>
          <p:cNvSpPr/>
          <p:nvPr/>
        </p:nvSpPr>
        <p:spPr>
          <a:xfrm>
            <a:off x="878889" y="399495"/>
            <a:ext cx="10697593" cy="124287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896EA3-65F5-4DBD-9F2B-296186A22E6D}"/>
              </a:ext>
            </a:extLst>
          </p:cNvPr>
          <p:cNvSpPr>
            <a:spLocks noGrp="1"/>
          </p:cNvSpPr>
          <p:nvPr>
            <p:ph type="title"/>
          </p:nvPr>
        </p:nvSpPr>
        <p:spPr/>
        <p:txBody>
          <a:bodyPr>
            <a:normAutofit/>
          </a:bodyPr>
          <a:lstStyle/>
          <a:p>
            <a:r>
              <a:rPr lang="en-US" sz="4200" b="1" dirty="0">
                <a:solidFill>
                  <a:schemeClr val="tx1"/>
                </a:solidFill>
              </a:rPr>
              <a:t>Project Description: </a:t>
            </a:r>
            <a:r>
              <a:rPr lang="en-US" sz="4200" dirty="0">
                <a:solidFill>
                  <a:schemeClr val="tx1"/>
                </a:solidFill>
              </a:rPr>
              <a:t>Location of Project, and Details of Proposed Development</a:t>
            </a:r>
            <a:endParaRPr lang="en-US" sz="4200" b="1" dirty="0">
              <a:solidFill>
                <a:schemeClr val="tx1"/>
              </a:solidFill>
            </a:endParaRPr>
          </a:p>
        </p:txBody>
      </p:sp>
      <p:sp>
        <p:nvSpPr>
          <p:cNvPr id="3" name="Content Placeholder 2">
            <a:extLst>
              <a:ext uri="{FF2B5EF4-FFF2-40B4-BE49-F238E27FC236}">
                <a16:creationId xmlns:a16="http://schemas.microsoft.com/office/drawing/2014/main" id="{D84A30B9-7B24-40A9-B391-1A9ED8687A9B}"/>
              </a:ext>
            </a:extLst>
          </p:cNvPr>
          <p:cNvSpPr>
            <a:spLocks noGrp="1"/>
          </p:cNvSpPr>
          <p:nvPr>
            <p:ph idx="1"/>
          </p:nvPr>
        </p:nvSpPr>
        <p:spPr>
          <a:xfrm>
            <a:off x="398207" y="1834514"/>
            <a:ext cx="5363497" cy="3947449"/>
          </a:xfrm>
        </p:spPr>
        <p:txBody>
          <a:bodyPr>
            <a:normAutofit/>
          </a:bodyPr>
          <a:lstStyle/>
          <a:p>
            <a:pPr algn="ctr"/>
            <a:r>
              <a:rPr lang="en-US" b="1" dirty="0"/>
              <a:t>Priority 1: Embargo Road </a:t>
            </a:r>
          </a:p>
          <a:p>
            <a:r>
              <a:rPr lang="en-US" dirty="0"/>
              <a:t>Embargo Road begins at STA 1+00 and ends at STA 7+120 for a total mileage of 1.44 miles. </a:t>
            </a:r>
            <a:r>
              <a:rPr lang="en-US" sz="1800" dirty="0"/>
              <a:t>Embargo road begins at the intersection of NM State Hwy 522 and continues Northwest</a:t>
            </a:r>
          </a:p>
          <a:p>
            <a:r>
              <a:rPr lang="en-US" dirty="0"/>
              <a:t>The proposed development for this project will include drainage and culvert improvements, pulverizing existing pavement into base, new pavement, adjusting utility boxes and meters to grade, miscellaneous improvements, and construction management. </a:t>
            </a:r>
          </a:p>
          <a:p>
            <a:pPr marL="0" indent="0" algn="ctr">
              <a:buNone/>
            </a:pPr>
            <a:endParaRPr lang="en-US" dirty="0"/>
          </a:p>
          <a:p>
            <a:pPr algn="ctr"/>
            <a:endParaRPr lang="en-US" b="1" dirty="0"/>
          </a:p>
          <a:p>
            <a:endParaRPr lang="en-US" b="1" dirty="0"/>
          </a:p>
          <a:p>
            <a:endParaRPr lang="en-US" dirty="0"/>
          </a:p>
          <a:p>
            <a:endParaRPr lang="en-US" dirty="0"/>
          </a:p>
        </p:txBody>
      </p:sp>
      <p:sp>
        <p:nvSpPr>
          <p:cNvPr id="6" name="Slide Number Placeholder 5">
            <a:extLst>
              <a:ext uri="{FF2B5EF4-FFF2-40B4-BE49-F238E27FC236}">
                <a16:creationId xmlns:a16="http://schemas.microsoft.com/office/drawing/2014/main" id="{A420E856-86F2-4292-BAFF-F53FD547F012}"/>
              </a:ext>
            </a:extLst>
          </p:cNvPr>
          <p:cNvSpPr>
            <a:spLocks noGrp="1"/>
          </p:cNvSpPr>
          <p:nvPr>
            <p:ph type="sldNum" sz="quarter" idx="12"/>
          </p:nvPr>
        </p:nvSpPr>
        <p:spPr/>
        <p:txBody>
          <a:bodyPr/>
          <a:lstStyle/>
          <a:p>
            <a:fld id="{872A8C33-D0BC-49D1-86D4-8CB271712A0B}" type="slidenum">
              <a:rPr lang="en-US" smtClean="0"/>
              <a:t>4</a:t>
            </a:fld>
            <a:endParaRPr lang="en-US"/>
          </a:p>
        </p:txBody>
      </p:sp>
      <p:pic>
        <p:nvPicPr>
          <p:cNvPr id="5" name="Picture 4" descr="A blue and white compass with black text&#10;&#10;AI-generated content may be incorrect.">
            <a:extLst>
              <a:ext uri="{FF2B5EF4-FFF2-40B4-BE49-F238E27FC236}">
                <a16:creationId xmlns:a16="http://schemas.microsoft.com/office/drawing/2014/main" id="{EB1798DD-B16D-2A63-AC79-B91ED8608B5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70360" y="4847271"/>
            <a:ext cx="1451950" cy="1126837"/>
          </a:xfrm>
          <a:prstGeom prst="rect">
            <a:avLst/>
          </a:prstGeom>
        </p:spPr>
      </p:pic>
      <p:pic>
        <p:nvPicPr>
          <p:cNvPr id="17" name="Picture 16" descr="A map of a land&#10;&#10;AI-generated content may be incorrect.">
            <a:extLst>
              <a:ext uri="{FF2B5EF4-FFF2-40B4-BE49-F238E27FC236}">
                <a16:creationId xmlns:a16="http://schemas.microsoft.com/office/drawing/2014/main" id="{33B5BE87-CCF6-3997-9369-F05E8661F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970084" y="821520"/>
            <a:ext cx="3958540" cy="5962346"/>
          </a:xfrm>
          <a:prstGeom prst="rect">
            <a:avLst/>
          </a:prstGeom>
        </p:spPr>
      </p:pic>
    </p:spTree>
    <p:extLst>
      <p:ext uri="{BB962C8B-B14F-4D97-AF65-F5344CB8AC3E}">
        <p14:creationId xmlns:p14="http://schemas.microsoft.com/office/powerpoint/2010/main" val="1365624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26C32-7431-9A37-62B9-CBF66C598D5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BDFFD0A-7789-9561-BB6A-A4D98046246B}"/>
              </a:ext>
            </a:extLst>
          </p:cNvPr>
          <p:cNvSpPr/>
          <p:nvPr/>
        </p:nvSpPr>
        <p:spPr>
          <a:xfrm>
            <a:off x="878889" y="399495"/>
            <a:ext cx="10697593" cy="124287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CB9BAF-26AA-E62C-7F6B-695372F9F730}"/>
              </a:ext>
            </a:extLst>
          </p:cNvPr>
          <p:cNvSpPr>
            <a:spLocks noGrp="1"/>
          </p:cNvSpPr>
          <p:nvPr>
            <p:ph type="title"/>
          </p:nvPr>
        </p:nvSpPr>
        <p:spPr/>
        <p:txBody>
          <a:bodyPr>
            <a:normAutofit/>
          </a:bodyPr>
          <a:lstStyle/>
          <a:p>
            <a:r>
              <a:rPr lang="en-US" sz="4200" b="1" dirty="0">
                <a:solidFill>
                  <a:schemeClr val="tx1"/>
                </a:solidFill>
              </a:rPr>
              <a:t>Project Description: </a:t>
            </a:r>
            <a:r>
              <a:rPr lang="en-US" sz="4200" dirty="0">
                <a:solidFill>
                  <a:schemeClr val="tx1"/>
                </a:solidFill>
              </a:rPr>
              <a:t>Location of Project, and Details of Proposed Development</a:t>
            </a:r>
            <a:endParaRPr lang="en-US" sz="4200" b="1" dirty="0">
              <a:solidFill>
                <a:schemeClr val="tx1"/>
              </a:solidFill>
            </a:endParaRPr>
          </a:p>
        </p:txBody>
      </p:sp>
      <p:sp>
        <p:nvSpPr>
          <p:cNvPr id="3" name="Content Placeholder 2">
            <a:extLst>
              <a:ext uri="{FF2B5EF4-FFF2-40B4-BE49-F238E27FC236}">
                <a16:creationId xmlns:a16="http://schemas.microsoft.com/office/drawing/2014/main" id="{38CE9116-F725-4993-DDE3-E5D4D1B58E8A}"/>
              </a:ext>
            </a:extLst>
          </p:cNvPr>
          <p:cNvSpPr>
            <a:spLocks noGrp="1"/>
          </p:cNvSpPr>
          <p:nvPr>
            <p:ph idx="1"/>
          </p:nvPr>
        </p:nvSpPr>
        <p:spPr>
          <a:xfrm>
            <a:off x="1066800" y="1755260"/>
            <a:ext cx="5619750" cy="3298433"/>
          </a:xfrm>
        </p:spPr>
        <p:txBody>
          <a:bodyPr>
            <a:normAutofit/>
          </a:bodyPr>
          <a:lstStyle/>
          <a:p>
            <a:pPr marL="0" indent="0">
              <a:buNone/>
            </a:pPr>
            <a:r>
              <a:rPr lang="en-US" b="1" dirty="0"/>
              <a:t>  Priority 2: Old Red River Rd/La Lama Rd</a:t>
            </a:r>
          </a:p>
          <a:p>
            <a:r>
              <a:rPr lang="en-US" dirty="0"/>
              <a:t>Old Red River Rd/La Lama Rd begins at STA 10+00 and ends at STA 32+19 for a total mileage of .44 miles. </a:t>
            </a:r>
            <a:r>
              <a:rPr lang="en-US" sz="1800" dirty="0"/>
              <a:t>Old Red River Rd/La Lama Rd road begins at the intersection of Lower Embargo Rd and continues Southwest.</a:t>
            </a:r>
          </a:p>
          <a:p>
            <a:r>
              <a:rPr lang="en-US" sz="1800" dirty="0"/>
              <a:t>The proposed development for this project will include drainage and culvert improvements, pulverizing existing pavement into base, new pavement, adjusting utility boxes and meters to grade, miscellaneous improvements, and construction management. </a:t>
            </a:r>
          </a:p>
          <a:p>
            <a:endParaRPr lang="en-US" sz="1800" dirty="0"/>
          </a:p>
          <a:p>
            <a:endParaRPr lang="en-US" dirty="0"/>
          </a:p>
          <a:p>
            <a:pPr marL="0" indent="0" algn="ctr">
              <a:buNone/>
            </a:pPr>
            <a:endParaRPr lang="en-US" dirty="0"/>
          </a:p>
          <a:p>
            <a:pPr algn="ctr"/>
            <a:endParaRPr lang="en-US" b="1" dirty="0"/>
          </a:p>
          <a:p>
            <a:endParaRPr lang="en-US" b="1" dirty="0"/>
          </a:p>
          <a:p>
            <a:endParaRPr lang="en-US" dirty="0"/>
          </a:p>
          <a:p>
            <a:endParaRPr lang="en-US" dirty="0"/>
          </a:p>
        </p:txBody>
      </p:sp>
      <p:sp>
        <p:nvSpPr>
          <p:cNvPr id="6" name="Slide Number Placeholder 5">
            <a:extLst>
              <a:ext uri="{FF2B5EF4-FFF2-40B4-BE49-F238E27FC236}">
                <a16:creationId xmlns:a16="http://schemas.microsoft.com/office/drawing/2014/main" id="{5F25AADE-2D7A-B503-1B35-590DA272CDDB}"/>
              </a:ext>
            </a:extLst>
          </p:cNvPr>
          <p:cNvSpPr>
            <a:spLocks noGrp="1"/>
          </p:cNvSpPr>
          <p:nvPr>
            <p:ph type="sldNum" sz="quarter" idx="12"/>
          </p:nvPr>
        </p:nvSpPr>
        <p:spPr/>
        <p:txBody>
          <a:bodyPr/>
          <a:lstStyle/>
          <a:p>
            <a:fld id="{872A8C33-D0BC-49D1-86D4-8CB271712A0B}" type="slidenum">
              <a:rPr lang="en-US" smtClean="0"/>
              <a:t>5</a:t>
            </a:fld>
            <a:endParaRPr lang="en-US"/>
          </a:p>
        </p:txBody>
      </p:sp>
      <p:pic>
        <p:nvPicPr>
          <p:cNvPr id="5" name="Picture 4" descr="A blue and white compass with black text&#10;&#10;AI-generated content may be incorrect.">
            <a:extLst>
              <a:ext uri="{FF2B5EF4-FFF2-40B4-BE49-F238E27FC236}">
                <a16:creationId xmlns:a16="http://schemas.microsoft.com/office/drawing/2014/main" id="{264F875A-F31A-C1F5-540F-C8FBB0C4AB8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75735" y="4996651"/>
            <a:ext cx="1451950" cy="1126837"/>
          </a:xfrm>
          <a:prstGeom prst="rect">
            <a:avLst/>
          </a:prstGeom>
        </p:spPr>
      </p:pic>
      <p:graphicFrame>
        <p:nvGraphicFramePr>
          <p:cNvPr id="12" name="Object 11">
            <a:extLst>
              <a:ext uri="{FF2B5EF4-FFF2-40B4-BE49-F238E27FC236}">
                <a16:creationId xmlns:a16="http://schemas.microsoft.com/office/drawing/2014/main" id="{32B79ECE-5B18-ADAC-9526-74BB78AF3A1F}"/>
              </a:ext>
            </a:extLst>
          </p:cNvPr>
          <p:cNvGraphicFramePr>
            <a:graphicFrameLocks noChangeAspect="1"/>
          </p:cNvGraphicFramePr>
          <p:nvPr>
            <p:extLst>
              <p:ext uri="{D42A27DB-BD31-4B8C-83A1-F6EECF244321}">
                <p14:modId xmlns:p14="http://schemas.microsoft.com/office/powerpoint/2010/main" val="300031079"/>
              </p:ext>
            </p:extLst>
          </p:nvPr>
        </p:nvGraphicFramePr>
        <p:xfrm>
          <a:off x="6999610" y="1755260"/>
          <a:ext cx="3767495" cy="4551248"/>
        </p:xfrm>
        <a:graphic>
          <a:graphicData uri="http://schemas.openxmlformats.org/presentationml/2006/ole">
            <mc:AlternateContent xmlns:mc="http://schemas.openxmlformats.org/markup-compatibility/2006">
              <mc:Choice xmlns:v="urn:schemas-microsoft-com:vml" Requires="v">
                <p:oleObj name="Acrobat Document" r:id="rId4" imgW="5829257" imgH="7543568" progId="Acrobat.Document.DC">
                  <p:embed/>
                </p:oleObj>
              </mc:Choice>
              <mc:Fallback>
                <p:oleObj name="Acrobat Document" r:id="rId4" imgW="5829257" imgH="7543568" progId="Acrobat.Document.DC">
                  <p:embed/>
                  <p:pic>
                    <p:nvPicPr>
                      <p:cNvPr id="12" name="Object 11">
                        <a:extLst>
                          <a:ext uri="{FF2B5EF4-FFF2-40B4-BE49-F238E27FC236}">
                            <a16:creationId xmlns:a16="http://schemas.microsoft.com/office/drawing/2014/main" id="{32B79ECE-5B18-ADAC-9526-74BB78AF3A1F}"/>
                          </a:ext>
                        </a:extLst>
                      </p:cNvPr>
                      <p:cNvPicPr/>
                      <p:nvPr/>
                    </p:nvPicPr>
                    <p:blipFill>
                      <a:blip r:embed="rId5"/>
                      <a:stretch>
                        <a:fillRect/>
                      </a:stretch>
                    </p:blipFill>
                    <p:spPr>
                      <a:xfrm>
                        <a:off x="6999610" y="1755260"/>
                        <a:ext cx="3767495" cy="4551248"/>
                      </a:xfrm>
                      <a:prstGeom prst="rect">
                        <a:avLst/>
                      </a:prstGeom>
                    </p:spPr>
                  </p:pic>
                </p:oleObj>
              </mc:Fallback>
            </mc:AlternateContent>
          </a:graphicData>
        </a:graphic>
      </p:graphicFrame>
    </p:spTree>
    <p:extLst>
      <p:ext uri="{BB962C8B-B14F-4D97-AF65-F5344CB8AC3E}">
        <p14:creationId xmlns:p14="http://schemas.microsoft.com/office/powerpoint/2010/main" val="1278147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s shaking with a white background&#10;&#10;AI-generated content may be incorrect.">
            <a:extLst>
              <a:ext uri="{FF2B5EF4-FFF2-40B4-BE49-F238E27FC236}">
                <a16:creationId xmlns:a16="http://schemas.microsoft.com/office/drawing/2014/main" id="{FA20E36C-87D2-1EE8-B931-43DC93D2224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888922">
            <a:off x="10438707" y="1657016"/>
            <a:ext cx="1312025" cy="1173018"/>
          </a:xfrm>
          <a:prstGeom prst="rect">
            <a:avLst/>
          </a:prstGeom>
        </p:spPr>
      </p:pic>
      <p:sp>
        <p:nvSpPr>
          <p:cNvPr id="6" name="Rectangle 5">
            <a:extLst>
              <a:ext uri="{FF2B5EF4-FFF2-40B4-BE49-F238E27FC236}">
                <a16:creationId xmlns:a16="http://schemas.microsoft.com/office/drawing/2014/main" id="{D45AB678-DEA4-4997-89DD-82191318EF68}"/>
              </a:ext>
            </a:extLst>
          </p:cNvPr>
          <p:cNvSpPr/>
          <p:nvPr/>
        </p:nvSpPr>
        <p:spPr>
          <a:xfrm>
            <a:off x="878889" y="399495"/>
            <a:ext cx="10697593" cy="124287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a:xfrm>
            <a:off x="1097280" y="293294"/>
            <a:ext cx="10058400" cy="1450757"/>
          </a:xfrm>
        </p:spPr>
        <p:txBody>
          <a:bodyPr>
            <a:normAutofit fontScale="90000"/>
          </a:bodyPr>
          <a:lstStyle/>
          <a:p>
            <a:r>
              <a:rPr lang="en-US" sz="4200" b="1" dirty="0">
                <a:solidFill>
                  <a:schemeClr val="tx1"/>
                </a:solidFill>
              </a:rPr>
              <a:t>Project Description: </a:t>
            </a:r>
            <a:r>
              <a:rPr lang="en-US" sz="4200" dirty="0">
                <a:solidFill>
                  <a:schemeClr val="tx1"/>
                </a:solidFill>
              </a:rPr>
              <a:t>Level of coordination with RTPO, NMDOT, and State entities in project development</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1097280" y="1744052"/>
            <a:ext cx="10058400" cy="746056"/>
          </a:xfrm>
        </p:spPr>
        <p:txBody>
          <a:bodyPr>
            <a:normAutofit fontScale="92500" lnSpcReduction="20000"/>
          </a:bodyPr>
          <a:lstStyle/>
          <a:p>
            <a:pPr algn="ctr"/>
            <a:r>
              <a:rPr lang="en-US" dirty="0"/>
              <a:t>Embargo Road &amp; Old Red River Rd/La Lama Rd</a:t>
            </a:r>
          </a:p>
          <a:p>
            <a:pPr algn="ctr"/>
            <a:r>
              <a:rPr lang="en-US" dirty="0"/>
              <a:t>The Village of Questa has coordinated with the following entities:</a:t>
            </a:r>
          </a:p>
          <a:p>
            <a:pPr algn="ctr"/>
            <a:endParaRPr lang="en-US" dirty="0"/>
          </a:p>
        </p:txBody>
      </p:sp>
      <p:sp>
        <p:nvSpPr>
          <p:cNvPr id="7" name="Slide Number Placeholder 6">
            <a:extLst>
              <a:ext uri="{FF2B5EF4-FFF2-40B4-BE49-F238E27FC236}">
                <a16:creationId xmlns:a16="http://schemas.microsoft.com/office/drawing/2014/main" id="{D2E5C919-1E0A-4BC1-8E6A-C1174CD0EDD6}"/>
              </a:ext>
            </a:extLst>
          </p:cNvPr>
          <p:cNvSpPr>
            <a:spLocks noGrp="1"/>
          </p:cNvSpPr>
          <p:nvPr>
            <p:ph type="sldNum" sz="quarter" idx="12"/>
          </p:nvPr>
        </p:nvSpPr>
        <p:spPr/>
        <p:txBody>
          <a:bodyPr/>
          <a:lstStyle/>
          <a:p>
            <a:fld id="{872A8C33-D0BC-49D1-86D4-8CB271712A0B}" type="slidenum">
              <a:rPr lang="en-US" smtClean="0"/>
              <a:t>6</a:t>
            </a:fld>
            <a:endParaRPr lang="en-US"/>
          </a:p>
        </p:txBody>
      </p:sp>
      <p:graphicFrame>
        <p:nvGraphicFramePr>
          <p:cNvPr id="9" name="Table 8">
            <a:extLst>
              <a:ext uri="{FF2B5EF4-FFF2-40B4-BE49-F238E27FC236}">
                <a16:creationId xmlns:a16="http://schemas.microsoft.com/office/drawing/2014/main" id="{FC9405C9-2B41-6183-E513-B563E3ACA860}"/>
              </a:ext>
            </a:extLst>
          </p:cNvPr>
          <p:cNvGraphicFramePr>
            <a:graphicFrameLocks noGrp="1"/>
          </p:cNvGraphicFramePr>
          <p:nvPr>
            <p:extLst>
              <p:ext uri="{D42A27DB-BD31-4B8C-83A1-F6EECF244321}">
                <p14:modId xmlns:p14="http://schemas.microsoft.com/office/powerpoint/2010/main" val="3030891145"/>
              </p:ext>
            </p:extLst>
          </p:nvPr>
        </p:nvGraphicFramePr>
        <p:xfrm>
          <a:off x="458007" y="2844680"/>
          <a:ext cx="5387622" cy="3302000"/>
        </p:xfrm>
        <a:graphic>
          <a:graphicData uri="http://schemas.openxmlformats.org/drawingml/2006/table">
            <a:tbl>
              <a:tblPr firstRow="1" bandRow="1">
                <a:tableStyleId>{5C22544A-7EE6-4342-B048-85BDC9FD1C3A}</a:tableStyleId>
              </a:tblPr>
              <a:tblGrid>
                <a:gridCol w="2693811">
                  <a:extLst>
                    <a:ext uri="{9D8B030D-6E8A-4147-A177-3AD203B41FA5}">
                      <a16:colId xmlns:a16="http://schemas.microsoft.com/office/drawing/2014/main" val="4060162093"/>
                    </a:ext>
                  </a:extLst>
                </a:gridCol>
                <a:gridCol w="2693811">
                  <a:extLst>
                    <a:ext uri="{9D8B030D-6E8A-4147-A177-3AD203B41FA5}">
                      <a16:colId xmlns:a16="http://schemas.microsoft.com/office/drawing/2014/main" val="2683214722"/>
                    </a:ext>
                  </a:extLst>
                </a:gridCol>
              </a:tblGrid>
              <a:tr h="370840">
                <a:tc>
                  <a:txBody>
                    <a:bodyPr/>
                    <a:lstStyle/>
                    <a:p>
                      <a:r>
                        <a:rPr lang="en-US" b="1" dirty="0">
                          <a:solidFill>
                            <a:schemeClr val="bg2">
                              <a:lumMod val="10000"/>
                            </a:schemeClr>
                          </a:solidFill>
                        </a:rPr>
                        <a:t>NMDOT</a:t>
                      </a:r>
                    </a:p>
                  </a:txBody>
                  <a:tcPr/>
                </a:tc>
                <a:tc>
                  <a:txBody>
                    <a:bodyPr/>
                    <a:lstStyle/>
                    <a:p>
                      <a:r>
                        <a:rPr lang="en-US" b="1" dirty="0">
                          <a:solidFill>
                            <a:schemeClr val="bg2">
                              <a:lumMod val="10000"/>
                            </a:schemeClr>
                          </a:solidFill>
                        </a:rPr>
                        <a:t>MAP Funding Received</a:t>
                      </a:r>
                    </a:p>
                  </a:txBody>
                  <a:tcPr/>
                </a:tc>
                <a:extLst>
                  <a:ext uri="{0D108BD9-81ED-4DB2-BD59-A6C34878D82A}">
                    <a16:rowId xmlns:a16="http://schemas.microsoft.com/office/drawing/2014/main" val="2698796069"/>
                  </a:ext>
                </a:extLst>
              </a:tr>
              <a:tr h="370840">
                <a:tc>
                  <a:txBody>
                    <a:bodyPr/>
                    <a:lstStyle/>
                    <a:p>
                      <a:r>
                        <a:rPr lang="en-US" b="1" dirty="0"/>
                        <a:t>NMDOT</a:t>
                      </a:r>
                    </a:p>
                  </a:txBody>
                  <a:tcPr/>
                </a:tc>
                <a:tc>
                  <a:txBody>
                    <a:bodyPr/>
                    <a:lstStyle/>
                    <a:p>
                      <a:r>
                        <a:rPr lang="en-US" b="1" dirty="0"/>
                        <a:t>ROW Letter of Support Needed</a:t>
                      </a:r>
                    </a:p>
                  </a:txBody>
                  <a:tcPr/>
                </a:tc>
                <a:extLst>
                  <a:ext uri="{0D108BD9-81ED-4DB2-BD59-A6C34878D82A}">
                    <a16:rowId xmlns:a16="http://schemas.microsoft.com/office/drawing/2014/main" val="1624809981"/>
                  </a:ext>
                </a:extLst>
              </a:tr>
              <a:tr h="370840">
                <a:tc>
                  <a:txBody>
                    <a:bodyPr/>
                    <a:lstStyle/>
                    <a:p>
                      <a:r>
                        <a:rPr lang="en-US" b="1" dirty="0"/>
                        <a:t>NPRTPO</a:t>
                      </a:r>
                    </a:p>
                  </a:txBody>
                  <a:tcPr/>
                </a:tc>
                <a:tc>
                  <a:txBody>
                    <a:bodyPr/>
                    <a:lstStyle/>
                    <a:p>
                      <a:r>
                        <a:rPr lang="en-US" b="1" dirty="0"/>
                        <a:t>PFF &amp; TPF Presentation</a:t>
                      </a:r>
                    </a:p>
                  </a:txBody>
                  <a:tcPr/>
                </a:tc>
                <a:extLst>
                  <a:ext uri="{0D108BD9-81ED-4DB2-BD59-A6C34878D82A}">
                    <a16:rowId xmlns:a16="http://schemas.microsoft.com/office/drawing/2014/main" val="4229711272"/>
                  </a:ext>
                </a:extLst>
              </a:tr>
              <a:tr h="370840">
                <a:tc>
                  <a:txBody>
                    <a:bodyPr/>
                    <a:lstStyle/>
                    <a:p>
                      <a:r>
                        <a:rPr lang="en-US" b="1" dirty="0"/>
                        <a:t>Capital Outlay</a:t>
                      </a:r>
                    </a:p>
                  </a:txBody>
                  <a:tcPr/>
                </a:tc>
                <a:tc>
                  <a:txBody>
                    <a:bodyPr/>
                    <a:lstStyle/>
                    <a:p>
                      <a:r>
                        <a:rPr lang="en-US" b="1" dirty="0"/>
                        <a:t>FY 2027-2031 ICIP Ranking #4</a:t>
                      </a:r>
                    </a:p>
                  </a:txBody>
                  <a:tcPr/>
                </a:tc>
                <a:extLst>
                  <a:ext uri="{0D108BD9-81ED-4DB2-BD59-A6C34878D82A}">
                    <a16:rowId xmlns:a16="http://schemas.microsoft.com/office/drawing/2014/main" val="3748171956"/>
                  </a:ext>
                </a:extLst>
              </a:tr>
              <a:tr h="370840">
                <a:tc>
                  <a:txBody>
                    <a:bodyPr/>
                    <a:lstStyle/>
                    <a:p>
                      <a:r>
                        <a:rPr lang="en-US" b="1" dirty="0"/>
                        <a:t>Legislative Council Service/57</a:t>
                      </a:r>
                      <a:r>
                        <a:rPr lang="en-US" b="1" baseline="30000" dirty="0"/>
                        <a:t>th</a:t>
                      </a:r>
                      <a:r>
                        <a:rPr lang="en-US" b="1" dirty="0"/>
                        <a:t> Legislature</a:t>
                      </a:r>
                    </a:p>
                  </a:txBody>
                  <a:tcPr/>
                </a:tc>
                <a:tc>
                  <a:txBody>
                    <a:bodyPr/>
                    <a:lstStyle/>
                    <a:p>
                      <a:r>
                        <a:rPr lang="en-US" b="1" dirty="0"/>
                        <a:t>FY2026 LCS Web ID #495</a:t>
                      </a:r>
                    </a:p>
                  </a:txBody>
                  <a:tcPr/>
                </a:tc>
                <a:extLst>
                  <a:ext uri="{0D108BD9-81ED-4DB2-BD59-A6C34878D82A}">
                    <a16:rowId xmlns:a16="http://schemas.microsoft.com/office/drawing/2014/main" val="441073609"/>
                  </a:ext>
                </a:extLst>
              </a:tr>
              <a:tr h="370840">
                <a:tc>
                  <a:txBody>
                    <a:bodyPr/>
                    <a:lstStyle/>
                    <a:p>
                      <a:r>
                        <a:rPr lang="en-US" b="1" dirty="0"/>
                        <a:t>Office of the Governor Capital Outlay Request</a:t>
                      </a:r>
                    </a:p>
                  </a:txBody>
                  <a:tcPr/>
                </a:tc>
                <a:tc>
                  <a:txBody>
                    <a:bodyPr/>
                    <a:lstStyle/>
                    <a:p>
                      <a:r>
                        <a:rPr lang="en-US" b="1" dirty="0"/>
                        <a:t>FY2026</a:t>
                      </a:r>
                    </a:p>
                  </a:txBody>
                  <a:tcPr/>
                </a:tc>
                <a:extLst>
                  <a:ext uri="{0D108BD9-81ED-4DB2-BD59-A6C34878D82A}">
                    <a16:rowId xmlns:a16="http://schemas.microsoft.com/office/drawing/2014/main" val="880521145"/>
                  </a:ext>
                </a:extLst>
              </a:tr>
            </a:tbl>
          </a:graphicData>
        </a:graphic>
      </p:graphicFrame>
      <p:sp>
        <p:nvSpPr>
          <p:cNvPr id="5" name="TextBox 4">
            <a:extLst>
              <a:ext uri="{FF2B5EF4-FFF2-40B4-BE49-F238E27FC236}">
                <a16:creationId xmlns:a16="http://schemas.microsoft.com/office/drawing/2014/main" id="{56D56A72-831E-5355-0689-39101FDB1C69}"/>
              </a:ext>
            </a:extLst>
          </p:cNvPr>
          <p:cNvSpPr txBox="1"/>
          <p:nvPr/>
        </p:nvSpPr>
        <p:spPr>
          <a:xfrm>
            <a:off x="878889" y="2490108"/>
            <a:ext cx="2625634" cy="369332"/>
          </a:xfrm>
          <a:prstGeom prst="rect">
            <a:avLst/>
          </a:prstGeom>
          <a:noFill/>
        </p:spPr>
        <p:txBody>
          <a:bodyPr wrap="square" rtlCol="0">
            <a:spAutoFit/>
          </a:bodyPr>
          <a:lstStyle/>
          <a:p>
            <a:r>
              <a:rPr lang="en-US" b="1" dirty="0"/>
              <a:t>Priority 1: Embargo Road</a:t>
            </a:r>
          </a:p>
        </p:txBody>
      </p:sp>
      <p:sp>
        <p:nvSpPr>
          <p:cNvPr id="10" name="TextBox 9">
            <a:extLst>
              <a:ext uri="{FF2B5EF4-FFF2-40B4-BE49-F238E27FC236}">
                <a16:creationId xmlns:a16="http://schemas.microsoft.com/office/drawing/2014/main" id="{75CA6B0E-FA16-63FB-B580-3DA8CB5D8203}"/>
              </a:ext>
            </a:extLst>
          </p:cNvPr>
          <p:cNvSpPr txBox="1"/>
          <p:nvPr/>
        </p:nvSpPr>
        <p:spPr>
          <a:xfrm>
            <a:off x="6935054" y="2490108"/>
            <a:ext cx="3956545" cy="369332"/>
          </a:xfrm>
          <a:prstGeom prst="rect">
            <a:avLst/>
          </a:prstGeom>
          <a:noFill/>
        </p:spPr>
        <p:txBody>
          <a:bodyPr wrap="square" rtlCol="0">
            <a:spAutoFit/>
          </a:bodyPr>
          <a:lstStyle/>
          <a:p>
            <a:r>
              <a:rPr lang="en-US" b="1" dirty="0"/>
              <a:t>Priority 2: Old Red River Rd/La Lama Rd</a:t>
            </a:r>
          </a:p>
        </p:txBody>
      </p:sp>
      <p:graphicFrame>
        <p:nvGraphicFramePr>
          <p:cNvPr id="11" name="Table 10">
            <a:extLst>
              <a:ext uri="{FF2B5EF4-FFF2-40B4-BE49-F238E27FC236}">
                <a16:creationId xmlns:a16="http://schemas.microsoft.com/office/drawing/2014/main" id="{59A11211-E2D9-BE37-1AA4-B80372AC731C}"/>
              </a:ext>
            </a:extLst>
          </p:cNvPr>
          <p:cNvGraphicFramePr>
            <a:graphicFrameLocks noGrp="1"/>
          </p:cNvGraphicFramePr>
          <p:nvPr>
            <p:extLst>
              <p:ext uri="{D42A27DB-BD31-4B8C-83A1-F6EECF244321}">
                <p14:modId xmlns:p14="http://schemas.microsoft.com/office/powerpoint/2010/main" val="1057323785"/>
              </p:ext>
            </p:extLst>
          </p:nvPr>
        </p:nvGraphicFramePr>
        <p:xfrm>
          <a:off x="6346373" y="2859440"/>
          <a:ext cx="5387622" cy="3017520"/>
        </p:xfrm>
        <a:graphic>
          <a:graphicData uri="http://schemas.openxmlformats.org/drawingml/2006/table">
            <a:tbl>
              <a:tblPr firstRow="1" bandRow="1">
                <a:tableStyleId>{5C22544A-7EE6-4342-B048-85BDC9FD1C3A}</a:tableStyleId>
              </a:tblPr>
              <a:tblGrid>
                <a:gridCol w="2693811">
                  <a:extLst>
                    <a:ext uri="{9D8B030D-6E8A-4147-A177-3AD203B41FA5}">
                      <a16:colId xmlns:a16="http://schemas.microsoft.com/office/drawing/2014/main" val="4060162093"/>
                    </a:ext>
                  </a:extLst>
                </a:gridCol>
                <a:gridCol w="2693811">
                  <a:extLst>
                    <a:ext uri="{9D8B030D-6E8A-4147-A177-3AD203B41FA5}">
                      <a16:colId xmlns:a16="http://schemas.microsoft.com/office/drawing/2014/main" val="2683214722"/>
                    </a:ext>
                  </a:extLst>
                </a:gridCol>
              </a:tblGrid>
              <a:tr h="486364">
                <a:tc>
                  <a:txBody>
                    <a:bodyPr/>
                    <a:lstStyle/>
                    <a:p>
                      <a:r>
                        <a:rPr lang="en-US" b="1" dirty="0">
                          <a:solidFill>
                            <a:schemeClr val="bg2">
                              <a:lumMod val="10000"/>
                            </a:schemeClr>
                          </a:solidFill>
                        </a:rPr>
                        <a:t>NMDOT</a:t>
                      </a:r>
                    </a:p>
                  </a:txBody>
                  <a:tcPr/>
                </a:tc>
                <a:tc>
                  <a:txBody>
                    <a:bodyPr/>
                    <a:lstStyle/>
                    <a:p>
                      <a:r>
                        <a:rPr lang="en-US" b="1" dirty="0">
                          <a:solidFill>
                            <a:schemeClr val="bg2">
                              <a:lumMod val="10000"/>
                            </a:schemeClr>
                          </a:solidFill>
                        </a:rPr>
                        <a:t>MAP Letter of Interest submitted FY2026/2027</a:t>
                      </a:r>
                    </a:p>
                  </a:txBody>
                  <a:tcPr/>
                </a:tc>
                <a:extLst>
                  <a:ext uri="{0D108BD9-81ED-4DB2-BD59-A6C34878D82A}">
                    <a16:rowId xmlns:a16="http://schemas.microsoft.com/office/drawing/2014/main" val="2698796069"/>
                  </a:ext>
                </a:extLst>
              </a:tr>
              <a:tr h="486364">
                <a:tc>
                  <a:txBody>
                    <a:bodyPr/>
                    <a:lstStyle/>
                    <a:p>
                      <a:r>
                        <a:rPr lang="en-US" b="1" dirty="0"/>
                        <a:t>NMDOT</a:t>
                      </a:r>
                    </a:p>
                  </a:txBody>
                  <a:tcPr/>
                </a:tc>
                <a:tc>
                  <a:txBody>
                    <a:bodyPr/>
                    <a:lstStyle/>
                    <a:p>
                      <a:r>
                        <a:rPr lang="en-US" b="1" dirty="0"/>
                        <a:t>ROW Letter of Support not required</a:t>
                      </a:r>
                    </a:p>
                  </a:txBody>
                  <a:tcPr/>
                </a:tc>
                <a:extLst>
                  <a:ext uri="{0D108BD9-81ED-4DB2-BD59-A6C34878D82A}">
                    <a16:rowId xmlns:a16="http://schemas.microsoft.com/office/drawing/2014/main" val="1624809981"/>
                  </a:ext>
                </a:extLst>
              </a:tr>
              <a:tr h="281782">
                <a:tc>
                  <a:txBody>
                    <a:bodyPr/>
                    <a:lstStyle/>
                    <a:p>
                      <a:r>
                        <a:rPr lang="en-US" b="1" dirty="0"/>
                        <a:t>NPRTPO</a:t>
                      </a:r>
                    </a:p>
                  </a:txBody>
                  <a:tcPr/>
                </a:tc>
                <a:tc>
                  <a:txBody>
                    <a:bodyPr/>
                    <a:lstStyle/>
                    <a:p>
                      <a:r>
                        <a:rPr lang="en-US" b="1" dirty="0"/>
                        <a:t>PFF &amp; TPF Presentation</a:t>
                      </a:r>
                    </a:p>
                  </a:txBody>
                  <a:tcPr/>
                </a:tc>
                <a:extLst>
                  <a:ext uri="{0D108BD9-81ED-4DB2-BD59-A6C34878D82A}">
                    <a16:rowId xmlns:a16="http://schemas.microsoft.com/office/drawing/2014/main" val="4229711272"/>
                  </a:ext>
                </a:extLst>
              </a:tr>
              <a:tr h="486364">
                <a:tc>
                  <a:txBody>
                    <a:bodyPr/>
                    <a:lstStyle/>
                    <a:p>
                      <a:r>
                        <a:rPr lang="en-US" b="1" dirty="0"/>
                        <a:t>Capital Outlay</a:t>
                      </a:r>
                    </a:p>
                  </a:txBody>
                  <a:tcPr/>
                </a:tc>
                <a:tc>
                  <a:txBody>
                    <a:bodyPr/>
                    <a:lstStyle/>
                    <a:p>
                      <a:r>
                        <a:rPr lang="en-US" b="1" dirty="0"/>
                        <a:t>FY 2027-2031 ICIP Ranking #19</a:t>
                      </a:r>
                    </a:p>
                  </a:txBody>
                  <a:tcPr/>
                </a:tc>
                <a:extLst>
                  <a:ext uri="{0D108BD9-81ED-4DB2-BD59-A6C34878D82A}">
                    <a16:rowId xmlns:a16="http://schemas.microsoft.com/office/drawing/2014/main" val="3748171956"/>
                  </a:ext>
                </a:extLst>
              </a:tr>
              <a:tr h="281782">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441073609"/>
                  </a:ext>
                </a:extLst>
              </a:tr>
              <a:tr h="281782">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880521145"/>
                  </a:ext>
                </a:extLst>
              </a:tr>
            </a:tbl>
          </a:graphicData>
        </a:graphic>
      </p:graphicFrame>
    </p:spTree>
    <p:extLst>
      <p:ext uri="{BB962C8B-B14F-4D97-AF65-F5344CB8AC3E}">
        <p14:creationId xmlns:p14="http://schemas.microsoft.com/office/powerpoint/2010/main" val="1926952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B20285-2C60-4257-A50C-C6CFB59A742C}"/>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p:txBody>
          <a:bodyPr>
            <a:normAutofit/>
          </a:bodyPr>
          <a:lstStyle/>
          <a:p>
            <a:r>
              <a:rPr lang="en-US" b="1" dirty="0">
                <a:solidFill>
                  <a:schemeClr val="tx1"/>
                </a:solidFill>
              </a:rPr>
              <a:t>Justification: </a:t>
            </a:r>
            <a:r>
              <a:rPr lang="en-US" dirty="0">
                <a:solidFill>
                  <a:schemeClr val="tx1"/>
                </a:solidFill>
              </a:rPr>
              <a:t>Economic Impact and Project Need</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1097280" y="1845734"/>
            <a:ext cx="10469584" cy="4299458"/>
          </a:xfrm>
        </p:spPr>
        <p:txBody>
          <a:bodyPr/>
          <a:lstStyle/>
          <a:p>
            <a:pPr algn="ctr"/>
            <a:r>
              <a:rPr lang="en-US" b="1" dirty="0"/>
              <a:t>Embargo Road </a:t>
            </a:r>
          </a:p>
          <a:p>
            <a:r>
              <a:rPr lang="en-US" sz="1600" dirty="0"/>
              <a:t>Embargo road serves as a main point of access for our community residents to approach NM 522 and for Chevron Employees/Contractors to access the Chevron Remediation Site. Embargo road begins at the intersection of NM 522 for a distance of </a:t>
            </a:r>
            <a:r>
              <a:rPr lang="en-US" sz="1600" dirty="0" err="1"/>
              <a:t>aproximately</a:t>
            </a:r>
            <a:r>
              <a:rPr lang="en-US" sz="1600" dirty="0"/>
              <a:t> 1.44 miles and is a main roadway for approximately 100 residents. </a:t>
            </a:r>
          </a:p>
          <a:p>
            <a:r>
              <a:rPr lang="en-US" sz="1600" dirty="0"/>
              <a:t>Embargo road serves as a main roadway for residents to access NM 522 to commute to work in Taos, Red River, and the Chevron mining site. Embargo Road is also one of Questa School bus routes and serves 17 students; 4 with special needs.</a:t>
            </a:r>
          </a:p>
          <a:p>
            <a:r>
              <a:rPr lang="en-US" sz="1600" dirty="0"/>
              <a:t> Embargo road is also the main artery that provides access for the YDI head start, North Central Food Pantry, &amp; the Questa Senior Center facilities.</a:t>
            </a:r>
          </a:p>
          <a:p>
            <a:r>
              <a:rPr lang="en-US" sz="1600" dirty="0"/>
              <a:t>The Village of Questa has the match requirement for this roadway project, and it is </a:t>
            </a:r>
            <a:r>
              <a:rPr lang="en-US" sz="1600" b="1" i="1" u="sng" dirty="0"/>
              <a:t>shovel ready</a:t>
            </a:r>
            <a:r>
              <a:rPr lang="en-US" sz="1600" dirty="0"/>
              <a:t>.</a:t>
            </a:r>
          </a:p>
          <a:p>
            <a:endParaRPr lang="en-US" sz="1600" dirty="0"/>
          </a:p>
          <a:p>
            <a:pPr algn="ctr"/>
            <a:endParaRPr lang="en-US" b="1" dirty="0"/>
          </a:p>
          <a:p>
            <a:pPr marL="0" indent="0">
              <a:buNone/>
            </a:pPr>
            <a:endParaRPr lang="en-US" dirty="0"/>
          </a:p>
        </p:txBody>
      </p:sp>
      <p:sp>
        <p:nvSpPr>
          <p:cNvPr id="6" name="Slide Number Placeholder 5">
            <a:extLst>
              <a:ext uri="{FF2B5EF4-FFF2-40B4-BE49-F238E27FC236}">
                <a16:creationId xmlns:a16="http://schemas.microsoft.com/office/drawing/2014/main" id="{A046B79C-DD00-4EB2-8A7A-94510D49902D}"/>
              </a:ext>
            </a:extLst>
          </p:cNvPr>
          <p:cNvSpPr>
            <a:spLocks noGrp="1"/>
          </p:cNvSpPr>
          <p:nvPr>
            <p:ph type="sldNum" sz="quarter" idx="12"/>
          </p:nvPr>
        </p:nvSpPr>
        <p:spPr/>
        <p:txBody>
          <a:bodyPr/>
          <a:lstStyle/>
          <a:p>
            <a:fld id="{872A8C33-D0BC-49D1-86D4-8CB271712A0B}" type="slidenum">
              <a:rPr lang="en-US" smtClean="0"/>
              <a:t>7</a:t>
            </a:fld>
            <a:endParaRPr lang="en-US"/>
          </a:p>
        </p:txBody>
      </p:sp>
      <p:pic>
        <p:nvPicPr>
          <p:cNvPr id="5" name="Picture 4" descr="A cartoon of kids in a school bus&#10;&#10;AI-generated content may be incorrect.">
            <a:extLst>
              <a:ext uri="{FF2B5EF4-FFF2-40B4-BE49-F238E27FC236}">
                <a16:creationId xmlns:a16="http://schemas.microsoft.com/office/drawing/2014/main" id="{7E54370E-F8EC-BC8A-FB0A-79FFBB78F85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27616" y="4783945"/>
            <a:ext cx="2339248" cy="1361247"/>
          </a:xfrm>
          <a:prstGeom prst="rect">
            <a:avLst/>
          </a:prstGeom>
        </p:spPr>
      </p:pic>
      <p:pic>
        <p:nvPicPr>
          <p:cNvPr id="8" name="Picture 7" descr="A bag full of food and canned goods&#10;&#10;AI-generated content may be incorrect.">
            <a:extLst>
              <a:ext uri="{FF2B5EF4-FFF2-40B4-BE49-F238E27FC236}">
                <a16:creationId xmlns:a16="http://schemas.microsoft.com/office/drawing/2014/main" id="{13FF6489-BC4D-5FE2-C3C1-ED3A21B631A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38770" y="4700042"/>
            <a:ext cx="1880736" cy="1529054"/>
          </a:xfrm>
          <a:prstGeom prst="rect">
            <a:avLst/>
          </a:prstGeom>
        </p:spPr>
      </p:pic>
      <p:pic>
        <p:nvPicPr>
          <p:cNvPr id="11" name="Picture 10" descr="A group of cartoon characters&#10;&#10;AI-generated content may be incorrect.">
            <a:extLst>
              <a:ext uri="{FF2B5EF4-FFF2-40B4-BE49-F238E27FC236}">
                <a16:creationId xmlns:a16="http://schemas.microsoft.com/office/drawing/2014/main" id="{AF80544F-2A48-A9F3-4F05-04490A6DF20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185467" y="4945038"/>
            <a:ext cx="3808596" cy="1219401"/>
          </a:xfrm>
          <a:prstGeom prst="rect">
            <a:avLst/>
          </a:prstGeom>
        </p:spPr>
      </p:pic>
    </p:spTree>
    <p:extLst>
      <p:ext uri="{BB962C8B-B14F-4D97-AF65-F5344CB8AC3E}">
        <p14:creationId xmlns:p14="http://schemas.microsoft.com/office/powerpoint/2010/main" val="1664363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B20285-2C60-4257-A50C-C6CFB59A742C}"/>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a:xfrm>
            <a:off x="1097280" y="286603"/>
            <a:ext cx="10058400" cy="1450757"/>
          </a:xfrm>
        </p:spPr>
        <p:txBody>
          <a:bodyPr>
            <a:normAutofit/>
          </a:bodyPr>
          <a:lstStyle/>
          <a:p>
            <a:r>
              <a:rPr lang="en-US" dirty="0"/>
              <a:t>Justification: Economic Impact and Project Need</a:t>
            </a:r>
          </a:p>
        </p:txBody>
      </p:sp>
      <p:pic>
        <p:nvPicPr>
          <p:cNvPr id="7" name="Content Placeholder 6" descr="Map&#10;&#10;Description automatically generated">
            <a:extLst>
              <a:ext uri="{FF2B5EF4-FFF2-40B4-BE49-F238E27FC236}">
                <a16:creationId xmlns:a16="http://schemas.microsoft.com/office/drawing/2014/main" id="{2E509D23-45DB-603B-AC77-46E138944A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0994" y="1846263"/>
            <a:ext cx="6690337" cy="4022725"/>
          </a:xfrm>
        </p:spPr>
      </p:pic>
      <p:sp>
        <p:nvSpPr>
          <p:cNvPr id="6" name="Slide Number Placeholder 5">
            <a:extLst>
              <a:ext uri="{FF2B5EF4-FFF2-40B4-BE49-F238E27FC236}">
                <a16:creationId xmlns:a16="http://schemas.microsoft.com/office/drawing/2014/main" id="{A046B79C-DD00-4EB2-8A7A-94510D49902D}"/>
              </a:ext>
            </a:extLst>
          </p:cNvPr>
          <p:cNvSpPr>
            <a:spLocks noGrp="1"/>
          </p:cNvSpPr>
          <p:nvPr>
            <p:ph type="sldNum" sz="quarter" idx="12"/>
          </p:nvPr>
        </p:nvSpPr>
        <p:spPr>
          <a:xfrm>
            <a:off x="9900458" y="6459785"/>
            <a:ext cx="1312025" cy="365125"/>
          </a:xfrm>
        </p:spPr>
        <p:txBody>
          <a:bodyPr/>
          <a:lstStyle/>
          <a:p>
            <a:fld id="{872A8C33-D0BC-49D1-86D4-8CB271712A0B}" type="slidenum">
              <a:rPr lang="en-US" smtClean="0"/>
              <a:pPr/>
              <a:t>8</a:t>
            </a:fld>
            <a:endParaRPr lang="en-US"/>
          </a:p>
        </p:txBody>
      </p:sp>
    </p:spTree>
    <p:extLst>
      <p:ext uri="{BB962C8B-B14F-4D97-AF65-F5344CB8AC3E}">
        <p14:creationId xmlns:p14="http://schemas.microsoft.com/office/powerpoint/2010/main" val="2496496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7A1E8-3E6E-2B3A-7EBD-9473EEA268E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C44CD9A-283D-806D-9FB4-D32E10E52DA3}"/>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264771-3927-CA64-1140-B1E1CA786C6E}"/>
              </a:ext>
            </a:extLst>
          </p:cNvPr>
          <p:cNvSpPr>
            <a:spLocks noGrp="1"/>
          </p:cNvSpPr>
          <p:nvPr>
            <p:ph type="title"/>
          </p:nvPr>
        </p:nvSpPr>
        <p:spPr/>
        <p:txBody>
          <a:bodyPr>
            <a:normAutofit/>
          </a:bodyPr>
          <a:lstStyle/>
          <a:p>
            <a:r>
              <a:rPr lang="en-US" b="1" dirty="0">
                <a:solidFill>
                  <a:schemeClr val="tx1"/>
                </a:solidFill>
              </a:rPr>
              <a:t>Justification: </a:t>
            </a:r>
            <a:r>
              <a:rPr lang="en-US" dirty="0">
                <a:solidFill>
                  <a:schemeClr val="tx1"/>
                </a:solidFill>
              </a:rPr>
              <a:t>Economic Impact and Project Need</a:t>
            </a:r>
          </a:p>
        </p:txBody>
      </p:sp>
      <p:sp>
        <p:nvSpPr>
          <p:cNvPr id="3" name="Content Placeholder 2">
            <a:extLst>
              <a:ext uri="{FF2B5EF4-FFF2-40B4-BE49-F238E27FC236}">
                <a16:creationId xmlns:a16="http://schemas.microsoft.com/office/drawing/2014/main" id="{C3391D96-57FB-2037-1783-7352BF5C3028}"/>
              </a:ext>
            </a:extLst>
          </p:cNvPr>
          <p:cNvSpPr>
            <a:spLocks noGrp="1"/>
          </p:cNvSpPr>
          <p:nvPr>
            <p:ph idx="1"/>
          </p:nvPr>
        </p:nvSpPr>
        <p:spPr>
          <a:xfrm>
            <a:off x="1097280" y="1845734"/>
            <a:ext cx="10469584" cy="4299458"/>
          </a:xfrm>
        </p:spPr>
        <p:txBody>
          <a:bodyPr/>
          <a:lstStyle/>
          <a:p>
            <a:pPr algn="ctr"/>
            <a:r>
              <a:rPr lang="en-US" b="1" dirty="0"/>
              <a:t>Old Red River Rd/La Lama Rd</a:t>
            </a:r>
          </a:p>
          <a:p>
            <a:r>
              <a:rPr lang="en-US" sz="1600" dirty="0"/>
              <a:t>Old Red River Rd/La Lama Rd road serves as a main point of access for our community residents to approach NM 522 and for residents and tourists to access recreational sites. Old Red River Rd/La Lama Rd road begins at the intersection of Lower Embargo Road for a distance of approximately .44 miles and is a main roadway for approximately 37 residents. </a:t>
            </a:r>
          </a:p>
          <a:p>
            <a:r>
              <a:rPr lang="en-US" sz="1600" dirty="0"/>
              <a:t>Old Red River Rd/La Lama Rd serves as a main roadway for residents to access NM 522 to commute to work in Taos, Red River, and shop at local businesses. Old Red River/La Lama Rd is also one of Questa School bus routes and serves </a:t>
            </a:r>
            <a:r>
              <a:rPr lang="en-US" sz="1600" dirty="0">
                <a:highlight>
                  <a:srgbClr val="FFFF00"/>
                </a:highlight>
              </a:rPr>
              <a:t>17 students.</a:t>
            </a:r>
          </a:p>
          <a:p>
            <a:r>
              <a:rPr lang="en-US" sz="1600" dirty="0"/>
              <a:t> Old Red River Rd/La Lama Rd is also the main artery that provides access to recreational facilities like Molycorp Field and the Red River Restoration Fishing habitats and the La Lama Foundation community.</a:t>
            </a:r>
          </a:p>
          <a:p>
            <a:r>
              <a:rPr lang="en-US" sz="1600" dirty="0"/>
              <a:t>The Village of Questa has the match requirement for this TPF funding request for Plan and Design.</a:t>
            </a:r>
          </a:p>
          <a:p>
            <a:endParaRPr lang="en-US" sz="1600" dirty="0"/>
          </a:p>
          <a:p>
            <a:pPr algn="ctr"/>
            <a:endParaRPr lang="en-US" b="1" dirty="0"/>
          </a:p>
          <a:p>
            <a:pPr marL="0" indent="0">
              <a:buNone/>
            </a:pPr>
            <a:endParaRPr lang="en-US" dirty="0"/>
          </a:p>
        </p:txBody>
      </p:sp>
      <p:sp>
        <p:nvSpPr>
          <p:cNvPr id="6" name="Slide Number Placeholder 5">
            <a:extLst>
              <a:ext uri="{FF2B5EF4-FFF2-40B4-BE49-F238E27FC236}">
                <a16:creationId xmlns:a16="http://schemas.microsoft.com/office/drawing/2014/main" id="{25E7F3C5-0C0D-6FD5-879E-DA913A601F73}"/>
              </a:ext>
            </a:extLst>
          </p:cNvPr>
          <p:cNvSpPr>
            <a:spLocks noGrp="1"/>
          </p:cNvSpPr>
          <p:nvPr>
            <p:ph type="sldNum" sz="quarter" idx="12"/>
          </p:nvPr>
        </p:nvSpPr>
        <p:spPr/>
        <p:txBody>
          <a:bodyPr/>
          <a:lstStyle/>
          <a:p>
            <a:fld id="{872A8C33-D0BC-49D1-86D4-8CB271712A0B}" type="slidenum">
              <a:rPr lang="en-US" smtClean="0"/>
              <a:t>9</a:t>
            </a:fld>
            <a:endParaRPr lang="en-US"/>
          </a:p>
        </p:txBody>
      </p:sp>
      <p:pic>
        <p:nvPicPr>
          <p:cNvPr id="5" name="Picture 4" descr="A cartoon of kids in a school bus&#10;&#10;AI-generated content may be incorrect.">
            <a:extLst>
              <a:ext uri="{FF2B5EF4-FFF2-40B4-BE49-F238E27FC236}">
                <a16:creationId xmlns:a16="http://schemas.microsoft.com/office/drawing/2014/main" id="{A463A5BC-BC58-482D-F10E-5FB243E417F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50760" y="4783945"/>
            <a:ext cx="2339248" cy="1361247"/>
          </a:xfrm>
          <a:prstGeom prst="rect">
            <a:avLst/>
          </a:prstGeom>
        </p:spPr>
      </p:pic>
      <p:pic>
        <p:nvPicPr>
          <p:cNvPr id="9" name="Picture 8" descr="A cartoon of a tent">
            <a:extLst>
              <a:ext uri="{FF2B5EF4-FFF2-40B4-BE49-F238E27FC236}">
                <a16:creationId xmlns:a16="http://schemas.microsoft.com/office/drawing/2014/main" id="{4C484BD7-01AC-2715-C17F-09913480092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13624" y="4783945"/>
            <a:ext cx="3543008" cy="1408629"/>
          </a:xfrm>
          <a:prstGeom prst="rect">
            <a:avLst/>
          </a:prstGeom>
        </p:spPr>
      </p:pic>
    </p:spTree>
    <p:extLst>
      <p:ext uri="{BB962C8B-B14F-4D97-AF65-F5344CB8AC3E}">
        <p14:creationId xmlns:p14="http://schemas.microsoft.com/office/powerpoint/2010/main" val="15409506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2210</TotalTime>
  <Words>1848</Words>
  <Application>Microsoft Office PowerPoint</Application>
  <PresentationFormat>Widescreen</PresentationFormat>
  <Paragraphs>230</Paragraphs>
  <Slides>16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1" baseType="lpstr">
      <vt:lpstr>Calibri</vt:lpstr>
      <vt:lpstr>Calibri Light</vt:lpstr>
      <vt:lpstr>Wingdings</vt:lpstr>
      <vt:lpstr>Retrospect</vt:lpstr>
      <vt:lpstr>Acrobat Document</vt:lpstr>
      <vt:lpstr>Northern Pueblos RTPO  FY 2026  TPF Proposal:  Village of Questa Road Projects</vt:lpstr>
      <vt:lpstr>Planning: Secured other Funding Sources, Matching Funds </vt:lpstr>
      <vt:lpstr>Planning: Support from existing planning documents and/or federal or state agencies</vt:lpstr>
      <vt:lpstr>Project Description: Location of Project, and Details of Proposed Development</vt:lpstr>
      <vt:lpstr>Project Description: Location of Project, and Details of Proposed Development</vt:lpstr>
      <vt:lpstr>Project Description: Level of coordination with RTPO, NMDOT, and State entities in project development</vt:lpstr>
      <vt:lpstr>Justification: Economic Impact and Project Need</vt:lpstr>
      <vt:lpstr>Justification: Economic Impact and Project Need</vt:lpstr>
      <vt:lpstr>Justification: Economic Impact and Project Need</vt:lpstr>
      <vt:lpstr>Justification: Economic Impact and Project Need</vt:lpstr>
      <vt:lpstr>Justification: Quality of Life, Safety, and Environmental Sustainability</vt:lpstr>
      <vt:lpstr>Justification: Quality of Life and Safety.</vt:lpstr>
      <vt:lpstr>Justification: Quality of Life and Safety.</vt:lpstr>
      <vt:lpstr>Request Readiness: R-O-W Acquisition, Clearances, Planning Docs, Timeline</vt:lpstr>
      <vt:lpstr>NMDOT FUNDING/HIGHLIGHTING PROJECT SUCCESSES</vt:lpstr>
      <vt:lpstr>Project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Pueblos RTPO: Transportation Project Fund</dc:title>
  <dc:creator>Paul Sittig</dc:creator>
  <cp:lastModifiedBy>Jacob LaFore</cp:lastModifiedBy>
  <cp:revision>22</cp:revision>
  <cp:lastPrinted>2026-03-09T14:34:45Z</cp:lastPrinted>
  <dcterms:created xsi:type="dcterms:W3CDTF">2021-05-11T17:16:16Z</dcterms:created>
  <dcterms:modified xsi:type="dcterms:W3CDTF">2026-03-30T19:29:19Z</dcterms:modified>
</cp:coreProperties>
</file>