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59" r:id="rId3"/>
    <p:sldId id="278" r:id="rId4"/>
    <p:sldId id="277" r:id="rId5"/>
    <p:sldId id="271" r:id="rId6"/>
    <p:sldId id="280" r:id="rId7"/>
    <p:sldId id="279" r:id="rId8"/>
    <p:sldId id="273" r:id="rId9"/>
    <p:sldId id="274" r:id="rId10"/>
    <p:sldId id="269" r:id="rId11"/>
    <p:sldId id="268" r:id="rId12"/>
    <p:sldId id="267" r:id="rId13"/>
    <p:sldId id="266" r:id="rId14"/>
    <p:sldId id="275" r:id="rId15"/>
    <p:sldId id="257" r:id="rId16"/>
    <p:sldId id="258" r:id="rId17"/>
    <p:sldId id="260" r:id="rId18"/>
    <p:sldId id="261" r:id="rId19"/>
    <p:sldId id="276" r:id="rId20"/>
    <p:sldId id="262" r:id="rId21"/>
    <p:sldId id="263" r:id="rId22"/>
    <p:sldId id="265" r:id="rId23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CEC"/>
    <a:srgbClr val="7FB1ED"/>
    <a:srgbClr val="5094E6"/>
    <a:srgbClr val="3D88E3"/>
    <a:srgbClr val="549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34C2675-A35E-44B0-A9B9-E99B22BEE4D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BAE5DDC-8548-4AB1-BC71-C537D5EFD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6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E34F-A8DD-44DB-A5CF-90A8187BE492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91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1030-27A7-4A84-9BA3-D4292AF4039C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93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F3CC-EE90-4E40-A83C-A3CD61CED1B9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3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320A-3D44-4E3D-931A-27ABD14F63F9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1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3B81-3159-4888-893D-535F2AF1FC8B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6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04CD-0AD2-40C3-B04A-DDB4E6EEF041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7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5BEC0-44DD-4B4D-8A45-C7D58BAFC6FE}" type="datetime1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7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548CF-B315-4BB0-B404-B94A73BF57C6}" type="datetime1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2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12D9-6127-47F9-A727-36B87A64E7AC}" type="datetime1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3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864826A-9F14-4FBC-9811-C1127030230A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31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2D39-291C-4BE9-AC08-DDD96EEAFE46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7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BCBAFE9-E137-4561-B0BA-490B76AD531B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72A8C33-D0BC-49D1-86D4-8CB271712A0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75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85648F-99A9-49F7-A2B6-695F68667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/>
          <a:stretch/>
        </p:blipFill>
        <p:spPr>
          <a:xfrm>
            <a:off x="-3018" y="-101162"/>
            <a:ext cx="12195018" cy="90387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BBE483-100A-4720-8F4A-5067691B7579}"/>
              </a:ext>
            </a:extLst>
          </p:cNvPr>
          <p:cNvSpPr/>
          <p:nvPr/>
        </p:nvSpPr>
        <p:spPr>
          <a:xfrm>
            <a:off x="0" y="-101162"/>
            <a:ext cx="12192000" cy="1896567"/>
          </a:xfrm>
          <a:prstGeom prst="rect">
            <a:avLst/>
          </a:prstGeom>
          <a:solidFill>
            <a:srgbClr val="78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9C811-2F7C-4C9D-B9A6-61153555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97025F-C306-44B4-9B6C-392564F57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043" y="33089"/>
            <a:ext cx="11723914" cy="116825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Northern Pueblos RTPO FY 2027  TPF Proposal: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NM-30 &amp; Battleship intersection improvements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DFDD6-2D15-4AE9-933C-6066CB119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953" y="1201343"/>
            <a:ext cx="10058400" cy="164342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by Pueblo De San Ildefonso; April 1, 2026</a:t>
            </a:r>
          </a:p>
        </p:txBody>
      </p:sp>
    </p:spTree>
    <p:extLst>
      <p:ext uri="{BB962C8B-B14F-4D97-AF65-F5344CB8AC3E}">
        <p14:creationId xmlns:p14="http://schemas.microsoft.com/office/powerpoint/2010/main" val="1351370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96EA3-65F5-4DBD-9F2B-296186A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286603"/>
            <a:ext cx="11094720" cy="14507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Project Description: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Future Development: Comprehensive Land Use Plan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10</a:t>
            </a:fld>
            <a:endParaRPr lang="en-US"/>
          </a:p>
        </p:txBody>
      </p:sp>
      <p:pic>
        <p:nvPicPr>
          <p:cNvPr id="2051" name="Picture 3" descr="image011">
            <a:extLst>
              <a:ext uri="{FF2B5EF4-FFF2-40B4-BE49-F238E27FC236}">
                <a16:creationId xmlns:a16="http://schemas.microsoft.com/office/drawing/2014/main" id="{B96759BC-C48E-4546-9066-0C284F2D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14" y="1737360"/>
            <a:ext cx="5789980" cy="459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516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11</a:t>
            </a:fld>
            <a:endParaRPr lang="en-US"/>
          </a:p>
        </p:txBody>
      </p:sp>
      <p:pic>
        <p:nvPicPr>
          <p:cNvPr id="1029" name="Picture 2" descr="image005">
            <a:extLst>
              <a:ext uri="{FF2B5EF4-FFF2-40B4-BE49-F238E27FC236}">
                <a16:creationId xmlns:a16="http://schemas.microsoft.com/office/drawing/2014/main" id="{E9BFC5F9-ECE7-4B39-81BE-E6E7AC7DF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1850252"/>
            <a:ext cx="911352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3ED2AF6-CABA-4F96-B7DD-4DC07888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286603"/>
            <a:ext cx="11094720" cy="14507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Project Description: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Future Development: Housing Expansion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26D62B-E559-480A-B319-DE75E19F5898}"/>
              </a:ext>
            </a:extLst>
          </p:cNvPr>
          <p:cNvSpPr/>
          <p:nvPr/>
        </p:nvSpPr>
        <p:spPr>
          <a:xfrm>
            <a:off x="2375447" y="1755261"/>
            <a:ext cx="1867128" cy="1778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990CF3F-BE6F-4127-A01C-DBC8F32F05A3}"/>
              </a:ext>
            </a:extLst>
          </p:cNvPr>
          <p:cNvSpPr/>
          <p:nvPr/>
        </p:nvSpPr>
        <p:spPr>
          <a:xfrm>
            <a:off x="396240" y="2064919"/>
            <a:ext cx="876553" cy="1159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96EA3-65F5-4DBD-9F2B-296186A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Project Description: </a:t>
            </a:r>
            <a:br>
              <a:rPr lang="en-US" sz="4200" b="1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Analysis</a:t>
            </a:r>
            <a:endParaRPr lang="en-US" sz="42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D7B0CF-DA2F-4812-AAD1-ABBDCBB2D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9913" y="1874267"/>
            <a:ext cx="5313899" cy="40227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12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69FACB-9450-4587-AEBD-E72F80F2241F}"/>
              </a:ext>
            </a:extLst>
          </p:cNvPr>
          <p:cNvCxnSpPr>
            <a:cxnSpLocks/>
          </p:cNvCxnSpPr>
          <p:nvPr/>
        </p:nvCxnSpPr>
        <p:spPr>
          <a:xfrm>
            <a:off x="7916862" y="3200603"/>
            <a:ext cx="750888" cy="31432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46F397-2636-4FD0-B676-64F88B307D6F}"/>
              </a:ext>
            </a:extLst>
          </p:cNvPr>
          <p:cNvCxnSpPr>
            <a:cxnSpLocks/>
          </p:cNvCxnSpPr>
          <p:nvPr/>
        </p:nvCxnSpPr>
        <p:spPr>
          <a:xfrm flipH="1" flipV="1">
            <a:off x="7775575" y="3357765"/>
            <a:ext cx="720725" cy="31291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Stopwatch">
            <a:extLst>
              <a:ext uri="{FF2B5EF4-FFF2-40B4-BE49-F238E27FC236}">
                <a16:creationId xmlns:a16="http://schemas.microsoft.com/office/drawing/2014/main" id="{6D443C21-8325-4032-9C6E-F79305B3A8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3752" y="3885629"/>
            <a:ext cx="914400" cy="914400"/>
          </a:xfrm>
          <a:prstGeom prst="rect">
            <a:avLst/>
          </a:prstGeom>
        </p:spPr>
      </p:pic>
      <p:pic>
        <p:nvPicPr>
          <p:cNvPr id="17" name="Graphic 16" descr="Run">
            <a:extLst>
              <a:ext uri="{FF2B5EF4-FFF2-40B4-BE49-F238E27FC236}">
                <a16:creationId xmlns:a16="http://schemas.microsoft.com/office/drawing/2014/main" id="{99EC546C-DB5B-4AD6-9A0F-E307684487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93752" y="2443365"/>
            <a:ext cx="914400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63F547-539A-44E7-9DAE-B98A00663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058" y="4229858"/>
            <a:ext cx="706735" cy="6668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BC8C9F-54B3-4DC8-85A6-9F23E3E4693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37" y="4720654"/>
            <a:ext cx="1176338" cy="117633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D9A9A0-0155-49F4-9F10-C377EAEFE521}"/>
              </a:ext>
            </a:extLst>
          </p:cNvPr>
          <p:cNvCxnSpPr>
            <a:cxnSpLocks/>
          </p:cNvCxnSpPr>
          <p:nvPr/>
        </p:nvCxnSpPr>
        <p:spPr>
          <a:xfrm>
            <a:off x="598731" y="2685441"/>
            <a:ext cx="450872" cy="18873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5A683A-CC96-4B36-933C-C123935B08E3}"/>
              </a:ext>
            </a:extLst>
          </p:cNvPr>
          <p:cNvCxnSpPr>
            <a:cxnSpLocks/>
          </p:cNvCxnSpPr>
          <p:nvPr/>
        </p:nvCxnSpPr>
        <p:spPr>
          <a:xfrm flipH="1" flipV="1">
            <a:off x="513895" y="2779809"/>
            <a:ext cx="432761" cy="18789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Run">
            <a:extLst>
              <a:ext uri="{FF2B5EF4-FFF2-40B4-BE49-F238E27FC236}">
                <a16:creationId xmlns:a16="http://schemas.microsoft.com/office/drawing/2014/main" id="{EB3005A7-BE46-4427-B58C-BF352DBE4ED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900" y="2230756"/>
            <a:ext cx="549053" cy="5490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CB20FB-F980-435A-BDBD-E84E48AD345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8" y="3253097"/>
            <a:ext cx="948768" cy="9487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E163E8B-0643-4B01-9802-93943D4E737C}"/>
              </a:ext>
            </a:extLst>
          </p:cNvPr>
          <p:cNvSpPr txBox="1"/>
          <p:nvPr/>
        </p:nvSpPr>
        <p:spPr>
          <a:xfrm>
            <a:off x="1533524" y="2305050"/>
            <a:ext cx="35642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Dangerous pedestrian crossing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Speeding (70%)</a:t>
            </a:r>
          </a:p>
          <a:p>
            <a:r>
              <a:rPr lang="en-US" dirty="0"/>
              <a:t>Dangerous overtaking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Traffic noise impacting residential area</a:t>
            </a:r>
          </a:p>
          <a:p>
            <a:endParaRPr lang="en-US" dirty="0"/>
          </a:p>
          <a:p>
            <a:r>
              <a:rPr lang="en-US" dirty="0"/>
              <a:t>Long waiting times to turn onto highway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BBDDEC-A8CE-4FC3-9186-B639F9D87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724" y="2443365"/>
            <a:ext cx="706735" cy="66686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1971750-BBC8-41F5-975C-076F88FAB1F1}"/>
              </a:ext>
            </a:extLst>
          </p:cNvPr>
          <p:cNvSpPr/>
          <p:nvPr/>
        </p:nvSpPr>
        <p:spPr>
          <a:xfrm>
            <a:off x="492557" y="5182090"/>
            <a:ext cx="876553" cy="10282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 descr="Stopwatch">
            <a:extLst>
              <a:ext uri="{FF2B5EF4-FFF2-40B4-BE49-F238E27FC236}">
                <a16:creationId xmlns:a16="http://schemas.microsoft.com/office/drawing/2014/main" id="{3239250A-F3AC-43CA-B8D6-590D27912E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759" y="52604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50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96EA3-65F5-4DBD-9F2B-296186A2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Project Description: </a:t>
            </a:r>
            <a:br>
              <a:rPr lang="en-US" sz="4200" b="1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Details of Proposed Development</a:t>
            </a:r>
            <a:endParaRPr lang="en-US" sz="42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2578E-0E86-4621-90E0-2541A4497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6"/>
          <a:stretch/>
        </p:blipFill>
        <p:spPr>
          <a:xfrm>
            <a:off x="5061347" y="2415110"/>
            <a:ext cx="7130654" cy="2267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451C8-BAE5-4ED8-9038-8F98ADE49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11" y="2391294"/>
            <a:ext cx="4953691" cy="231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E50680-0C0A-4756-ACAB-FE21E3CA2873}"/>
              </a:ext>
            </a:extLst>
          </p:cNvPr>
          <p:cNvSpPr txBox="1"/>
          <p:nvPr/>
        </p:nvSpPr>
        <p:spPr>
          <a:xfrm>
            <a:off x="931287" y="4909361"/>
            <a:ext cx="10801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road widening     - intersection   - 	road widening</a:t>
            </a:r>
          </a:p>
          <a:p>
            <a:r>
              <a:rPr lang="en-US" sz="4000" b="1" dirty="0"/>
              <a:t>								improvements</a:t>
            </a:r>
          </a:p>
        </p:txBody>
      </p:sp>
    </p:spTree>
    <p:extLst>
      <p:ext uri="{BB962C8B-B14F-4D97-AF65-F5344CB8AC3E}">
        <p14:creationId xmlns:p14="http://schemas.microsoft.com/office/powerpoint/2010/main" val="2250749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96EA3-65F5-4DBD-9F2B-296186A2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Project Description: </a:t>
            </a:r>
            <a:br>
              <a:rPr lang="en-US" sz="4200" b="1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Details of Proposed Development</a:t>
            </a:r>
            <a:endParaRPr lang="en-US" sz="42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F72B6-BDF5-4442-A5B8-C17839002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913" y="1737360"/>
            <a:ext cx="4410691" cy="4582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359CBE-77E1-4ED1-8131-DC4E62806A06}"/>
              </a:ext>
            </a:extLst>
          </p:cNvPr>
          <p:cNvSpPr txBox="1"/>
          <p:nvPr/>
        </p:nvSpPr>
        <p:spPr>
          <a:xfrm>
            <a:off x="354330" y="1981104"/>
            <a:ext cx="56001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Left turn lanes</a:t>
            </a:r>
          </a:p>
          <a:p>
            <a:r>
              <a:rPr lang="en-US" sz="4000" b="1" dirty="0"/>
              <a:t>Deceleration lanes</a:t>
            </a:r>
          </a:p>
          <a:p>
            <a:r>
              <a:rPr lang="en-US" sz="4000" b="1" dirty="0"/>
              <a:t>Bike lanes</a:t>
            </a:r>
          </a:p>
          <a:p>
            <a:r>
              <a:rPr lang="en-US" sz="4000" b="1" dirty="0"/>
              <a:t>Night lighting</a:t>
            </a:r>
          </a:p>
          <a:p>
            <a:r>
              <a:rPr lang="en-US" sz="4000" b="1" dirty="0"/>
              <a:t>Flashing speed indicators</a:t>
            </a:r>
          </a:p>
          <a:p>
            <a:r>
              <a:rPr lang="en-US" sz="4000" b="1" dirty="0"/>
              <a:t>Reduced speed limit</a:t>
            </a:r>
          </a:p>
        </p:txBody>
      </p:sp>
    </p:spTree>
    <p:extLst>
      <p:ext uri="{BB962C8B-B14F-4D97-AF65-F5344CB8AC3E}">
        <p14:creationId xmlns:p14="http://schemas.microsoft.com/office/powerpoint/2010/main" val="68562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5B873C-0AA5-489F-BF1E-B6E6ECAE04F7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42F12-8B47-4E68-BA9A-30D65B5F4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602" y="637754"/>
            <a:ext cx="10596880" cy="70230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Planning</a:t>
            </a:r>
            <a:r>
              <a:rPr lang="en-US" sz="3600" dirty="0">
                <a:solidFill>
                  <a:schemeClr val="tx1"/>
                </a:solidFill>
              </a:rPr>
              <a:t>: Secured other Funding Sources, Matching Funds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2E4F-99BD-47A3-8FFA-92CD6FCEC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400" dirty="0"/>
              <a:t>Funding request: </a:t>
            </a:r>
          </a:p>
          <a:p>
            <a:r>
              <a:rPr lang="en-US" sz="4400" dirty="0"/>
              <a:t>$1,060,127.04 + 12% phase 3 services</a:t>
            </a:r>
          </a:p>
          <a:p>
            <a:pPr marL="0" indent="0">
              <a:buNone/>
            </a:pPr>
            <a:r>
              <a:rPr lang="en-US" sz="4400" b="1" dirty="0"/>
              <a:t>= </a:t>
            </a:r>
            <a:r>
              <a:rPr lang="en-US" sz="4400" b="1" u="sng" dirty="0"/>
              <a:t>1,187,342.24</a:t>
            </a:r>
          </a:p>
          <a:p>
            <a:r>
              <a:rPr lang="en-US" sz="4400" dirty="0"/>
              <a:t>No other sources</a:t>
            </a:r>
          </a:p>
          <a:p>
            <a:r>
              <a:rPr lang="en-US" sz="4400" dirty="0"/>
              <a:t>Matching funds are requested. </a:t>
            </a:r>
          </a:p>
          <a:p>
            <a:r>
              <a:rPr lang="en-US" sz="4400" dirty="0"/>
              <a:t>[Scoring range: 0-5 points]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C990C-5B4C-4B6C-96EA-B8C626A4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88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6FC8E2-3849-4507-82EE-1043B8A7F304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1E7C2-9305-4CD5-9C61-22372C28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Planning: </a:t>
            </a:r>
            <a:r>
              <a:rPr lang="en-US" sz="4400" dirty="0">
                <a:solidFill>
                  <a:schemeClr val="tx1"/>
                </a:solidFill>
              </a:rPr>
              <a:t>Support from existing planning documents and/or federal or state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041C7-798B-42DF-B249-3336F9266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Bohannan Houston Plans</a:t>
            </a:r>
          </a:p>
          <a:p>
            <a:r>
              <a:rPr lang="en-US" sz="3600" dirty="0"/>
              <a:t>90% plans in consultation with SAN-I Pueblo</a:t>
            </a:r>
          </a:p>
          <a:p>
            <a:r>
              <a:rPr lang="en-US" sz="3600" dirty="0"/>
              <a:t>essentially “shovel ready”. </a:t>
            </a:r>
          </a:p>
          <a:p>
            <a:r>
              <a:rPr lang="en-US" sz="3600" dirty="0"/>
              <a:t>RFP-ready</a:t>
            </a:r>
          </a:p>
          <a:p>
            <a:r>
              <a:rPr lang="en-US" sz="3600" dirty="0"/>
              <a:t>[Scoring range: 0-5 points]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DE0F4-BAF2-4CBA-9A4A-D18413F4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44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5AB678-DEA4-4997-89DD-82191318EF68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93294"/>
            <a:ext cx="10058400" cy="1450757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Project Description: </a:t>
            </a:r>
            <a:r>
              <a:rPr lang="en-US" sz="4200" dirty="0">
                <a:solidFill>
                  <a:schemeClr val="tx1"/>
                </a:solidFill>
              </a:rPr>
              <a:t>Level of coordination with RTPO and NMDOT in project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High</a:t>
            </a:r>
          </a:p>
          <a:p>
            <a:r>
              <a:rPr lang="en-US" sz="3600" dirty="0"/>
              <a:t>3+ meetings with DOT</a:t>
            </a:r>
          </a:p>
          <a:p>
            <a:r>
              <a:rPr lang="en-US" sz="3600" dirty="0"/>
              <a:t>5+ meetings with RTPO</a:t>
            </a:r>
          </a:p>
          <a:p>
            <a:r>
              <a:rPr lang="en-US" sz="3600" dirty="0"/>
              <a:t>Close coordination to create a short term solution to this critical area.</a:t>
            </a:r>
          </a:p>
          <a:p>
            <a:r>
              <a:rPr lang="en-US" sz="3600" dirty="0"/>
              <a:t>[Scoring range: 0-5 points]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5C919-1E0A-4BC1-8E6A-C1174CD0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52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B20285-2C60-4257-A50C-C6CFB59A742C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Justification: </a:t>
            </a:r>
            <a:r>
              <a:rPr lang="en-US" dirty="0">
                <a:solidFill>
                  <a:schemeClr val="tx1"/>
                </a:solidFill>
              </a:rPr>
              <a:t>Economic Impact and Project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commuter corridor Espanola – Los Alamos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6B79C-DD00-4EB2-8A7A-94510D49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90013-4B91-43A3-ADBE-E3D67033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89" y="2141981"/>
            <a:ext cx="7444610" cy="400817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0429589-3EDB-4D93-AD2F-5BAEF78A08CC}"/>
              </a:ext>
            </a:extLst>
          </p:cNvPr>
          <p:cNvSpPr/>
          <p:nvPr/>
        </p:nvSpPr>
        <p:spPr>
          <a:xfrm>
            <a:off x="3028950" y="2543176"/>
            <a:ext cx="3619500" cy="2324100"/>
          </a:xfrm>
          <a:custGeom>
            <a:avLst/>
            <a:gdLst>
              <a:gd name="connsiteX0" fmla="*/ 3924300 w 3924300"/>
              <a:gd name="connsiteY0" fmla="*/ 0 h 2247900"/>
              <a:gd name="connsiteX1" fmla="*/ 2724150 w 3924300"/>
              <a:gd name="connsiteY1" fmla="*/ 1809750 h 2247900"/>
              <a:gd name="connsiteX2" fmla="*/ 0 w 3924300"/>
              <a:gd name="connsiteY2" fmla="*/ 2247900 h 2247900"/>
              <a:gd name="connsiteX0" fmla="*/ 3924300 w 3924300"/>
              <a:gd name="connsiteY0" fmla="*/ 0 h 2247900"/>
              <a:gd name="connsiteX1" fmla="*/ 2686050 w 3924300"/>
              <a:gd name="connsiteY1" fmla="*/ 1990725 h 2247900"/>
              <a:gd name="connsiteX2" fmla="*/ 0 w 3924300"/>
              <a:gd name="connsiteY2" fmla="*/ 2247900 h 2247900"/>
              <a:gd name="connsiteX0" fmla="*/ 3924300 w 3924300"/>
              <a:gd name="connsiteY0" fmla="*/ 0 h 2247900"/>
              <a:gd name="connsiteX1" fmla="*/ 2686050 w 3924300"/>
              <a:gd name="connsiteY1" fmla="*/ 1990725 h 2247900"/>
              <a:gd name="connsiteX2" fmla="*/ 0 w 3924300"/>
              <a:gd name="connsiteY2" fmla="*/ 2247900 h 2247900"/>
              <a:gd name="connsiteX0" fmla="*/ 3924300 w 3924300"/>
              <a:gd name="connsiteY0" fmla="*/ 0 h 2336941"/>
              <a:gd name="connsiteX1" fmla="*/ 2686050 w 3924300"/>
              <a:gd name="connsiteY1" fmla="*/ 1990725 h 2336941"/>
              <a:gd name="connsiteX2" fmla="*/ 0 w 3924300"/>
              <a:gd name="connsiteY2" fmla="*/ 2247900 h 2336941"/>
              <a:gd name="connsiteX0" fmla="*/ 3924300 w 3924300"/>
              <a:gd name="connsiteY0" fmla="*/ 0 h 2460306"/>
              <a:gd name="connsiteX1" fmla="*/ 2533650 w 3924300"/>
              <a:gd name="connsiteY1" fmla="*/ 2171700 h 2460306"/>
              <a:gd name="connsiteX2" fmla="*/ 0 w 3924300"/>
              <a:gd name="connsiteY2" fmla="*/ 2247900 h 2460306"/>
              <a:gd name="connsiteX0" fmla="*/ 3924300 w 3924300"/>
              <a:gd name="connsiteY0" fmla="*/ 0 h 2460306"/>
              <a:gd name="connsiteX1" fmla="*/ 2533650 w 3924300"/>
              <a:gd name="connsiteY1" fmla="*/ 2171700 h 2460306"/>
              <a:gd name="connsiteX2" fmla="*/ 0 w 3924300"/>
              <a:gd name="connsiteY2" fmla="*/ 2247900 h 2460306"/>
              <a:gd name="connsiteX0" fmla="*/ 3924300 w 3924300"/>
              <a:gd name="connsiteY0" fmla="*/ 0 h 2354493"/>
              <a:gd name="connsiteX1" fmla="*/ 2533650 w 3924300"/>
              <a:gd name="connsiteY1" fmla="*/ 2171700 h 2354493"/>
              <a:gd name="connsiteX2" fmla="*/ 0 w 3924300"/>
              <a:gd name="connsiteY2" fmla="*/ 2247900 h 235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4300" h="2354493">
                <a:moveTo>
                  <a:pt x="3924300" y="0"/>
                </a:moveTo>
                <a:cubicBezTo>
                  <a:pt x="3511550" y="663575"/>
                  <a:pt x="3584575" y="1060450"/>
                  <a:pt x="2533650" y="2171700"/>
                </a:cubicBezTo>
                <a:cubicBezTo>
                  <a:pt x="1276350" y="2581275"/>
                  <a:pt x="895350" y="2162175"/>
                  <a:pt x="0" y="2247900"/>
                </a:cubicBezTo>
              </a:path>
            </a:pathLst>
          </a:custGeom>
          <a:noFill/>
          <a:ln w="254000">
            <a:solidFill>
              <a:srgbClr val="FF0000">
                <a:alpha val="50000"/>
              </a:srgb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19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B20285-2C60-4257-A50C-C6CFB59A742C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Justification: </a:t>
            </a:r>
            <a:r>
              <a:rPr lang="en-US" dirty="0">
                <a:solidFill>
                  <a:schemeClr val="tx1"/>
                </a:solidFill>
              </a:rPr>
              <a:t>Economic Impact and Project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325291" cy="402336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Main locus of future residential and commercial development</a:t>
            </a:r>
          </a:p>
          <a:p>
            <a:pPr marL="0" indent="0">
              <a:buNone/>
            </a:pPr>
            <a:r>
              <a:rPr lang="en-US" sz="3200" dirty="0"/>
              <a:t>Transformation from “wild west” to high-quality mixed use development </a:t>
            </a:r>
          </a:p>
          <a:p>
            <a:pPr marL="0" indent="0">
              <a:buNone/>
            </a:pPr>
            <a:r>
              <a:rPr lang="en-US" sz="3200" dirty="0"/>
              <a:t>Design quality </a:t>
            </a:r>
            <a:r>
              <a:rPr lang="en-US" sz="3200" i="1" dirty="0"/>
              <a:t>matters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6B79C-DD00-4EB2-8A7A-94510D49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3" descr="image011">
            <a:extLst>
              <a:ext uri="{FF2B5EF4-FFF2-40B4-BE49-F238E27FC236}">
                <a16:creationId xmlns:a16="http://schemas.microsoft.com/office/drawing/2014/main" id="{9C8FA1CB-9EA3-4460-BEB2-9820ECCC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09" y="2328051"/>
            <a:ext cx="4642171" cy="368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93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2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276A7E-C009-41F6-A7AC-A6F66CE2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286603"/>
            <a:ext cx="11094720" cy="14507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Project Description: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Location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40A8D-A094-477E-80F8-5E62BDCF0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78"/>
          <a:stretch/>
        </p:blipFill>
        <p:spPr>
          <a:xfrm>
            <a:off x="2218591" y="1870134"/>
            <a:ext cx="7244385" cy="43308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A91B4F4-5B5B-4D87-B683-1EED5FDD4CC8}"/>
              </a:ext>
            </a:extLst>
          </p:cNvPr>
          <p:cNvSpPr/>
          <p:nvPr/>
        </p:nvSpPr>
        <p:spPr>
          <a:xfrm>
            <a:off x="4901608" y="1933124"/>
            <a:ext cx="1446029" cy="8526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4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05B7F8-9428-463C-A262-C5367756FAEE}"/>
              </a:ext>
            </a:extLst>
          </p:cNvPr>
          <p:cNvSpPr/>
          <p:nvPr/>
        </p:nvSpPr>
        <p:spPr>
          <a:xfrm>
            <a:off x="878889" y="390544"/>
            <a:ext cx="10697593" cy="12428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Justification: </a:t>
            </a:r>
            <a:r>
              <a:rPr lang="en-US" dirty="0">
                <a:solidFill>
                  <a:schemeClr val="tx1"/>
                </a:solidFill>
              </a:rPr>
              <a:t>Quality of Life, Safety, and Environmental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Reduce speed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Reduce collision risk (deceleration lanes)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Reduce noise / residential quality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Reduce traffic danger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Increase nighttime safety (lighting)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Improve multimodality (bike lane)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Improve school bus viability for children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B3057-F4B2-45D8-A5E1-54BF12EE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0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05B7F8-9428-463C-A262-C5367756FAEE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Request Readiness: </a:t>
            </a:r>
            <a:r>
              <a:rPr lang="en-US" dirty="0">
                <a:solidFill>
                  <a:schemeClr val="tx1"/>
                </a:solidFill>
              </a:rPr>
              <a:t>R-O-W Acquisition, Clearances, Planning Docs,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ROW Acquisition not needed</a:t>
            </a:r>
          </a:p>
          <a:p>
            <a:pPr marL="0" indent="0">
              <a:buNone/>
            </a:pPr>
            <a:r>
              <a:rPr lang="en-US" sz="4000" dirty="0"/>
              <a:t>Cleared through DOT process</a:t>
            </a:r>
          </a:p>
          <a:p>
            <a:pPr marL="0" indent="0">
              <a:buNone/>
            </a:pPr>
            <a:r>
              <a:rPr lang="en-US" sz="4000" dirty="0"/>
              <a:t>Shovel ready 2027</a:t>
            </a:r>
          </a:p>
          <a:p>
            <a:pPr marL="0" indent="0">
              <a:buNone/>
            </a:pPr>
            <a:r>
              <a:rPr lang="en-US" sz="4000" dirty="0"/>
              <a:t>[Scoring range: 0-10 points]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A170F-D16F-418A-B32A-3B362944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66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05B7F8-9428-463C-A262-C5367756FAEE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25305-AAB4-4661-B750-8A73F3C1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733477" cy="14507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Project 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16A-4039-44D4-BE13-4296A9481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09800"/>
            <a:ext cx="10058400" cy="3659294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Critical interim measure for traffic safety on NM-30</a:t>
            </a:r>
          </a:p>
          <a:p>
            <a:r>
              <a:rPr lang="en-US" sz="3600" dirty="0"/>
              <a:t>Shovel-ready</a:t>
            </a:r>
          </a:p>
          <a:p>
            <a:r>
              <a:rPr lang="en-US" sz="3600" dirty="0"/>
              <a:t>High economic, social and ecological dividends</a:t>
            </a:r>
          </a:p>
          <a:p>
            <a:r>
              <a:rPr lang="en-US" sz="3600" dirty="0"/>
              <a:t>Professionally planned by BH</a:t>
            </a:r>
          </a:p>
          <a:p>
            <a:r>
              <a:rPr lang="en-US" sz="3600" dirty="0"/>
              <a:t>Funding request</a:t>
            </a:r>
            <a:r>
              <a:rPr lang="en-US" sz="3600"/>
              <a:t>:   $</a:t>
            </a:r>
            <a:r>
              <a:rPr lang="en-US" sz="3600" b="1"/>
              <a:t>= </a:t>
            </a:r>
            <a:r>
              <a:rPr lang="en-US" sz="3600" b="1" u="sng"/>
              <a:t>1,187,342.24</a:t>
            </a:r>
            <a:endParaRPr lang="en-US" sz="3600" dirty="0"/>
          </a:p>
          <a:p>
            <a:r>
              <a:rPr lang="en-US" sz="3600" dirty="0"/>
              <a:t>Implementation 2027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4BFA0-EB76-48F2-9DB4-4DFBBC44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2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591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3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276A7E-C009-41F6-A7AC-A6F66CE2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286603"/>
            <a:ext cx="11094720" cy="70399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Project Description: </a:t>
            </a:r>
            <a:r>
              <a:rPr lang="en-US" sz="4000" dirty="0">
                <a:solidFill>
                  <a:schemeClr val="tx1"/>
                </a:solidFill>
              </a:rPr>
              <a:t>Historical Context – 1913 / 1890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1266" name="Picture 2" descr="image001">
            <a:extLst>
              <a:ext uri="{FF2B5EF4-FFF2-40B4-BE49-F238E27FC236}">
                <a16:creationId xmlns:a16="http://schemas.microsoft.com/office/drawing/2014/main" id="{4C7FDF28-6576-48B0-8D0D-66798132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492"/>
            <a:ext cx="7464425" cy="574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undefined">
            <a:extLst>
              <a:ext uri="{FF2B5EF4-FFF2-40B4-BE49-F238E27FC236}">
                <a16:creationId xmlns:a16="http://schemas.microsoft.com/office/drawing/2014/main" id="{7C90AE5A-B416-4D73-BA64-D9FD25C6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103492"/>
            <a:ext cx="5080000" cy="57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24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591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4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276A7E-C009-41F6-A7AC-A6F66CE2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286603"/>
            <a:ext cx="11094720" cy="70399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Project Description: </a:t>
            </a:r>
            <a:r>
              <a:rPr lang="en-US" sz="4000" dirty="0">
                <a:solidFill>
                  <a:schemeClr val="tx1"/>
                </a:solidFill>
              </a:rPr>
              <a:t>Historical Context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E3CB56-971E-4A3F-89C6-48285214A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6657"/>
          <a:stretch/>
        </p:blipFill>
        <p:spPr>
          <a:xfrm>
            <a:off x="0" y="1103492"/>
            <a:ext cx="1224745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3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5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276A7E-C009-41F6-A7AC-A6F66CE2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286603"/>
            <a:ext cx="11094720" cy="14507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Project Description: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Location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0B4450-5501-46C8-8790-2D372E690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935" y="1899113"/>
            <a:ext cx="7409065" cy="43989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AEB4A04-A4EF-4555-84B5-4A6F004BADED}"/>
              </a:ext>
            </a:extLst>
          </p:cNvPr>
          <p:cNvSpPr/>
          <p:nvPr/>
        </p:nvSpPr>
        <p:spPr>
          <a:xfrm>
            <a:off x="6816270" y="3001547"/>
            <a:ext cx="723015" cy="6017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01BFBA-882D-4386-ABD3-C1DFC8F5F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72" r="14309"/>
          <a:stretch/>
        </p:blipFill>
        <p:spPr>
          <a:xfrm>
            <a:off x="0" y="1917514"/>
            <a:ext cx="4406900" cy="436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14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5DD077D-8F8F-4EAA-AC7E-EAD193F2930E}"/>
              </a:ext>
            </a:extLst>
          </p:cNvPr>
          <p:cNvGrpSpPr/>
          <p:nvPr/>
        </p:nvGrpSpPr>
        <p:grpSpPr>
          <a:xfrm>
            <a:off x="0" y="-1550264"/>
            <a:ext cx="12192000" cy="8408264"/>
            <a:chOff x="1243641" y="165100"/>
            <a:chExt cx="9704718" cy="66929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3F1CE2-058E-4EC7-A075-3C842F29B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401"/>
            <a:stretch/>
          </p:blipFill>
          <p:spPr>
            <a:xfrm>
              <a:off x="1243641" y="1399095"/>
              <a:ext cx="9704718" cy="545890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7EE70AB-8F7F-45BE-91C3-8490D4538CCC}"/>
                </a:ext>
              </a:extLst>
            </p:cNvPr>
            <p:cNvSpPr/>
            <p:nvPr/>
          </p:nvSpPr>
          <p:spPr>
            <a:xfrm>
              <a:off x="2781300" y="165100"/>
              <a:ext cx="6527800" cy="6350000"/>
            </a:xfrm>
            <a:custGeom>
              <a:avLst/>
              <a:gdLst>
                <a:gd name="connsiteX0" fmla="*/ 0 w 6527800"/>
                <a:gd name="connsiteY0" fmla="*/ 6350000 h 6350000"/>
                <a:gd name="connsiteX1" fmla="*/ 114300 w 6527800"/>
                <a:gd name="connsiteY1" fmla="*/ 5549900 h 6350000"/>
                <a:gd name="connsiteX2" fmla="*/ 355600 w 6527800"/>
                <a:gd name="connsiteY2" fmla="*/ 4470400 h 6350000"/>
                <a:gd name="connsiteX3" fmla="*/ 736600 w 6527800"/>
                <a:gd name="connsiteY3" fmla="*/ 3657600 h 6350000"/>
                <a:gd name="connsiteX4" fmla="*/ 1181100 w 6527800"/>
                <a:gd name="connsiteY4" fmla="*/ 3149600 h 6350000"/>
                <a:gd name="connsiteX5" fmla="*/ 1816100 w 6527800"/>
                <a:gd name="connsiteY5" fmla="*/ 2819400 h 6350000"/>
                <a:gd name="connsiteX6" fmla="*/ 2565400 w 6527800"/>
                <a:gd name="connsiteY6" fmla="*/ 2730500 h 6350000"/>
                <a:gd name="connsiteX7" fmla="*/ 3390900 w 6527800"/>
                <a:gd name="connsiteY7" fmla="*/ 2628900 h 6350000"/>
                <a:gd name="connsiteX8" fmla="*/ 3860800 w 6527800"/>
                <a:gd name="connsiteY8" fmla="*/ 2286000 h 6350000"/>
                <a:gd name="connsiteX9" fmla="*/ 4470400 w 6527800"/>
                <a:gd name="connsiteY9" fmla="*/ 1727200 h 6350000"/>
                <a:gd name="connsiteX10" fmla="*/ 5054600 w 6527800"/>
                <a:gd name="connsiteY10" fmla="*/ 1295400 h 6350000"/>
                <a:gd name="connsiteX11" fmla="*/ 5473700 w 6527800"/>
                <a:gd name="connsiteY11" fmla="*/ 990600 h 6350000"/>
                <a:gd name="connsiteX12" fmla="*/ 5854700 w 6527800"/>
                <a:gd name="connsiteY12" fmla="*/ 520700 h 6350000"/>
                <a:gd name="connsiteX13" fmla="*/ 6324600 w 6527800"/>
                <a:gd name="connsiteY13" fmla="*/ 215900 h 6350000"/>
                <a:gd name="connsiteX14" fmla="*/ 6527800 w 6527800"/>
                <a:gd name="connsiteY14" fmla="*/ 0 h 6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7800" h="6350000">
                  <a:moveTo>
                    <a:pt x="0" y="6350000"/>
                  </a:moveTo>
                  <a:lnTo>
                    <a:pt x="114300" y="5549900"/>
                  </a:lnTo>
                  <a:lnTo>
                    <a:pt x="355600" y="4470400"/>
                  </a:lnTo>
                  <a:lnTo>
                    <a:pt x="736600" y="3657600"/>
                  </a:lnTo>
                  <a:lnTo>
                    <a:pt x="1181100" y="3149600"/>
                  </a:lnTo>
                  <a:lnTo>
                    <a:pt x="1816100" y="2819400"/>
                  </a:lnTo>
                  <a:lnTo>
                    <a:pt x="2565400" y="2730500"/>
                  </a:lnTo>
                  <a:lnTo>
                    <a:pt x="3390900" y="2628900"/>
                  </a:lnTo>
                  <a:lnTo>
                    <a:pt x="3860800" y="2286000"/>
                  </a:lnTo>
                  <a:lnTo>
                    <a:pt x="4470400" y="1727200"/>
                  </a:lnTo>
                  <a:lnTo>
                    <a:pt x="5054600" y="1295400"/>
                  </a:lnTo>
                  <a:lnTo>
                    <a:pt x="5473700" y="990600"/>
                  </a:lnTo>
                  <a:lnTo>
                    <a:pt x="5854700" y="520700"/>
                  </a:lnTo>
                  <a:lnTo>
                    <a:pt x="6324600" y="215900"/>
                  </a:lnTo>
                  <a:lnTo>
                    <a:pt x="6527800" y="0"/>
                  </a:lnTo>
                </a:path>
              </a:pathLst>
            </a:custGeom>
            <a:noFill/>
            <a:ln w="571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591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6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276A7E-C009-41F6-A7AC-A6F66CE2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286603"/>
            <a:ext cx="11094720" cy="70399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Project Description: </a:t>
            </a:r>
            <a:r>
              <a:rPr lang="en-US" sz="4000" dirty="0">
                <a:solidFill>
                  <a:schemeClr val="tx1"/>
                </a:solidFill>
              </a:rPr>
              <a:t>Historical Context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67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6E0A7D-3DAA-4005-AC48-04EF5A37B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0" b="25620"/>
          <a:stretch/>
        </p:blipFill>
        <p:spPr>
          <a:xfrm>
            <a:off x="0" y="0"/>
            <a:ext cx="12192000" cy="3677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591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7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276A7E-C009-41F6-A7AC-A6F66CE2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286603"/>
            <a:ext cx="11094720" cy="70399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Project Description: Accelerated Road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9416F-EF2C-4F19-BFDF-F35AB5A3E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2" b="24597"/>
          <a:stretch/>
        </p:blipFill>
        <p:spPr>
          <a:xfrm>
            <a:off x="0" y="3807468"/>
            <a:ext cx="12192000" cy="3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3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96EA3-65F5-4DBD-9F2B-296186A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Project Description: </a:t>
            </a:r>
            <a:br>
              <a:rPr lang="en-US" sz="4200" b="1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Speeding Breakdown</a:t>
            </a:r>
            <a:endParaRPr lang="en-US" sz="42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89A325-4175-4E6E-9C02-7F252D22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15" y="1939538"/>
            <a:ext cx="10470915" cy="29789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77703B-1C81-44C3-A653-99AEB7DE3F82}"/>
              </a:ext>
            </a:extLst>
          </p:cNvPr>
          <p:cNvSpPr/>
          <p:nvPr/>
        </p:nvSpPr>
        <p:spPr>
          <a:xfrm>
            <a:off x="7600950" y="4000500"/>
            <a:ext cx="2667000" cy="5810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13958-BCC5-498E-91E6-DE5F13F460A1}"/>
              </a:ext>
            </a:extLst>
          </p:cNvPr>
          <p:cNvSpPr txBox="1"/>
          <p:nvPr/>
        </p:nvSpPr>
        <p:spPr>
          <a:xfrm>
            <a:off x="1390650" y="4918461"/>
            <a:ext cx="9410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Speeding rate = 75%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35% over 60 mph</a:t>
            </a:r>
          </a:p>
        </p:txBody>
      </p:sp>
    </p:spTree>
    <p:extLst>
      <p:ext uri="{BB962C8B-B14F-4D97-AF65-F5344CB8AC3E}">
        <p14:creationId xmlns:p14="http://schemas.microsoft.com/office/powerpoint/2010/main" val="2227368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34C5D-E377-4308-978D-6C4412A88DE9}"/>
              </a:ext>
            </a:extLst>
          </p:cNvPr>
          <p:cNvSpPr/>
          <p:nvPr/>
        </p:nvSpPr>
        <p:spPr>
          <a:xfrm>
            <a:off x="878889" y="399495"/>
            <a:ext cx="10697593" cy="1242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96EA3-65F5-4DBD-9F2B-296186A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Project Description: </a:t>
            </a:r>
            <a:br>
              <a:rPr lang="en-US" sz="4200" b="1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Average daily traffic</a:t>
            </a:r>
            <a:endParaRPr lang="en-US" sz="42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E856-86F2-4292-BAFF-F53FD54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A8C33-D0BC-49D1-86D4-8CB271712A0B}" type="slidenum">
              <a:rPr lang="en-US" smtClean="0"/>
              <a:t>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13958-BCC5-498E-91E6-DE5F13F460A1}"/>
              </a:ext>
            </a:extLst>
          </p:cNvPr>
          <p:cNvSpPr txBox="1"/>
          <p:nvPr/>
        </p:nvSpPr>
        <p:spPr>
          <a:xfrm>
            <a:off x="1390650" y="4918461"/>
            <a:ext cx="9410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Ca. 10,000 cars per day </a:t>
            </a:r>
          </a:p>
          <a:p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D3014-1B5A-45FF-B68E-BD8B6750C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77" y="2192053"/>
            <a:ext cx="11081099" cy="111720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504CA68-D2FC-471A-B8E8-3559239BC0D1}"/>
              </a:ext>
            </a:extLst>
          </p:cNvPr>
          <p:cNvSpPr/>
          <p:nvPr/>
        </p:nvSpPr>
        <p:spPr>
          <a:xfrm>
            <a:off x="11155680" y="2895599"/>
            <a:ext cx="723015" cy="322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8323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3147</TotalTime>
  <Words>472</Words>
  <Application>Microsoft Office PowerPoint</Application>
  <PresentationFormat>Widescreen</PresentationFormat>
  <Paragraphs>108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Calibri Light</vt:lpstr>
      <vt:lpstr>Wingdings</vt:lpstr>
      <vt:lpstr>Retrospect</vt:lpstr>
      <vt:lpstr>Northern Pueblos RTPO FY 2027  TPF Proposal: NM-30 &amp; Battleship intersection improvements</vt:lpstr>
      <vt:lpstr>Project Description:  Location</vt:lpstr>
      <vt:lpstr>Project Description: Historical Context – 1913 / 1890</vt:lpstr>
      <vt:lpstr>Project Description: Historical Context</vt:lpstr>
      <vt:lpstr>Project Description:  Location</vt:lpstr>
      <vt:lpstr>Project Description: Historical Context</vt:lpstr>
      <vt:lpstr>Project Description: Accelerated Road Profile</vt:lpstr>
      <vt:lpstr>Project Description:  Speeding Breakdown</vt:lpstr>
      <vt:lpstr>Project Description:  Average daily traffic</vt:lpstr>
      <vt:lpstr>Project Description:  Future Development: Comprehensive Land Use Plan</vt:lpstr>
      <vt:lpstr>Project Description:  Future Development: Housing Expansion</vt:lpstr>
      <vt:lpstr>Project Description:  Analysis</vt:lpstr>
      <vt:lpstr>Project Description:  Details of Proposed Development</vt:lpstr>
      <vt:lpstr>Project Description:  Details of Proposed Development</vt:lpstr>
      <vt:lpstr>Planning: Secured other Funding Sources, Matching Funds </vt:lpstr>
      <vt:lpstr>Planning: Support from existing planning documents and/or federal or state agencies</vt:lpstr>
      <vt:lpstr>Project Description: Level of coordination with RTPO and NMDOT in project development</vt:lpstr>
      <vt:lpstr>Justification: Economic Impact and Project Need</vt:lpstr>
      <vt:lpstr>Justification: Economic Impact and Project Need</vt:lpstr>
      <vt:lpstr>Justification: Quality of Life, Safety, and Environmental Sustainability</vt:lpstr>
      <vt:lpstr>Request Readiness: R-O-W Acquisition, Clearances, Planning Docs, Timeline</vt:lpstr>
      <vt:lpstr>Project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Pueblos RTPO: Transportation Project Fund</dc:title>
  <dc:creator>Paul Sittig</dc:creator>
  <cp:lastModifiedBy>Transportation</cp:lastModifiedBy>
  <cp:revision>48</cp:revision>
  <cp:lastPrinted>2026-03-27T14:58:57Z</cp:lastPrinted>
  <dcterms:created xsi:type="dcterms:W3CDTF">2021-05-11T17:16:16Z</dcterms:created>
  <dcterms:modified xsi:type="dcterms:W3CDTF">2026-03-31T20:06:12Z</dcterms:modified>
</cp:coreProperties>
</file>