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3_C58BCFD4.xml" ContentType="application/vnd.ms-powerpoint.comments+xml"/>
  <Override PartName="/ppt/comments/modernComment_101_BAB5FA4F.xml" ContentType="application/vnd.ms-powerpoint.comments+xml"/>
  <Override PartName="/ppt/comments/modernComment_114_56B351C9.xml" ContentType="application/vnd.ms-powerpoint.comments+xml"/>
  <Override PartName="/ppt/comments/modernComment_106_D605C63D.xml" ContentType="application/vnd.ms-powerpoint.comments+xml"/>
  <Override PartName="/ppt/comments/modernComment_107_5783F6A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9" r:id="rId3"/>
    <p:sldId id="267" r:id="rId4"/>
    <p:sldId id="257" r:id="rId5"/>
    <p:sldId id="276" r:id="rId6"/>
    <p:sldId id="260" r:id="rId7"/>
    <p:sldId id="261" r:id="rId8"/>
    <p:sldId id="262" r:id="rId9"/>
    <p:sldId id="263" r:id="rId10"/>
    <p:sldId id="274" r:id="rId11"/>
    <p:sldId id="275" r:id="rId12"/>
    <p:sldId id="270" r:id="rId13"/>
    <p:sldId id="269" r:id="rId14"/>
    <p:sldId id="271" r:id="rId15"/>
    <p:sldId id="272" r:id="rId16"/>
    <p:sldId id="273" r:id="rId17"/>
    <p:sldId id="265" r:id="rId18"/>
    <p:sldId id="278" r:id="rId1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EF250D-9994-95DB-E8B4-A524B8200C2B}" name="Richard Runyon" initials="RR" userId="S::richard.runyon@decnm.com::bae3eaea-d6de-4ea8-a3e7-aa843ab7d784" providerId="AD"/>
  <p188:author id="{F241A45F-D2A8-4068-0943-91C35759903E}" name="Tappan Mahoney" initials="TM" userId="S::tappan.mahoney@decnm.com::6a0ce0bd-93e9-4b5f-9f30-03c0da31ae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1_BAB5FA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EBFCCE-4E7D-41CA-8FC2-44247C986502}" authorId="{F241A45F-D2A8-4068-0943-91C35759903E}" status="resolved" created="2026-03-30T17:32:43.79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2488271" sldId="257"/>
      <ac:spMk id="3" creationId="{942D2E4F-99BD-47A3-8FFA-92CD6FCECCA8}"/>
    </ac:deMkLst>
    <p188:replyLst>
      <p188:reply id="{5EE27014-ED5F-4968-AA66-C2CB08967282}" authorId="{09EF250D-9994-95DB-E8B4-A524B8200C2B}" created="2026-03-30T17:51:06.740">
        <p188:txBody>
          <a:bodyPr/>
          <a:lstStyle/>
          <a:p>
            <a:r>
              <a:rPr lang="en-US"/>
              <a:t>Not at this time.</a:t>
            </a:r>
          </a:p>
        </p188:txBody>
      </p188:reply>
    </p188:replyLst>
    <p188:txBody>
      <a:bodyPr/>
      <a:lstStyle/>
      <a:p>
        <a:r>
          <a:rPr lang="en-US"/>
          <a:t>Do we want to expand that limited as builts restrict ability to identify reinforcement and other information needed to classify load rating that is needed to assign new bridge numbers?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3-30T17:51:10.870" authorId="{09EF250D-9994-95DB-E8B4-A524B8200C2B}"/>
          </p223:rxn>
        </p223:reactions>
      </p:ext>
    </p188:extLst>
  </p188:cm>
</p188:cmLst>
</file>

<file path=ppt/comments/modernComment_103_C58BCF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220C36-3C8E-4E8F-ADE9-F44171008880}" authorId="{F241A45F-D2A8-4068-0943-91C35759903E}" status="resolved" created="2026-03-30T17:26:09.68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14274260" sldId="259"/>
      <ac:spMk id="44" creationId="{2B649371-D644-9C7E-D8B8-E66AF3ECB9E1}"/>
      <ac:txMk cp="30">
        <ac:context len="301" hash="883675361"/>
      </ac:txMk>
    </ac:txMkLst>
    <p188:pos x="6258890" y="155867"/>
    <p188:txBody>
      <a:bodyPr/>
      <a:lstStyle/>
      <a:p>
        <a:r>
          <a:rPr lang="en-US"/>
          <a:t>Delete</a:t>
        </a:r>
      </a:p>
    </p188:txBody>
  </p188:cm>
</p188:cmLst>
</file>

<file path=ppt/comments/modernComment_106_D605C6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DF168A-AD52-4E50-A78D-E25B8FAD75C8}" authorId="{F241A45F-D2A8-4068-0943-91C35759903E}" created="2026-03-30T17:35:27.2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0702653" sldId="262"/>
      <ac:spMk id="3" creationId="{BCCF016A-4039-44D4-BE13-4296A9481DB5}"/>
    </ac:deMkLst>
    <p188:txBody>
      <a:bodyPr/>
      <a:lstStyle/>
      <a:p>
        <a:r>
          <a:rPr lang="en-US"/>
          <a:t>From a safety standpoint, load rating is unknown and the fire department has uncertainty of the bridges abilities to support the Town’s ladder fire truck</a:t>
        </a:r>
      </a:p>
    </p188:txBody>
  </p188:cm>
</p188:cmLst>
</file>

<file path=ppt/comments/modernComment_107_5783F6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8C03FC-2CDF-4E2B-9E03-F02C62B7D8FF}" authorId="{F241A45F-D2A8-4068-0943-91C35759903E}" created="2026-03-30T17:36:14.46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8266150" sldId="263"/>
      <ac:spMk id="3" creationId="{BCCF016A-4039-44D4-BE13-4296A9481DB5}"/>
    </ac:deMkLst>
    <p188:txBody>
      <a:bodyPr/>
      <a:lstStyle/>
      <a:p>
        <a:r>
          <a:rPr lang="en-US"/>
          <a:t>I’m awaiting a SOW and fee from DJ&amp;A for design of the first bridge.  We should be in design this summer.</a:t>
        </a:r>
      </a:p>
    </p188:txBody>
  </p188:cm>
</p188:cmLst>
</file>

<file path=ppt/comments/modernComment_114_56B351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C88A2A-B30A-47A7-B585-8020F8ADD238}" authorId="{F241A45F-D2A8-4068-0943-91C35759903E}" created="2026-03-30T17:34:14.907">
    <pc:sldMkLst xmlns:pc="http://schemas.microsoft.com/office/powerpoint/2013/main/command">
      <pc:docMk/>
      <pc:sldMk cId="1454592457" sldId="276"/>
    </pc:sldMkLst>
    <p188:txBody>
      <a:bodyPr/>
      <a:lstStyle/>
      <a:p>
        <a:r>
          <a:rPr lang="en-US"/>
          <a:t>Replace with “TPF”f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3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3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r">
              <a:defRPr sz="1200"/>
            </a:lvl1pPr>
          </a:lstStyle>
          <a:p>
            <a:fld id="{534C2675-A35E-44B0-A9B9-E99B22BEE4D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5" tIns="47288" rIns="94575" bIns="472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575" tIns="47288" rIns="94575" bIns="472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2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2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r">
              <a:defRPr sz="1200"/>
            </a:lvl1pPr>
          </a:lstStyle>
          <a:p>
            <a:fld id="{DBAE5DDC-8548-4AB1-BC71-C537D5EF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E34F-A8DD-44DB-A5CF-90A8187BE49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1030-27A7-4A84-9BA3-D4292AF4039C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F3CC-EE90-4E40-A83C-A3CD61CED1B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0A-3D44-4E3D-931A-27ABD14F63F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B81-3159-4888-893D-535F2AF1FC8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04CD-0AD2-40C3-B04A-DDB4E6EEF041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BEC0-44DD-4B4D-8A45-C7D58BAFC6FE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8CF-B315-4BB0-B404-B94A73BF57C6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2D9-6127-47F9-A727-36B87A64E7AC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64826A-9F14-4FBC-9811-C1127030230A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2D39-291C-4BE9-AC08-DDD96EEAFE46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CBAFE9-E137-4561-B0BA-490B76AD531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2A8C33-D0BC-49D1-86D4-8CB271712A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C58BCFD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BAB5FA4F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4_56B351C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D605C63D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5783F6A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025F-C306-44B4-9B6C-392564F5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748823" cy="3566160"/>
          </a:xfrm>
        </p:spPr>
        <p:txBody>
          <a:bodyPr>
            <a:normAutofit/>
          </a:bodyPr>
          <a:lstStyle/>
          <a:p>
            <a:r>
              <a:rPr lang="en-US" dirty="0"/>
              <a:t>NPRTPO FY 2027 TPF #1: </a:t>
            </a:r>
            <a:br>
              <a:rPr lang="en-US" dirty="0"/>
            </a:br>
            <a:r>
              <a:rPr lang="en-US" dirty="0"/>
              <a:t>Bridge Rehabilitation and Replacement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DFDD6-2D15-4AE9-933C-6066CB119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/>
          <a:lstStyle/>
          <a:p>
            <a:r>
              <a:rPr lang="en-US" dirty="0"/>
              <a:t>Presentation by TOWN OF </a:t>
            </a:r>
            <a:r>
              <a:rPr lang="en-US"/>
              <a:t>RED RIVER AND DEC</a:t>
            </a:r>
            <a:endParaRPr lang="en-US" dirty="0"/>
          </a:p>
          <a:p>
            <a:r>
              <a:rPr lang="en-US" dirty="0"/>
              <a:t>April 1,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9C811-2F7C-4C9D-B9A6-6115355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F656E-BF97-CAC5-7863-2A027CCB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5CE43-3F91-271D-3F3F-7E43898F4BA2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9A407-8908-81E7-D2E7-C3385493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399495"/>
            <a:ext cx="11313111" cy="77352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Inferno Trail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2D94-525A-9974-EBC0-D47E7C3C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6547D-0DBE-2966-EDAF-BB14A4E73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4341"/>
          <a:stretch/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145D6-7772-A84D-9F98-2BA895849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89" y="1173018"/>
            <a:ext cx="6317438" cy="51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04F58-2FDA-B61B-9EAA-BBC42C01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5F9898-6E50-0336-D299-8F0C283DC8C8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AF216-E13E-52BB-8218-C73C449F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399495"/>
            <a:ext cx="11313111" cy="77352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High Cost Trail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D610E-1160-2FF5-124C-8579767A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18B78-3467-D0B5-C76F-CA4684221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4341"/>
          <a:stretch/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16224-B3F7-8BD0-0393-5F73BE2C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89" y="1173018"/>
            <a:ext cx="6317438" cy="51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CE8EA-A0CE-546D-7ECB-F6E57285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83155E-DBED-2663-C4E7-1AC9F7BF108A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9E81E-D2C9-5806-CABF-D099EB03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286603"/>
            <a:ext cx="10360152" cy="886415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Memphis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C26CA-5017-0748-F60B-523F987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4B712-3FDE-39D4-D821-24A1F8300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5021" r="3056" b="28846"/>
          <a:stretch>
            <a:fillRect/>
          </a:stretch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17888-3D23-97E2-114E-C9379D7C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r="10021" b="11462"/>
          <a:stretch>
            <a:fillRect/>
          </a:stretch>
        </p:blipFill>
        <p:spPr>
          <a:xfrm>
            <a:off x="873636" y="1173018"/>
            <a:ext cx="6322692" cy="5154630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4508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70248-4156-9245-6D93-86570C62F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605D3F-09EF-4AB3-E8E2-F2C33BDE7FCB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A541D-6729-EDBF-BE3D-91500BD2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18" y="286603"/>
            <a:ext cx="10287462" cy="886415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Pioneer Road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6A85-0B78-BB1F-F1EF-3ACFE841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A8AFA-AAD3-0C24-172C-B222BCE2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4341"/>
          <a:stretch/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6776C-D13F-3EF0-5050-89E9C3A91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7678" r="9989" b="8538"/>
          <a:stretch>
            <a:fillRect/>
          </a:stretch>
        </p:blipFill>
        <p:spPr>
          <a:xfrm>
            <a:off x="969264" y="1173018"/>
            <a:ext cx="5723079" cy="51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7B2A0-D89D-6B33-30A1-398056A1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F7F4A-2E9E-C169-0F55-93B5B933FFA9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75252-F9CD-C343-D7E3-20B26FC9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1998" cy="886415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        </a:t>
            </a:r>
            <a:r>
              <a:rPr lang="en-US" sz="4200" b="1" dirty="0" err="1">
                <a:solidFill>
                  <a:schemeClr val="tx1"/>
                </a:solidFill>
              </a:rPr>
              <a:t>Caribel</a:t>
            </a:r>
            <a:r>
              <a:rPr lang="en-US" sz="4200" b="1" dirty="0">
                <a:solidFill>
                  <a:schemeClr val="tx1"/>
                </a:solidFill>
              </a:rPr>
              <a:t> Trail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A4EF6-5D26-084E-4696-1A635ADC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D54A0-972C-A943-32D2-4FE63C6B4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4341"/>
          <a:stretch/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6FE2C-4337-F7F9-8CB2-00DE60035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9" y="1173018"/>
            <a:ext cx="6463743" cy="51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8AC7-F99A-17F5-EAE2-D1E52E79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3B1F-7620-6B2B-0E61-28DAC37DD6B9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B560D-AA7F-E823-4F6B-251053AD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399495"/>
            <a:ext cx="11313111" cy="77352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Prospector Trail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5F24-7FD3-D3B7-ADBE-BE3A25F1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3FD15-4652-E437-45CF-7FB410B3A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4341"/>
          <a:stretch/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4D4E0-5196-88A1-F579-E38EDECC7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89" y="1173018"/>
            <a:ext cx="6388518" cy="51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0B6BE-F45C-C667-3643-9DDB9020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042E6-DAC7-7BE7-B48F-4F1C3491A91C}"/>
              </a:ext>
            </a:extLst>
          </p:cNvPr>
          <p:cNvSpPr/>
          <p:nvPr/>
        </p:nvSpPr>
        <p:spPr>
          <a:xfrm>
            <a:off x="0" y="399495"/>
            <a:ext cx="12191999" cy="77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80159-19CD-EF91-E791-7A9A1702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399495"/>
            <a:ext cx="11313111" cy="77352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Youngs Ranch Bridge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D28A-2BA5-3298-896C-DF71258A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C5C05-37B9-BDB4-25DD-46C7AEBD0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1" b="24341"/>
          <a:stretch/>
        </p:blipFill>
        <p:spPr>
          <a:xfrm>
            <a:off x="7196328" y="2222544"/>
            <a:ext cx="4764024" cy="3163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D66DE-690B-7AD4-1D2C-0B5BF5DC2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89" y="1173018"/>
            <a:ext cx="6317438" cy="51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1" y="504825"/>
            <a:ext cx="12192000" cy="7530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365750"/>
            <a:ext cx="9677581" cy="865922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Summary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257856"/>
            <a:ext cx="10697593" cy="36558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     Bridge issues include:</a:t>
            </a:r>
          </a:p>
          <a:p>
            <a:pPr marL="384048" lvl="2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	Leaching			Honeycombing</a:t>
            </a:r>
          </a:p>
          <a:p>
            <a:pPr marL="566928" lvl="3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 	Delamination		Improperly attached utilities</a:t>
            </a:r>
          </a:p>
          <a:p>
            <a:pPr marL="566928" lvl="3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 	Spalling			Abutment erosion</a:t>
            </a:r>
          </a:p>
          <a:p>
            <a:pPr marL="566928" lvl="3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 	Deterioration		Undermining of backfill behind wingwalls</a:t>
            </a:r>
          </a:p>
          <a:p>
            <a:pPr marL="566928" lvl="3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 	Concrete cracks		Insufficient erosion protection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4BFA0-EB76-48F2-9DB4-4DFBBC44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2372A-CBCE-F056-693E-8B84C30B8F60}"/>
              </a:ext>
            </a:extLst>
          </p:cNvPr>
          <p:cNvSpPr txBox="1"/>
          <p:nvPr/>
        </p:nvSpPr>
        <p:spPr>
          <a:xfrm>
            <a:off x="1417848" y="5132767"/>
            <a:ext cx="9619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Total Estimated Project Cost is $2,000,000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69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C11C8-758F-B1D1-B51B-99D802AA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375D2-3FE3-6631-994B-FCE3301C8032}"/>
              </a:ext>
            </a:extLst>
          </p:cNvPr>
          <p:cNvSpPr/>
          <p:nvPr/>
        </p:nvSpPr>
        <p:spPr>
          <a:xfrm>
            <a:off x="1" y="504825"/>
            <a:ext cx="12192000" cy="7530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A8989-EA23-0854-CCA7-B06DDAED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365750"/>
            <a:ext cx="9677581" cy="865922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The End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6D5EC-69AF-7FBE-0027-686A7846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9" y="1257856"/>
            <a:ext cx="11013064" cy="36558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The Town of Red River sincerely appreciates your interest in this project.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THANK YOU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EA4AA-E7D6-1B0B-D5E3-E18A2E89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34C5D-E377-4308-978D-6C4412A88DE9}"/>
              </a:ext>
            </a:extLst>
          </p:cNvPr>
          <p:cNvSpPr/>
          <p:nvPr/>
        </p:nvSpPr>
        <p:spPr>
          <a:xfrm>
            <a:off x="878889" y="399495"/>
            <a:ext cx="10697593" cy="855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96EA3-65F5-4DBD-9F2B-296186A2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9494"/>
            <a:ext cx="10058400" cy="855549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Scope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E856-86F2-4292-BAFF-F53FD547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AD3FA-689B-29B5-3DD1-315594837E5F}"/>
              </a:ext>
            </a:extLst>
          </p:cNvPr>
          <p:cNvSpPr txBox="1"/>
          <p:nvPr/>
        </p:nvSpPr>
        <p:spPr>
          <a:xfrm rot="2170979">
            <a:off x="5135024" y="3975615"/>
            <a:ext cx="1463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High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CC262-7F75-DC15-0CE7-A2F501A11AB4}"/>
              </a:ext>
            </a:extLst>
          </p:cNvPr>
          <p:cNvSpPr txBox="1"/>
          <p:nvPr/>
        </p:nvSpPr>
        <p:spPr>
          <a:xfrm rot="18494687">
            <a:off x="6306531" y="5450251"/>
            <a:ext cx="13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Jay Hawk Tr.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3A60B-511D-845B-2794-EFFE91B84482}"/>
              </a:ext>
            </a:extLst>
          </p:cNvPr>
          <p:cNvSpPr txBox="1"/>
          <p:nvPr/>
        </p:nvSpPr>
        <p:spPr>
          <a:xfrm rot="18336006">
            <a:off x="5935166" y="4006392"/>
            <a:ext cx="172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Mallette Canyon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649371-D644-9C7E-D8B8-E66AF3ECB9E1}"/>
              </a:ext>
            </a:extLst>
          </p:cNvPr>
          <p:cNvSpPr txBox="1"/>
          <p:nvPr/>
        </p:nvSpPr>
        <p:spPr>
          <a:xfrm>
            <a:off x="878889" y="1659285"/>
            <a:ext cx="10697593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Project scope is plan, design, and construction of a bridge rehabilitation and replacement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The Town has 7 vehicular bridges that are in need of rehabilitation or replacement.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Bridges were constructed between 1954 and 1997 with no to limited information available for as-built conditions.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42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34C5D-E377-4308-978D-6C4412A88DE9}"/>
              </a:ext>
            </a:extLst>
          </p:cNvPr>
          <p:cNvSpPr/>
          <p:nvPr/>
        </p:nvSpPr>
        <p:spPr>
          <a:xfrm>
            <a:off x="747203" y="55649"/>
            <a:ext cx="10697593" cy="7848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96EA3-65F5-4DBD-9F2B-296186A2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262" y="-127931"/>
            <a:ext cx="10058400" cy="96844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Location 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E856-86F2-4292-BAFF-F53FD547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AD3FA-689B-29B5-3DD1-315594837E5F}"/>
              </a:ext>
            </a:extLst>
          </p:cNvPr>
          <p:cNvSpPr txBox="1"/>
          <p:nvPr/>
        </p:nvSpPr>
        <p:spPr>
          <a:xfrm rot="2170979">
            <a:off x="5135024" y="3975615"/>
            <a:ext cx="1463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High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CC262-7F75-DC15-0CE7-A2F501A11AB4}"/>
              </a:ext>
            </a:extLst>
          </p:cNvPr>
          <p:cNvSpPr txBox="1"/>
          <p:nvPr/>
        </p:nvSpPr>
        <p:spPr>
          <a:xfrm rot="18494687">
            <a:off x="6306531" y="5450251"/>
            <a:ext cx="13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Jay Hawk Tr.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3A60B-511D-845B-2794-EFFE91B84482}"/>
              </a:ext>
            </a:extLst>
          </p:cNvPr>
          <p:cNvSpPr txBox="1"/>
          <p:nvPr/>
        </p:nvSpPr>
        <p:spPr>
          <a:xfrm rot="18336006">
            <a:off x="5935166" y="4006392"/>
            <a:ext cx="172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Mallette Canyon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B326DF-B761-00F6-A961-81FCE95B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8619" r="2477" b="8218"/>
          <a:stretch>
            <a:fillRect/>
          </a:stretch>
        </p:blipFill>
        <p:spPr>
          <a:xfrm>
            <a:off x="1865745" y="840509"/>
            <a:ext cx="8183419" cy="54230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6FDAA3-AC10-F3CD-336F-BCCE76261BB0}"/>
              </a:ext>
            </a:extLst>
          </p:cNvPr>
          <p:cNvSpPr txBox="1"/>
          <p:nvPr/>
        </p:nvSpPr>
        <p:spPr>
          <a:xfrm>
            <a:off x="10049164" y="1270000"/>
            <a:ext cx="1749077" cy="674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8DA5A-7471-5EE3-7324-83EEDD750175}"/>
              </a:ext>
            </a:extLst>
          </p:cNvPr>
          <p:cNvSpPr txBox="1"/>
          <p:nvPr/>
        </p:nvSpPr>
        <p:spPr>
          <a:xfrm>
            <a:off x="526473" y="1088706"/>
            <a:ext cx="1339272" cy="855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5B873C-0AA5-489F-BF1E-B6E6ECAE04F7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2F12-8B47-4E68-BA9A-30D65B5F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681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Planning</a:t>
            </a:r>
            <a:r>
              <a:rPr lang="en-US" sz="4200" dirty="0">
                <a:solidFill>
                  <a:schemeClr val="tx1"/>
                </a:solidFill>
              </a:rPr>
              <a:t>: Secured other Funding Sources, Matching Funds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2E4F-99BD-47A3-8FFA-92CD6FCE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657438"/>
            <a:ext cx="10697593" cy="462449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en-US" sz="2800" b="1" dirty="0"/>
              <a:t>The Town has had scoping reports prepared for each of the bridges (October 2025). These reports provide a general understanding of the condition for each of the bridges and suggest corrective actions and prepare preliminary estimates to rehabilitate the bridges.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990C-5B4C-4B6C-96EA-B8C626A4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7C0A-4F4E-9120-9243-D23FDD4D8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63A96F-B77E-C4DA-6C65-1BF045D9ECAB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3AC24-CEEE-E726-9128-21C00161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681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Planning</a:t>
            </a:r>
            <a:r>
              <a:rPr lang="en-US" sz="4200" dirty="0">
                <a:solidFill>
                  <a:schemeClr val="tx1"/>
                </a:solidFill>
              </a:rPr>
              <a:t>: Secured other Funding Sources, Matching Funds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0D5B-5424-C75B-AA3E-CFD68FB9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642369"/>
            <a:ext cx="10697593" cy="467613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In addition to the requested funding from the TPF program, the Town has secured Capital Outlay (C5243325)  in the amount of $325,000 to put toward the bridge project.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/>
              <a:t>The matching funds for the project will come from the Town’s street fund.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5F9C-57AC-7FC2-D88C-3CB9DEE3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5AB678-DEA4-4997-89DD-82191318EF68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3294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Project Description: </a:t>
            </a:r>
            <a:r>
              <a:rPr lang="en-US" sz="4200" dirty="0">
                <a:solidFill>
                  <a:schemeClr val="tx1"/>
                </a:solidFill>
              </a:rPr>
              <a:t>Level of coordination with RTPO and NMDOT in project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642369"/>
            <a:ext cx="11008311" cy="42267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dirty="0"/>
              <a:t>The project has been discussed with Northern Pueblo RTPO and NMDOT.</a:t>
            </a:r>
          </a:p>
          <a:p>
            <a:pPr marL="0" indent="0" algn="just">
              <a:buNone/>
            </a:pPr>
            <a:endParaRPr lang="en-US" sz="2800" b="1" dirty="0"/>
          </a:p>
          <a:p>
            <a:pPr marL="0" indent="0" algn="just">
              <a:buNone/>
            </a:pPr>
            <a:endParaRPr lang="en-US" sz="2800" b="1" dirty="0"/>
          </a:p>
          <a:p>
            <a:pPr marL="0" indent="0" algn="just">
              <a:buNone/>
            </a:pPr>
            <a:endParaRPr lang="en-US" sz="2800" b="1" dirty="0"/>
          </a:p>
          <a:p>
            <a:pPr marL="0" indent="0" algn="just">
              <a:buNone/>
            </a:pPr>
            <a:r>
              <a:rPr lang="en-US" sz="2800" b="1" dirty="0"/>
              <a:t>The project is not on an NHS route or ROW owned by NMDOT.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C919-1E0A-4BC1-8E6A-C1174CD0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B20285-2C60-4257-A50C-C6CFB59A742C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Justification: </a:t>
            </a:r>
            <a:r>
              <a:rPr lang="en-US" sz="4200" dirty="0">
                <a:solidFill>
                  <a:schemeClr val="tx1"/>
                </a:solidFill>
              </a:rPr>
              <a:t>Economic Impact and Project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642369"/>
            <a:ext cx="10697593" cy="46487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These bridges provide critical passages across the Red River for emergency personnel, delivery of critical goods, etc. as well providing egress/ingress to: </a:t>
            </a:r>
          </a:p>
          <a:p>
            <a:endParaRPr lang="en-US" sz="2800" b="1" dirty="0"/>
          </a:p>
          <a:p>
            <a:pPr marL="1470025" lvl="8" indent="0">
              <a:buNone/>
            </a:pPr>
            <a:r>
              <a:rPr lang="en-US" sz="2800" b="1" dirty="0"/>
              <a:t>			 Red River Charter School</a:t>
            </a:r>
          </a:p>
          <a:p>
            <a:pPr marL="1471400" lvl="8" indent="0">
              <a:buNone/>
            </a:pPr>
            <a:r>
              <a:rPr lang="en-US" sz="2800" b="1" dirty="0"/>
              <a:t>			 Fire Department</a:t>
            </a:r>
          </a:p>
          <a:p>
            <a:pPr marL="1471400" lvl="8" indent="0">
              <a:buNone/>
            </a:pPr>
            <a:r>
              <a:rPr lang="en-US" sz="2800" b="1" dirty="0"/>
              <a:t>			 Public works equipment yard </a:t>
            </a:r>
          </a:p>
          <a:p>
            <a:pPr marL="1471400" lvl="8" indent="0">
              <a:buNone/>
            </a:pPr>
            <a:r>
              <a:rPr lang="en-US" sz="2800" b="1" dirty="0"/>
              <a:t>			 Local Businesses</a:t>
            </a:r>
          </a:p>
          <a:p>
            <a:pPr marL="1471400" lvl="8" indent="0">
              <a:buNone/>
            </a:pPr>
            <a:r>
              <a:rPr lang="en-US" sz="2800" b="1" dirty="0"/>
              <a:t>			 Outdoor Recreation/Trailheads</a:t>
            </a:r>
          </a:p>
          <a:p>
            <a:pPr marL="1471400" lvl="8" indent="0">
              <a:buNone/>
            </a:pPr>
            <a:r>
              <a:rPr lang="en-US" sz="2800" b="1" dirty="0"/>
              <a:t>			 Apartments, Homes and Condominiums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B79C-DD00-4EB2-8A7A-94510D49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0544"/>
            <a:ext cx="10697593" cy="12428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2661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Justification: </a:t>
            </a:r>
            <a:r>
              <a:rPr lang="en-US" sz="4200" dirty="0">
                <a:solidFill>
                  <a:schemeClr val="tx1"/>
                </a:solidFill>
              </a:rPr>
              <a:t>Quality of Life, Safety, and Environmental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633419"/>
            <a:ext cx="10697593" cy="463022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This project will improve the quality of life and safety for the residents and tourists by providing safe passages from the north side of town to the south side.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B3057-F4B2-45D8-A5E1-54BF12EE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5B7F8-9428-463C-A262-C5367756FAEE}"/>
              </a:ext>
            </a:extLst>
          </p:cNvPr>
          <p:cNvSpPr/>
          <p:nvPr/>
        </p:nvSpPr>
        <p:spPr>
          <a:xfrm>
            <a:off x="878889" y="399495"/>
            <a:ext cx="10697593" cy="1242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5305-AAB4-4661-B750-8A73F3C1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Request Readiness: </a:t>
            </a:r>
            <a:r>
              <a:rPr lang="en-US" sz="4200" dirty="0">
                <a:solidFill>
                  <a:schemeClr val="tx1"/>
                </a:solidFill>
              </a:rPr>
              <a:t>R-O-W Acquisition, Clearances, Planning Docs,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016A-4039-44D4-BE13-4296A948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642369"/>
            <a:ext cx="10254211" cy="4226725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dirty="0"/>
              <a:t>No additional R.O.W. will need to be acquired. The Town owns the R.O.W. for each of the bridges.</a:t>
            </a:r>
          </a:p>
          <a:p>
            <a:endParaRPr lang="en-US" sz="2800" b="1" dirty="0"/>
          </a:p>
          <a:p>
            <a:r>
              <a:rPr lang="en-US" sz="2800" b="1" dirty="0"/>
              <a:t>A Professional Services Agreement (PSA) is in place and the project can commence immediately after funding is received (anticipated to be in the fall of 2026).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170F-D16F-418A-B32A-3B362944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A8C33-D0BC-49D1-86D4-8CB271712A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1600</TotalTime>
  <Words>547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NPRTPO FY 2027 TPF #1:  Bridge Rehabilitation and Replacement Project</vt:lpstr>
      <vt:lpstr>Project Scope</vt:lpstr>
      <vt:lpstr>Project Location Map</vt:lpstr>
      <vt:lpstr>Planning: Secured other Funding Sources, Matching Funds </vt:lpstr>
      <vt:lpstr>Planning: Secured other Funding Sources, Matching Funds </vt:lpstr>
      <vt:lpstr>Project Description: Level of coordination with RTPO and NMDOT in project development</vt:lpstr>
      <vt:lpstr>Justification: Economic Impact and Project Need</vt:lpstr>
      <vt:lpstr>Justification: Quality of Life, Safety, and Environmental Sustainability</vt:lpstr>
      <vt:lpstr>Request Readiness: R-O-W Acquisition, Clearances, Planning Docs, Timeline</vt:lpstr>
      <vt:lpstr>Inferno Trail Bridge</vt:lpstr>
      <vt:lpstr>High Cost Trail Bridge</vt:lpstr>
      <vt:lpstr>Memphis Bridge</vt:lpstr>
      <vt:lpstr>Pioneer Road Bridge</vt:lpstr>
      <vt:lpstr>        Caribel Trail Bridge</vt:lpstr>
      <vt:lpstr>Prospector Trail Bridge</vt:lpstr>
      <vt:lpstr>Youngs Ranch Bridge</vt:lpstr>
      <vt:lpstr>Project 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Pueblos RTPO: Transportation Project Fund</dc:title>
  <dc:creator>Paul Sittig</dc:creator>
  <cp:lastModifiedBy>Richard Runyon</cp:lastModifiedBy>
  <cp:revision>37</cp:revision>
  <cp:lastPrinted>2024-04-30T23:11:24Z</cp:lastPrinted>
  <dcterms:created xsi:type="dcterms:W3CDTF">2021-05-11T17:16:16Z</dcterms:created>
  <dcterms:modified xsi:type="dcterms:W3CDTF">2026-03-30T22:33:50Z</dcterms:modified>
</cp:coreProperties>
</file>