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</p:sldMasterIdLst>
  <p:notesMasterIdLst>
    <p:notesMasterId r:id="rId1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5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8" d="100"/>
          <a:sy n="98" d="100"/>
        </p:scale>
        <p:origin x="77" y="20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ijah Mares" userId="fc0033e9-1175-48e3-8014-04a15a8633f5" providerId="ADAL" clId="{AF0BEF2E-1164-41A0-9495-5C855DF3D894}"/>
    <pc:docChg chg="undo modSld">
      <pc:chgData name="Elijah Mares" userId="fc0033e9-1175-48e3-8014-04a15a8633f5" providerId="ADAL" clId="{AF0BEF2E-1164-41A0-9495-5C855DF3D894}" dt="2026-03-30T21:12:52.060" v="78"/>
      <pc:docMkLst>
        <pc:docMk/>
      </pc:docMkLst>
      <pc:sldChg chg="addSp modSp">
        <pc:chgData name="Elijah Mares" userId="fc0033e9-1175-48e3-8014-04a15a8633f5" providerId="ADAL" clId="{AF0BEF2E-1164-41A0-9495-5C855DF3D894}" dt="2026-03-30T21:09:28.857" v="9" actId="1076"/>
        <pc:sldMkLst>
          <pc:docMk/>
          <pc:sldMk cId="3132488271" sldId="257"/>
        </pc:sldMkLst>
        <pc:picChg chg="add mod">
          <ac:chgData name="Elijah Mares" userId="fc0033e9-1175-48e3-8014-04a15a8633f5" providerId="ADAL" clId="{AF0BEF2E-1164-41A0-9495-5C855DF3D894}" dt="2026-03-30T21:09:28.857" v="9" actId="1076"/>
          <ac:picMkLst>
            <pc:docMk/>
            <pc:sldMk cId="3132488271" sldId="257"/>
            <ac:picMk id="7" creationId="{1042C876-AF2E-402D-8E0C-1D5DD8E96926}"/>
          </ac:picMkLst>
        </pc:picChg>
      </pc:sldChg>
      <pc:sldChg chg="addSp delSp modSp">
        <pc:chgData name="Elijah Mares" userId="fc0033e9-1175-48e3-8014-04a15a8633f5" providerId="ADAL" clId="{AF0BEF2E-1164-41A0-9495-5C855DF3D894}" dt="2026-03-30T21:10:33.913" v="15" actId="931"/>
        <pc:sldMkLst>
          <pc:docMk/>
          <pc:sldMk cId="3176544004" sldId="258"/>
        </pc:sldMkLst>
        <pc:picChg chg="add del mod">
          <ac:chgData name="Elijah Mares" userId="fc0033e9-1175-48e3-8014-04a15a8633f5" providerId="ADAL" clId="{AF0BEF2E-1164-41A0-9495-5C855DF3D894}" dt="2026-03-30T21:10:33.913" v="15" actId="931"/>
          <ac:picMkLst>
            <pc:docMk/>
            <pc:sldMk cId="3176544004" sldId="258"/>
            <ac:picMk id="7" creationId="{E351F3FD-D43D-400E-A66A-9984DC91B8A3}"/>
          </ac:picMkLst>
        </pc:picChg>
      </pc:sldChg>
      <pc:sldChg chg="addSp delSp modSp">
        <pc:chgData name="Elijah Mares" userId="fc0033e9-1175-48e3-8014-04a15a8633f5" providerId="ADAL" clId="{AF0BEF2E-1164-41A0-9495-5C855DF3D894}" dt="2026-03-30T21:12:52.060" v="78"/>
        <pc:sldMkLst>
          <pc:docMk/>
          <pc:sldMk cId="1943419182" sldId="261"/>
        </pc:sldMkLst>
        <pc:spChg chg="mod">
          <ac:chgData name="Elijah Mares" userId="fc0033e9-1175-48e3-8014-04a15a8633f5" providerId="ADAL" clId="{AF0BEF2E-1164-41A0-9495-5C855DF3D894}" dt="2026-03-30T21:11:43.576" v="16" actId="255"/>
          <ac:spMkLst>
            <pc:docMk/>
            <pc:sldMk cId="1943419182" sldId="261"/>
            <ac:spMk id="3" creationId="{BCCF016A-4039-44D4-BE13-4296A9481DB5}"/>
          </ac:spMkLst>
        </pc:spChg>
        <pc:spChg chg="add del mod">
          <ac:chgData name="Elijah Mares" userId="fc0033e9-1175-48e3-8014-04a15a8633f5" providerId="ADAL" clId="{AF0BEF2E-1164-41A0-9495-5C855DF3D894}" dt="2026-03-30T21:12:52.060" v="78"/>
          <ac:spMkLst>
            <pc:docMk/>
            <pc:sldMk cId="1943419182" sldId="261"/>
            <ac:spMk id="8" creationId="{68EDBE39-A540-4196-A5FA-6BDA735CC13F}"/>
          </ac:spMkLst>
        </pc:spChg>
        <pc:picChg chg="add mod">
          <ac:chgData name="Elijah Mares" userId="fc0033e9-1175-48e3-8014-04a15a8633f5" providerId="ADAL" clId="{AF0BEF2E-1164-41A0-9495-5C855DF3D894}" dt="2026-03-30T21:12:51.385" v="76" actId="1076"/>
          <ac:picMkLst>
            <pc:docMk/>
            <pc:sldMk cId="1943419182" sldId="261"/>
            <ac:picMk id="7" creationId="{FF41E98F-B49A-4BE7-B1BB-9D26CB714E8F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4C2675-A35E-44B0-A9B9-E99B22BEE4D1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AE5DDC-8548-4AB1-BC71-C537D5EFD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463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CE34F-A8DD-44DB-A5CF-90A8187BE492}" type="datetime1">
              <a:rPr lang="en-US" smtClean="0"/>
              <a:t>3/30/2026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A8C33-D0BC-49D1-86D4-8CB271712A0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5912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41030-27A7-4A84-9BA3-D4292AF4039C}" type="datetime1">
              <a:rPr lang="en-US" smtClean="0"/>
              <a:t>3/30/2026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A8C33-D0BC-49D1-86D4-8CB271712A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193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4F3CC-EE90-4E40-A83C-A3CD61CED1B9}" type="datetime1">
              <a:rPr lang="en-US" smtClean="0"/>
              <a:t>3/30/2026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A8C33-D0BC-49D1-86D4-8CB271712A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939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4320A-3D44-4E3D-931A-27ABD14F63F9}" type="datetime1">
              <a:rPr lang="en-US" smtClean="0"/>
              <a:t>3/30/2026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A8C33-D0BC-49D1-86D4-8CB271712A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914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03B81-3159-4888-893D-535F2AF1FC8B}" type="datetime1">
              <a:rPr lang="en-US" smtClean="0"/>
              <a:t>3/30/2026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A8C33-D0BC-49D1-86D4-8CB271712A0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665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304CD-0AD2-40C3-B04A-DDB4E6EEF041}" type="datetime1">
              <a:rPr lang="en-US" smtClean="0"/>
              <a:t>3/30/2026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A8C33-D0BC-49D1-86D4-8CB271712A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370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5BEC0-44DD-4B4D-8A45-C7D58BAFC6FE}" type="datetime1">
              <a:rPr lang="en-US" smtClean="0"/>
              <a:t>3/30/2026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A8C33-D0BC-49D1-86D4-8CB271712A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579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548CF-B315-4BB0-B404-B94A73BF57C6}" type="datetime1">
              <a:rPr lang="en-US" smtClean="0"/>
              <a:t>3/30/2026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A8C33-D0BC-49D1-86D4-8CB271712A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122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012D9-6127-47F9-A727-36B87A64E7AC}" type="datetime1">
              <a:rPr lang="en-US" smtClean="0"/>
              <a:t>3/30/2026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A8C33-D0BC-49D1-86D4-8CB271712A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632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8864826A-9F14-4FBC-9811-C1127030230A}" type="datetime1">
              <a:rPr lang="en-US" smtClean="0"/>
              <a:t>3/30/2026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2A8C33-D0BC-49D1-86D4-8CB271712A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031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C2D39-291C-4BE9-AC08-DDD96EEAFE46}" type="datetime1">
              <a:rPr lang="en-US" smtClean="0"/>
              <a:t>3/30/2026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A8C33-D0BC-49D1-86D4-8CB271712A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579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BCBAFE9-E137-4561-B0BA-490B76AD531B}" type="datetime1">
              <a:rPr lang="en-US" smtClean="0"/>
              <a:t>3/30/2026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72A8C33-D0BC-49D1-86D4-8CB271712A0B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8758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vgsilh.com/image/1356973.html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thegreathorse.com/book-blog/readers-help-spread-the-word/" TargetMode="Externa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n/photo/1088675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7025F-C306-44B4-9B6C-392564F5762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Northern Pueblos RTPO </a:t>
            </a:r>
            <a:br>
              <a:rPr lang="en-US" dirty="0"/>
            </a:br>
            <a:r>
              <a:rPr lang="en-US" dirty="0"/>
              <a:t>FY 2027  </a:t>
            </a:r>
            <a:r>
              <a:rPr lang="en-US" sz="7200" dirty="0"/>
              <a:t>TPF Proposal: </a:t>
            </a:r>
            <a:br>
              <a:rPr lang="en-US" sz="7200" dirty="0"/>
            </a:br>
            <a:r>
              <a:rPr lang="en-US" sz="7200" dirty="0"/>
              <a:t>Silkey Way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5DFDD6-2D15-4AE9-933C-6066CB119E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643428"/>
          </a:xfrm>
        </p:spPr>
        <p:txBody>
          <a:bodyPr/>
          <a:lstStyle/>
          <a:p>
            <a:r>
              <a:rPr lang="en-US" dirty="0"/>
              <a:t>Presentation by City of Española</a:t>
            </a:r>
          </a:p>
          <a:p>
            <a:r>
              <a:rPr lang="en-US" dirty="0"/>
              <a:t>April 1, 2026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89C811-2F7C-4C9D-B9A6-611535559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A8C33-D0BC-49D1-86D4-8CB271712A0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3702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E5B873C-0AA5-489F-BF1E-B6E6ECAE04F7}"/>
              </a:ext>
            </a:extLst>
          </p:cNvPr>
          <p:cNvSpPr/>
          <p:nvPr/>
        </p:nvSpPr>
        <p:spPr>
          <a:xfrm>
            <a:off x="878889" y="399495"/>
            <a:ext cx="10697593" cy="124287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542F12-8B47-4E68-BA9A-30D65B5F4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>
                <a:solidFill>
                  <a:schemeClr val="tx1"/>
                </a:solidFill>
              </a:rPr>
              <a:t>Planning</a:t>
            </a:r>
            <a:r>
              <a:rPr lang="en-US" sz="4400" dirty="0">
                <a:solidFill>
                  <a:schemeClr val="tx1"/>
                </a:solidFill>
              </a:rPr>
              <a:t>: Secured other Funding Sources, Matching Funds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2D2E4F-99BD-47A3-8FFA-92CD6FCECC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4400" dirty="0"/>
              <a:t>$400,000 secured Capital Outlay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4400" dirty="0"/>
              <a:t>City will provide 5% match</a:t>
            </a:r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8C990C-5B4C-4B6C-96EA-B8C626A4F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A8C33-D0BC-49D1-86D4-8CB271712A0B}" type="slidenum">
              <a:rPr lang="en-US" smtClean="0"/>
              <a:t>2</a:t>
            </a:fld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1042C876-AF2E-402D-8E0C-1D5DD8E969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416800" y="2830675"/>
            <a:ext cx="4561636" cy="3038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4882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96FC8E2-3849-4507-82EE-1043B8A7F304}"/>
              </a:ext>
            </a:extLst>
          </p:cNvPr>
          <p:cNvSpPr/>
          <p:nvPr/>
        </p:nvSpPr>
        <p:spPr>
          <a:xfrm>
            <a:off x="878889" y="399495"/>
            <a:ext cx="10697593" cy="124287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A1E7C2-9305-4CD5-9C61-22372C280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>
                <a:solidFill>
                  <a:schemeClr val="tx1"/>
                </a:solidFill>
              </a:rPr>
              <a:t>Planning: </a:t>
            </a:r>
            <a:r>
              <a:rPr lang="en-US" sz="4400" dirty="0">
                <a:solidFill>
                  <a:schemeClr val="tx1"/>
                </a:solidFill>
              </a:rPr>
              <a:t>Support from existing planning documents and/or federal or state agencies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2DE0F4-BAF2-4CBA-9A4A-D18413F44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A8C33-D0BC-49D1-86D4-8CB271712A0B}" type="slidenum">
              <a:rPr lang="en-US" smtClean="0"/>
              <a:t>3</a:t>
            </a:fld>
            <a:endParaRPr lang="en-US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B2E76CE3-081C-44E6-8810-E11EAA0A20E0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58267" y="2537192"/>
            <a:ext cx="10159128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 typeface="Wingdings" panose="05000000000000000000" pitchFamily="2" charset="2"/>
              <a:buChar char="§"/>
              <a:tabLst/>
            </a:pP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Silkey Way Expansion Project – City of Española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 typeface="Wingdings" panose="05000000000000000000" pitchFamily="2" charset="2"/>
              <a:buChar char="§"/>
              <a:tabLst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Listed in multiple ICIP cycles FY2022-2027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 typeface="Wingdings" panose="05000000000000000000" pitchFamily="2" charset="2"/>
              <a:buChar char="§"/>
              <a:tabLst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Project ID: 37698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 typeface="Wingdings" panose="05000000000000000000" pitchFamily="2" charset="2"/>
              <a:buChar char="§"/>
              <a:tabLst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Category: Transportation (roads) </a:t>
            </a:r>
          </a:p>
        </p:txBody>
      </p:sp>
    </p:spTree>
    <p:extLst>
      <p:ext uri="{BB962C8B-B14F-4D97-AF65-F5344CB8AC3E}">
        <p14:creationId xmlns:p14="http://schemas.microsoft.com/office/powerpoint/2010/main" val="31765440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7534C5D-E377-4308-978D-6C4412A88DE9}"/>
              </a:ext>
            </a:extLst>
          </p:cNvPr>
          <p:cNvSpPr/>
          <p:nvPr/>
        </p:nvSpPr>
        <p:spPr>
          <a:xfrm>
            <a:off x="878889" y="399495"/>
            <a:ext cx="10697593" cy="124287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896EA3-65F5-4DBD-9F2B-296186A22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200" b="1" dirty="0">
                <a:solidFill>
                  <a:schemeClr val="tx1"/>
                </a:solidFill>
              </a:rPr>
              <a:t>Project Description: </a:t>
            </a:r>
            <a:r>
              <a:rPr lang="en-US" sz="4200" dirty="0">
                <a:solidFill>
                  <a:schemeClr val="tx1"/>
                </a:solidFill>
              </a:rPr>
              <a:t>Location of Project, and Details of Proposed Development</a:t>
            </a:r>
            <a:endParaRPr lang="en-US" sz="42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4A30B9-7B24-40A9-B391-1A9ED8687A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located on Silkey Way between NM68 and N McCurdy Road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New roadway and the development of 13 new lots for housing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20E856-86F2-4292-BAFF-F53FD547F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A8C33-D0BC-49D1-86D4-8CB271712A0B}" type="slidenum">
              <a:rPr lang="en-US" smtClean="0"/>
              <a:t>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32446BC-3B3B-468A-83D0-B1A39863BC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20" t="17562" r="17562"/>
          <a:stretch/>
        </p:blipFill>
        <p:spPr>
          <a:xfrm>
            <a:off x="4598063" y="3007407"/>
            <a:ext cx="6796768" cy="2970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2742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45AB678-DEA4-4997-89DD-82191318EF68}"/>
              </a:ext>
            </a:extLst>
          </p:cNvPr>
          <p:cNvSpPr/>
          <p:nvPr/>
        </p:nvSpPr>
        <p:spPr>
          <a:xfrm>
            <a:off x="878889" y="399495"/>
            <a:ext cx="10697593" cy="124287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425305-AAB4-4661-B750-8A73F3C108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93294"/>
            <a:ext cx="10058400" cy="1450757"/>
          </a:xfrm>
        </p:spPr>
        <p:txBody>
          <a:bodyPr>
            <a:normAutofit/>
          </a:bodyPr>
          <a:lstStyle/>
          <a:p>
            <a:r>
              <a:rPr lang="en-US" sz="4200" b="1" dirty="0">
                <a:solidFill>
                  <a:schemeClr val="tx1"/>
                </a:solidFill>
              </a:rPr>
              <a:t>Project Description: </a:t>
            </a:r>
            <a:r>
              <a:rPr lang="en-US" sz="4200" dirty="0">
                <a:solidFill>
                  <a:schemeClr val="tx1"/>
                </a:solidFill>
              </a:rPr>
              <a:t>Level of coordination with RTPO and NMDOT in project development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CF016A-4039-44D4-BE13-4296A9481D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</a:t>
            </a:r>
            <a:r>
              <a:rPr lang="en-US" sz="3200" dirty="0"/>
              <a:t>Prior funding from NMDOT has made it possible for engineering and the beginning construction phase of this project.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/>
              <a:t>Gives alternative route from NMDOT road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/>
              <a:t>RTPO TPF funding can help finish the roadway portion of construction. </a:t>
            </a:r>
          </a:p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E5C919-1E0A-4BC1-8E6A-C1174CD0E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A8C33-D0BC-49D1-86D4-8CB271712A0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9523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1B20285-2C60-4257-A50C-C6CFB59A742C}"/>
              </a:ext>
            </a:extLst>
          </p:cNvPr>
          <p:cNvSpPr/>
          <p:nvPr/>
        </p:nvSpPr>
        <p:spPr>
          <a:xfrm>
            <a:off x="878889" y="399495"/>
            <a:ext cx="10697593" cy="124287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425305-AAB4-4661-B750-8A73F3C10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Justification: </a:t>
            </a:r>
            <a:r>
              <a:rPr lang="en-US" dirty="0">
                <a:solidFill>
                  <a:schemeClr val="tx1"/>
                </a:solidFill>
              </a:rPr>
              <a:t>Economic Impact and Project Need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CF016A-4039-44D4-BE13-4296A9481D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3600" dirty="0"/>
              <a:t>Job opportunities made easier with affordable housing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600" dirty="0"/>
              <a:t>Housing opportunities for residents and NCRTD employees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46B79C-DD00-4EB2-8A7A-94510D499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A8C33-D0BC-49D1-86D4-8CB271712A0B}" type="slidenum">
              <a:rPr lang="en-US" smtClean="0"/>
              <a:t>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F41E98F-B49A-4BE7-B1BB-9D26CB714E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539655" y="3857414"/>
            <a:ext cx="1799584" cy="2162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4191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C05B7F8-9428-463C-A262-C5367756FAEE}"/>
              </a:ext>
            </a:extLst>
          </p:cNvPr>
          <p:cNvSpPr/>
          <p:nvPr/>
        </p:nvSpPr>
        <p:spPr>
          <a:xfrm>
            <a:off x="878889" y="390544"/>
            <a:ext cx="10697593" cy="124287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425305-AAB4-4661-B750-8A73F3C10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Justification: </a:t>
            </a:r>
            <a:r>
              <a:rPr lang="en-US" dirty="0">
                <a:solidFill>
                  <a:schemeClr val="tx1"/>
                </a:solidFill>
              </a:rPr>
              <a:t>Quality of Life, Safety, and Environmental Sustainability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CF016A-4039-44D4-BE13-4296A9481D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Improves access for residents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Enhances safety and mobility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Supports future development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Adds additional relief from NM68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4B3057-F4B2-45D8-A5E1-54BF12EE8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A8C33-D0BC-49D1-86D4-8CB271712A0B}" type="slidenum">
              <a:rPr lang="en-US" smtClean="0"/>
              <a:t>7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F14A7FC-1A8A-4A04-98A1-EBBDC43737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163366" y="3641968"/>
            <a:ext cx="5931354" cy="2155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7026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C05B7F8-9428-463C-A262-C5367756FAEE}"/>
              </a:ext>
            </a:extLst>
          </p:cNvPr>
          <p:cNvSpPr/>
          <p:nvPr/>
        </p:nvSpPr>
        <p:spPr>
          <a:xfrm>
            <a:off x="878889" y="399495"/>
            <a:ext cx="10697593" cy="124287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425305-AAB4-4661-B750-8A73F3C10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Request Readiness: </a:t>
            </a:r>
            <a:r>
              <a:rPr lang="en-US" dirty="0">
                <a:solidFill>
                  <a:schemeClr val="tx1"/>
                </a:solidFill>
              </a:rPr>
              <a:t>R-O-W Acquisition, Clearances, Planning Docs, Timeline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CF016A-4039-44D4-BE13-4296A9481D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This project is ready to go,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No R-O-W is needed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 All engineering is complete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As soon as funding is secured we can begin the contractor process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4A170F-D16F-418A-B32A-3B3629446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A8C33-D0BC-49D1-86D4-8CB271712A0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2661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C05B7F8-9428-463C-A262-C5367756FAEE}"/>
              </a:ext>
            </a:extLst>
          </p:cNvPr>
          <p:cNvSpPr/>
          <p:nvPr/>
        </p:nvSpPr>
        <p:spPr>
          <a:xfrm>
            <a:off x="878889" y="399495"/>
            <a:ext cx="10697593" cy="1242874"/>
          </a:xfrm>
          <a:prstGeom prst="rect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425305-AAB4-4661-B750-8A73F3C108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9733477" cy="1450757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Project Summary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CF016A-4039-44D4-BE13-4296A9481D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4000" dirty="0"/>
              <a:t>Adds relief from NM68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4000" dirty="0">
                <a:solidFill>
                  <a:prstClr val="black"/>
                </a:solidFill>
              </a:rPr>
              <a:t>TPF funds will complete roadway construction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4000" dirty="0">
                <a:solidFill>
                  <a:prstClr val="black"/>
                </a:solidFill>
              </a:rPr>
              <a:t>New housing opportunities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4000" dirty="0">
                <a:solidFill>
                  <a:prstClr val="black"/>
                </a:solidFill>
              </a:rPr>
              <a:t>Beneficial to the entire community and NCRTD</a:t>
            </a:r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C4BFA0-EB76-48F2-9DB4-4DFBBC449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A8C33-D0BC-49D1-86D4-8CB271712A0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929251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0ECF3FCAC6A494D8224505EE8628B2D" ma:contentTypeVersion="10" ma:contentTypeDescription="Create a new document." ma:contentTypeScope="" ma:versionID="e34fd51c98e6ce9ee401590f40177cc6">
  <xsd:schema xmlns:xsd="http://www.w3.org/2001/XMLSchema" xmlns:xs="http://www.w3.org/2001/XMLSchema" xmlns:p="http://schemas.microsoft.com/office/2006/metadata/properties" xmlns:ns3="13fc31a4-b64c-47de-9c9a-3861a0a87a5c" targetNamespace="http://schemas.microsoft.com/office/2006/metadata/properties" ma:root="true" ma:fieldsID="83dd4718440d5123a43ad88237d7adc3" ns3:_="">
    <xsd:import namespace="13fc31a4-b64c-47de-9c9a-3861a0a87a5c"/>
    <xsd:element name="properties">
      <xsd:complexType>
        <xsd:sequence>
          <xsd:element name="documentManagement">
            <xsd:complexType>
              <xsd:all>
                <xsd:element ref="ns3:MediaServiceDateTaken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MediaServiceSystem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fc31a4-b64c-47de-9c9a-3861a0a87a5c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13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dexed="true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5A9F7BD-E072-4D4C-A017-EDE53643DD34}">
  <ds:schemaRefs>
    <ds:schemaRef ds:uri="13fc31a4-b64c-47de-9c9a-3861a0a87a5c"/>
    <ds:schemaRef ds:uri="http://purl.org/dc/terms/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0586A611-185B-43C6-B597-841A40125A9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A0C644B-B4D3-4A14-BB11-F02F8244EF9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3fc31a4-b64c-47de-9c9a-3861a0a87a5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106</TotalTime>
  <Words>283</Words>
  <Application>Microsoft Office PowerPoint</Application>
  <PresentationFormat>Widescreen</PresentationFormat>
  <Paragraphs>46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Wingdings</vt:lpstr>
      <vt:lpstr>Retrospect</vt:lpstr>
      <vt:lpstr>Northern Pueblos RTPO  FY 2027  TPF Proposal:  Silkey Way</vt:lpstr>
      <vt:lpstr>Planning: Secured other Funding Sources, Matching Funds </vt:lpstr>
      <vt:lpstr>Planning: Support from existing planning documents and/or federal or state agencies</vt:lpstr>
      <vt:lpstr>Project Description: Location of Project, and Details of Proposed Development</vt:lpstr>
      <vt:lpstr>Project Description: Level of coordination with RTPO and NMDOT in project development</vt:lpstr>
      <vt:lpstr>Justification: Economic Impact and Project Need</vt:lpstr>
      <vt:lpstr>Justification: Quality of Life, Safety, and Environmental Sustainability</vt:lpstr>
      <vt:lpstr>Request Readiness: R-O-W Acquisition, Clearances, Planning Docs, Timeline</vt:lpstr>
      <vt:lpstr>Project 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Northern Pueblos RTPO: Transportation Project Fund</dc:title>
  <dc:creator>Paul Sittig</dc:creator>
  <cp:lastModifiedBy>Elijah Mares</cp:lastModifiedBy>
  <cp:revision>19</cp:revision>
  <dcterms:created xsi:type="dcterms:W3CDTF">2021-05-11T17:16:16Z</dcterms:created>
  <dcterms:modified xsi:type="dcterms:W3CDTF">2026-03-30T21:19:38Z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0x010100E0ECF3FCAC6A494D8224505EE8628B2D</vt:lpwstr>
  </property>
</Properties>
</file>