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23"/>
  </p:notesMasterIdLst>
  <p:handoutMasterIdLst>
    <p:handoutMasterId r:id="rId24"/>
  </p:handoutMasterIdLst>
  <p:sldIdLst>
    <p:sldId id="257" r:id="rId2"/>
    <p:sldId id="269" r:id="rId3"/>
    <p:sldId id="296" r:id="rId4"/>
    <p:sldId id="297" r:id="rId5"/>
    <p:sldId id="294" r:id="rId6"/>
    <p:sldId id="270" r:id="rId7"/>
    <p:sldId id="295" r:id="rId8"/>
    <p:sldId id="278" r:id="rId9"/>
    <p:sldId id="289" r:id="rId10"/>
    <p:sldId id="279" r:id="rId11"/>
    <p:sldId id="290" r:id="rId12"/>
    <p:sldId id="280" r:id="rId13"/>
    <p:sldId id="291" r:id="rId14"/>
    <p:sldId id="281" r:id="rId15"/>
    <p:sldId id="292" r:id="rId16"/>
    <p:sldId id="283" r:id="rId17"/>
    <p:sldId id="284" r:id="rId18"/>
    <p:sldId id="285" r:id="rId19"/>
    <p:sldId id="286" r:id="rId20"/>
    <p:sldId id="287" r:id="rId21"/>
    <p:sldId id="28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3" autoAdjust="0"/>
  </p:normalViewPr>
  <p:slideViewPr>
    <p:cSldViewPr>
      <p:cViewPr varScale="1">
        <p:scale>
          <a:sx n="112" d="100"/>
          <a:sy n="112" d="100"/>
        </p:scale>
        <p:origin x="-948" y="-78"/>
      </p:cViewPr>
      <p:guideLst>
        <p:guide orient="horz" pos="2160"/>
        <p:guide pos="2880"/>
      </p:guideLst>
    </p:cSldViewPr>
  </p:slideViewPr>
  <p:outlineViewPr>
    <p:cViewPr>
      <p:scale>
        <a:sx n="33" d="100"/>
        <a:sy n="33" d="100"/>
      </p:scale>
      <p:origin x="53" y="111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Annual Budget Amounts</a:t>
            </a:r>
          </a:p>
        </c:rich>
      </c:tx>
      <c:layout/>
      <c:overlay val="1"/>
    </c:title>
    <c:autoTitleDeleted val="0"/>
    <c:plotArea>
      <c:layout>
        <c:manualLayout>
          <c:layoutTarget val="inner"/>
          <c:xMode val="edge"/>
          <c:yMode val="edge"/>
          <c:x val="0.11964079055823469"/>
          <c:y val="0.11944160799228676"/>
          <c:w val="0.78754307494792664"/>
          <c:h val="0.82993094332999329"/>
        </c:manualLayout>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'Annual Budgets'!$A$2:$A$7</c:f>
              <c:strCache>
                <c:ptCount val="6"/>
                <c:pt idx="0">
                  <c:v>FY10</c:v>
                </c:pt>
                <c:pt idx="1">
                  <c:v>FY11</c:v>
                </c:pt>
                <c:pt idx="2">
                  <c:v>FY12</c:v>
                </c:pt>
                <c:pt idx="3">
                  <c:v>FY13</c:v>
                </c:pt>
                <c:pt idx="4">
                  <c:v>FY14</c:v>
                </c:pt>
                <c:pt idx="5">
                  <c:v>FY15</c:v>
                </c:pt>
              </c:strCache>
            </c:strRef>
          </c:cat>
          <c:val>
            <c:numRef>
              <c:f>'Annual Budgets'!$B$2:$B$7</c:f>
              <c:numCache>
                <c:formatCode>_("$"* #,##0.00_);_("$"* \(#,##0.00\);_("$"* "-"??_);_(@_)</c:formatCode>
                <c:ptCount val="6"/>
                <c:pt idx="0">
                  <c:v>22820000</c:v>
                </c:pt>
                <c:pt idx="1">
                  <c:v>20630000</c:v>
                </c:pt>
                <c:pt idx="2">
                  <c:v>22105000</c:v>
                </c:pt>
                <c:pt idx="3">
                  <c:v>22450000</c:v>
                </c:pt>
                <c:pt idx="4">
                  <c:v>22313000</c:v>
                </c:pt>
                <c:pt idx="5">
                  <c:v>26821000</c:v>
                </c:pt>
              </c:numCache>
            </c:numRef>
          </c:val>
        </c:ser>
        <c:dLbls>
          <c:showLegendKey val="0"/>
          <c:showVal val="0"/>
          <c:showCatName val="0"/>
          <c:showSerName val="0"/>
          <c:showPercent val="0"/>
          <c:showBubbleSize val="0"/>
        </c:dLbls>
        <c:gapWidth val="150"/>
        <c:axId val="96390144"/>
        <c:axId val="96396032"/>
      </c:barChart>
      <c:catAx>
        <c:axId val="96390144"/>
        <c:scaling>
          <c:orientation val="minMax"/>
        </c:scaling>
        <c:delete val="0"/>
        <c:axPos val="b"/>
        <c:majorTickMark val="out"/>
        <c:minorTickMark val="none"/>
        <c:tickLblPos val="nextTo"/>
        <c:crossAx val="96396032"/>
        <c:crosses val="autoZero"/>
        <c:auto val="1"/>
        <c:lblAlgn val="ctr"/>
        <c:lblOffset val="100"/>
        <c:noMultiLvlLbl val="0"/>
      </c:catAx>
      <c:valAx>
        <c:axId val="96396032"/>
        <c:scaling>
          <c:orientation val="minMax"/>
        </c:scaling>
        <c:delete val="0"/>
        <c:axPos val="l"/>
        <c:majorGridlines/>
        <c:numFmt formatCode="_(&quot;$&quot;* #,##0.00_);_(&quot;$&quot;* \(#,##0.00\);_(&quot;$&quot;* &quot;-&quot;??_);_(@_)" sourceLinked="1"/>
        <c:majorTickMark val="out"/>
        <c:minorTickMark val="none"/>
        <c:tickLblPos val="nextTo"/>
        <c:crossAx val="963901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LGRF </a:t>
            </a:r>
            <a:r>
              <a:rPr lang="en-US" sz="1800" b="1" i="0" u="none" strike="noStrike" baseline="0" dirty="0">
                <a:effectLst/>
              </a:rPr>
              <a:t>Cooperative Agreement Program </a:t>
            </a:r>
            <a:endParaRPr lang="en-US" sz="1800" b="1" i="0" u="none" strike="noStrike" baseline="0" dirty="0" smtClean="0">
              <a:effectLst/>
            </a:endParaRPr>
          </a:p>
          <a:p>
            <a:pPr>
              <a:defRPr/>
            </a:pPr>
            <a:r>
              <a:rPr lang="en-US" dirty="0" smtClean="0"/>
              <a:t> </a:t>
            </a:r>
            <a:r>
              <a:rPr lang="en-US" dirty="0"/>
              <a:t>(Encumbrance vs. Expenditures)</a:t>
            </a:r>
          </a:p>
        </c:rich>
      </c:tx>
      <c:layout>
        <c:manualLayout>
          <c:xMode val="edge"/>
          <c:yMode val="edge"/>
          <c:x val="0.23344048841720871"/>
          <c:y val="1.3950738875528487E-2"/>
        </c:manualLayout>
      </c:layout>
      <c:overlay val="0"/>
    </c:title>
    <c:autoTitleDeleted val="0"/>
    <c:plotArea>
      <c:layout/>
      <c:barChart>
        <c:barDir val="col"/>
        <c:grouping val="clustered"/>
        <c:varyColors val="0"/>
        <c:ser>
          <c:idx val="2"/>
          <c:order val="0"/>
          <c:tx>
            <c:strRef>
              <c:f>Sheet4!$N$10</c:f>
              <c:strCache>
                <c:ptCount val="1"/>
                <c:pt idx="0">
                  <c:v>PO Amount</c:v>
                </c:pt>
              </c:strCache>
            </c:strRef>
          </c:tx>
          <c:invertIfNegative val="0"/>
          <c:cat>
            <c:numRef>
              <c:f>Sheet4!$M$11:$M$16</c:f>
              <c:numCache>
                <c:formatCode>General</c:formatCode>
                <c:ptCount val="6"/>
                <c:pt idx="0">
                  <c:v>2010</c:v>
                </c:pt>
                <c:pt idx="1">
                  <c:v>2011</c:v>
                </c:pt>
                <c:pt idx="2">
                  <c:v>2012</c:v>
                </c:pt>
                <c:pt idx="3">
                  <c:v>2013</c:v>
                </c:pt>
                <c:pt idx="4">
                  <c:v>2014</c:v>
                </c:pt>
                <c:pt idx="5">
                  <c:v>2015</c:v>
                </c:pt>
              </c:numCache>
            </c:numRef>
          </c:cat>
          <c:val>
            <c:numRef>
              <c:f>Sheet4!$N$11:$N$16</c:f>
              <c:numCache>
                <c:formatCode>_(* #,##0.00_);_(* \(#,##0.00\);_(* "-"??_);_(@_)</c:formatCode>
                <c:ptCount val="6"/>
                <c:pt idx="0">
                  <c:v>6239086.0799999963</c:v>
                </c:pt>
                <c:pt idx="1">
                  <c:v>7350548.6799999997</c:v>
                </c:pt>
                <c:pt idx="2">
                  <c:v>7745187.6699999999</c:v>
                </c:pt>
                <c:pt idx="3">
                  <c:v>8128196.4299999997</c:v>
                </c:pt>
                <c:pt idx="4">
                  <c:v>7554632</c:v>
                </c:pt>
                <c:pt idx="5">
                  <c:v>10050714</c:v>
                </c:pt>
              </c:numCache>
            </c:numRef>
          </c:val>
        </c:ser>
        <c:ser>
          <c:idx val="0"/>
          <c:order val="1"/>
          <c:tx>
            <c:strRef>
              <c:f>Sheet4!$O$10</c:f>
              <c:strCache>
                <c:ptCount val="1"/>
                <c:pt idx="0">
                  <c:v>Expended amount</c:v>
                </c:pt>
              </c:strCache>
            </c:strRef>
          </c:tx>
          <c:invertIfNegative val="0"/>
          <c:cat>
            <c:numRef>
              <c:f>Sheet4!$M$11:$M$16</c:f>
              <c:numCache>
                <c:formatCode>General</c:formatCode>
                <c:ptCount val="6"/>
                <c:pt idx="0">
                  <c:v>2010</c:v>
                </c:pt>
                <c:pt idx="1">
                  <c:v>2011</c:v>
                </c:pt>
                <c:pt idx="2">
                  <c:v>2012</c:v>
                </c:pt>
                <c:pt idx="3">
                  <c:v>2013</c:v>
                </c:pt>
                <c:pt idx="4">
                  <c:v>2014</c:v>
                </c:pt>
                <c:pt idx="5">
                  <c:v>2015</c:v>
                </c:pt>
              </c:numCache>
            </c:numRef>
          </c:cat>
          <c:val>
            <c:numRef>
              <c:f>Sheet4!$O$11:$O$16</c:f>
              <c:numCache>
                <c:formatCode>_(* #,##0.00_);_(* \(#,##0.00\);_(* "-"??_);_(@_)</c:formatCode>
                <c:ptCount val="6"/>
                <c:pt idx="0">
                  <c:v>5866726.0799999991</c:v>
                </c:pt>
                <c:pt idx="1">
                  <c:v>7172604.6799999997</c:v>
                </c:pt>
                <c:pt idx="2">
                  <c:v>7529488.6699999999</c:v>
                </c:pt>
                <c:pt idx="3">
                  <c:v>7450478.4299999997</c:v>
                </c:pt>
                <c:pt idx="4">
                  <c:v>5696248</c:v>
                </c:pt>
                <c:pt idx="5">
                  <c:v>1352132</c:v>
                </c:pt>
              </c:numCache>
            </c:numRef>
          </c:val>
        </c:ser>
        <c:dLbls>
          <c:showLegendKey val="0"/>
          <c:showVal val="0"/>
          <c:showCatName val="0"/>
          <c:showSerName val="0"/>
          <c:showPercent val="0"/>
          <c:showBubbleSize val="0"/>
        </c:dLbls>
        <c:gapWidth val="150"/>
        <c:axId val="99642368"/>
        <c:axId val="99644160"/>
      </c:barChart>
      <c:catAx>
        <c:axId val="99642368"/>
        <c:scaling>
          <c:orientation val="minMax"/>
        </c:scaling>
        <c:delete val="0"/>
        <c:axPos val="b"/>
        <c:numFmt formatCode="General" sourceLinked="1"/>
        <c:majorTickMark val="out"/>
        <c:minorTickMark val="none"/>
        <c:tickLblPos val="nextTo"/>
        <c:crossAx val="99644160"/>
        <c:crosses val="autoZero"/>
        <c:auto val="1"/>
        <c:lblAlgn val="ctr"/>
        <c:lblOffset val="100"/>
        <c:noMultiLvlLbl val="0"/>
      </c:catAx>
      <c:valAx>
        <c:axId val="99644160"/>
        <c:scaling>
          <c:orientation val="minMax"/>
        </c:scaling>
        <c:delete val="0"/>
        <c:axPos val="l"/>
        <c:majorGridlines/>
        <c:numFmt formatCode="_(* #,##0.00_);_(* \(#,##0.00\);_(* &quot;-&quot;??_);_(@_)" sourceLinked="1"/>
        <c:majorTickMark val="out"/>
        <c:minorTickMark val="none"/>
        <c:tickLblPos val="nextTo"/>
        <c:crossAx val="9964236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LGRF </a:t>
            </a:r>
            <a:r>
              <a:rPr lang="en-US" sz="1800" b="1" i="0" u="none" strike="noStrike" baseline="0" dirty="0" smtClean="0">
                <a:effectLst/>
              </a:rPr>
              <a:t>Municipal Arterial </a:t>
            </a:r>
            <a:r>
              <a:rPr lang="en-US" dirty="0" smtClean="0"/>
              <a:t>Program </a:t>
            </a:r>
          </a:p>
          <a:p>
            <a:pPr>
              <a:defRPr/>
            </a:pPr>
            <a:r>
              <a:rPr lang="en-US" dirty="0" smtClean="0"/>
              <a:t>(</a:t>
            </a:r>
            <a:r>
              <a:rPr lang="en-US" dirty="0"/>
              <a:t>Encumbrance vs. Expenditures)</a:t>
            </a:r>
          </a:p>
        </c:rich>
      </c:tx>
      <c:layout>
        <c:manualLayout>
          <c:xMode val="edge"/>
          <c:yMode val="edge"/>
          <c:x val="0.26169466971410643"/>
          <c:y val="1.6138290344575649E-2"/>
        </c:manualLayout>
      </c:layout>
      <c:overlay val="0"/>
    </c:title>
    <c:autoTitleDeleted val="0"/>
    <c:plotArea>
      <c:layout/>
      <c:barChart>
        <c:barDir val="col"/>
        <c:grouping val="clustered"/>
        <c:varyColors val="0"/>
        <c:ser>
          <c:idx val="0"/>
          <c:order val="0"/>
          <c:tx>
            <c:strRef>
              <c:f>Sheet4!$N$17</c:f>
              <c:strCache>
                <c:ptCount val="1"/>
                <c:pt idx="0">
                  <c:v>PO Amount</c:v>
                </c:pt>
              </c:strCache>
            </c:strRef>
          </c:tx>
          <c:invertIfNegative val="0"/>
          <c:cat>
            <c:numRef>
              <c:f>Sheet4!$M$18:$M$23</c:f>
              <c:numCache>
                <c:formatCode>General</c:formatCode>
                <c:ptCount val="6"/>
                <c:pt idx="0">
                  <c:v>2010</c:v>
                </c:pt>
                <c:pt idx="1">
                  <c:v>2011</c:v>
                </c:pt>
                <c:pt idx="2">
                  <c:v>2012</c:v>
                </c:pt>
                <c:pt idx="3">
                  <c:v>2013</c:v>
                </c:pt>
                <c:pt idx="4">
                  <c:v>2014</c:v>
                </c:pt>
                <c:pt idx="5">
                  <c:v>2015</c:v>
                </c:pt>
              </c:numCache>
            </c:numRef>
          </c:cat>
          <c:val>
            <c:numRef>
              <c:f>Sheet4!$N$18:$N$23</c:f>
              <c:numCache>
                <c:formatCode>_(* #,##0.00_);_(* \(#,##0.00\);_(* "-"??_);_(@_)</c:formatCode>
                <c:ptCount val="6"/>
                <c:pt idx="0">
                  <c:v>3894814</c:v>
                </c:pt>
                <c:pt idx="1">
                  <c:v>5262158.01</c:v>
                </c:pt>
                <c:pt idx="2">
                  <c:v>5689625</c:v>
                </c:pt>
                <c:pt idx="3">
                  <c:v>5389754</c:v>
                </c:pt>
                <c:pt idx="4">
                  <c:v>5293748</c:v>
                </c:pt>
                <c:pt idx="5">
                  <c:v>6152750</c:v>
                </c:pt>
              </c:numCache>
            </c:numRef>
          </c:val>
        </c:ser>
        <c:ser>
          <c:idx val="1"/>
          <c:order val="1"/>
          <c:tx>
            <c:strRef>
              <c:f>Sheet4!$O$17</c:f>
              <c:strCache>
                <c:ptCount val="1"/>
                <c:pt idx="0">
                  <c:v>Expended amount</c:v>
                </c:pt>
              </c:strCache>
            </c:strRef>
          </c:tx>
          <c:invertIfNegative val="0"/>
          <c:cat>
            <c:numRef>
              <c:f>Sheet4!$M$18:$M$23</c:f>
              <c:numCache>
                <c:formatCode>General</c:formatCode>
                <c:ptCount val="6"/>
                <c:pt idx="0">
                  <c:v>2010</c:v>
                </c:pt>
                <c:pt idx="1">
                  <c:v>2011</c:v>
                </c:pt>
                <c:pt idx="2">
                  <c:v>2012</c:v>
                </c:pt>
                <c:pt idx="3">
                  <c:v>2013</c:v>
                </c:pt>
                <c:pt idx="4">
                  <c:v>2014</c:v>
                </c:pt>
                <c:pt idx="5">
                  <c:v>2015</c:v>
                </c:pt>
              </c:numCache>
            </c:numRef>
          </c:cat>
          <c:val>
            <c:numRef>
              <c:f>Sheet4!$O$18:$O$23</c:f>
              <c:numCache>
                <c:formatCode>_(* #,##0.00_);_(* \(#,##0.00\);_(* "-"??_);_(@_)</c:formatCode>
                <c:ptCount val="6"/>
                <c:pt idx="0">
                  <c:v>3894814</c:v>
                </c:pt>
                <c:pt idx="1">
                  <c:v>4904854.01</c:v>
                </c:pt>
                <c:pt idx="2">
                  <c:v>5689625</c:v>
                </c:pt>
                <c:pt idx="3">
                  <c:v>5389754</c:v>
                </c:pt>
                <c:pt idx="4">
                  <c:v>1799941</c:v>
                </c:pt>
                <c:pt idx="5">
                  <c:v>164585</c:v>
                </c:pt>
              </c:numCache>
            </c:numRef>
          </c:val>
        </c:ser>
        <c:dLbls>
          <c:showLegendKey val="0"/>
          <c:showVal val="0"/>
          <c:showCatName val="0"/>
          <c:showSerName val="0"/>
          <c:showPercent val="0"/>
          <c:showBubbleSize val="0"/>
        </c:dLbls>
        <c:gapWidth val="150"/>
        <c:axId val="99958784"/>
        <c:axId val="99960320"/>
      </c:barChart>
      <c:catAx>
        <c:axId val="99958784"/>
        <c:scaling>
          <c:orientation val="minMax"/>
        </c:scaling>
        <c:delete val="0"/>
        <c:axPos val="b"/>
        <c:numFmt formatCode="General" sourceLinked="1"/>
        <c:majorTickMark val="out"/>
        <c:minorTickMark val="none"/>
        <c:tickLblPos val="nextTo"/>
        <c:crossAx val="99960320"/>
        <c:crosses val="autoZero"/>
        <c:auto val="1"/>
        <c:lblAlgn val="ctr"/>
        <c:lblOffset val="100"/>
        <c:noMultiLvlLbl val="0"/>
      </c:catAx>
      <c:valAx>
        <c:axId val="99960320"/>
        <c:scaling>
          <c:orientation val="minMax"/>
        </c:scaling>
        <c:delete val="0"/>
        <c:axPos val="l"/>
        <c:majorGridlines/>
        <c:numFmt formatCode="_(* #,##0.00_);_(* \(#,##0.00\);_(* &quot;-&quot;??_);_(@_)" sourceLinked="1"/>
        <c:majorTickMark val="out"/>
        <c:minorTickMark val="none"/>
        <c:tickLblPos val="nextTo"/>
        <c:crossAx val="99958784"/>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LGRF </a:t>
            </a:r>
            <a:r>
              <a:rPr lang="en-US" sz="1800" b="1" i="0" u="none" strike="noStrike" baseline="0" dirty="0" smtClean="0">
                <a:effectLst/>
              </a:rPr>
              <a:t>School Bus Route </a:t>
            </a:r>
            <a:r>
              <a:rPr lang="en-US" dirty="0" smtClean="0"/>
              <a:t>Program </a:t>
            </a:r>
          </a:p>
          <a:p>
            <a:pPr>
              <a:defRPr/>
            </a:pPr>
            <a:r>
              <a:rPr lang="en-US" dirty="0" smtClean="0"/>
              <a:t>(</a:t>
            </a:r>
            <a:r>
              <a:rPr lang="en-US" dirty="0"/>
              <a:t>Encumbrance vs. Expenditures)</a:t>
            </a:r>
          </a:p>
        </c:rich>
      </c:tx>
      <c:layout>
        <c:manualLayout>
          <c:xMode val="edge"/>
          <c:yMode val="edge"/>
          <c:x val="0.26169466971410643"/>
          <c:y val="1.3864918544588122E-2"/>
        </c:manualLayout>
      </c:layout>
      <c:overlay val="0"/>
    </c:title>
    <c:autoTitleDeleted val="0"/>
    <c:plotArea>
      <c:layout/>
      <c:barChart>
        <c:barDir val="col"/>
        <c:grouping val="clustered"/>
        <c:varyColors val="0"/>
        <c:ser>
          <c:idx val="1"/>
          <c:order val="0"/>
          <c:tx>
            <c:strRef>
              <c:f>Sheet4!$N$24</c:f>
              <c:strCache>
                <c:ptCount val="1"/>
                <c:pt idx="0">
                  <c:v>PO Amount</c:v>
                </c:pt>
              </c:strCache>
            </c:strRef>
          </c:tx>
          <c:invertIfNegative val="0"/>
          <c:cat>
            <c:numRef>
              <c:f>Sheet4!$M$25:$M$30</c:f>
              <c:numCache>
                <c:formatCode>General</c:formatCode>
                <c:ptCount val="6"/>
                <c:pt idx="0">
                  <c:v>2010</c:v>
                </c:pt>
                <c:pt idx="1">
                  <c:v>2011</c:v>
                </c:pt>
                <c:pt idx="2">
                  <c:v>2012</c:v>
                </c:pt>
                <c:pt idx="3">
                  <c:v>2013</c:v>
                </c:pt>
                <c:pt idx="4">
                  <c:v>2014</c:v>
                </c:pt>
                <c:pt idx="5">
                  <c:v>2015</c:v>
                </c:pt>
              </c:numCache>
            </c:numRef>
          </c:cat>
          <c:val>
            <c:numRef>
              <c:f>Sheet4!$N$25:$N$30</c:f>
              <c:numCache>
                <c:formatCode>_(* #,##0.00_);_(* \(#,##0.00\);_(* "-"??_);_(@_)</c:formatCode>
                <c:ptCount val="6"/>
                <c:pt idx="0">
                  <c:v>2307768.08</c:v>
                </c:pt>
                <c:pt idx="1">
                  <c:v>2735998</c:v>
                </c:pt>
                <c:pt idx="2">
                  <c:v>2946400</c:v>
                </c:pt>
                <c:pt idx="3">
                  <c:v>3003200</c:v>
                </c:pt>
                <c:pt idx="4">
                  <c:v>2920289</c:v>
                </c:pt>
                <c:pt idx="5">
                  <c:v>3787758</c:v>
                </c:pt>
              </c:numCache>
            </c:numRef>
          </c:val>
        </c:ser>
        <c:ser>
          <c:idx val="2"/>
          <c:order val="1"/>
          <c:tx>
            <c:strRef>
              <c:f>Sheet4!$O$24</c:f>
              <c:strCache>
                <c:ptCount val="1"/>
                <c:pt idx="0">
                  <c:v>Expended amount</c:v>
                </c:pt>
              </c:strCache>
            </c:strRef>
          </c:tx>
          <c:invertIfNegative val="0"/>
          <c:cat>
            <c:numRef>
              <c:f>Sheet4!$M$25:$M$30</c:f>
              <c:numCache>
                <c:formatCode>General</c:formatCode>
                <c:ptCount val="6"/>
                <c:pt idx="0">
                  <c:v>2010</c:v>
                </c:pt>
                <c:pt idx="1">
                  <c:v>2011</c:v>
                </c:pt>
                <c:pt idx="2">
                  <c:v>2012</c:v>
                </c:pt>
                <c:pt idx="3">
                  <c:v>2013</c:v>
                </c:pt>
                <c:pt idx="4">
                  <c:v>2014</c:v>
                </c:pt>
                <c:pt idx="5">
                  <c:v>2015</c:v>
                </c:pt>
              </c:numCache>
            </c:numRef>
          </c:cat>
          <c:val>
            <c:numRef>
              <c:f>Sheet4!$O$25:$O$30</c:f>
              <c:numCache>
                <c:formatCode>_(* #,##0.00_);_(* \(#,##0.00\);_(* "-"??_);_(@_)</c:formatCode>
                <c:ptCount val="6"/>
                <c:pt idx="0">
                  <c:v>2213037.08</c:v>
                </c:pt>
                <c:pt idx="1">
                  <c:v>2735998</c:v>
                </c:pt>
                <c:pt idx="2">
                  <c:v>2883907</c:v>
                </c:pt>
                <c:pt idx="3">
                  <c:v>2775892</c:v>
                </c:pt>
                <c:pt idx="4">
                  <c:v>2397853</c:v>
                </c:pt>
                <c:pt idx="5">
                  <c:v>1007915</c:v>
                </c:pt>
              </c:numCache>
            </c:numRef>
          </c:val>
        </c:ser>
        <c:dLbls>
          <c:showLegendKey val="0"/>
          <c:showVal val="0"/>
          <c:showCatName val="0"/>
          <c:showSerName val="0"/>
          <c:showPercent val="0"/>
          <c:showBubbleSize val="0"/>
        </c:dLbls>
        <c:gapWidth val="150"/>
        <c:axId val="100136064"/>
        <c:axId val="100137600"/>
      </c:barChart>
      <c:catAx>
        <c:axId val="100136064"/>
        <c:scaling>
          <c:orientation val="minMax"/>
        </c:scaling>
        <c:delete val="0"/>
        <c:axPos val="b"/>
        <c:numFmt formatCode="General" sourceLinked="1"/>
        <c:majorTickMark val="out"/>
        <c:minorTickMark val="none"/>
        <c:tickLblPos val="nextTo"/>
        <c:crossAx val="100137600"/>
        <c:crosses val="autoZero"/>
        <c:auto val="1"/>
        <c:lblAlgn val="ctr"/>
        <c:lblOffset val="100"/>
        <c:noMultiLvlLbl val="0"/>
      </c:catAx>
      <c:valAx>
        <c:axId val="100137600"/>
        <c:scaling>
          <c:orientation val="minMax"/>
        </c:scaling>
        <c:delete val="0"/>
        <c:axPos val="l"/>
        <c:majorGridlines/>
        <c:numFmt formatCode="_(* #,##0.00_);_(* \(#,##0.00\);_(* &quot;-&quot;??_);_(@_)" sourceLinked="1"/>
        <c:majorTickMark val="out"/>
        <c:minorTickMark val="none"/>
        <c:tickLblPos val="nextTo"/>
        <c:crossAx val="100136064"/>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LGRF </a:t>
            </a:r>
            <a:r>
              <a:rPr lang="en-US" sz="1800" b="1" i="0" u="none" strike="noStrike" baseline="0" dirty="0" smtClean="0">
                <a:effectLst/>
              </a:rPr>
              <a:t>County Arterial </a:t>
            </a:r>
            <a:r>
              <a:rPr lang="en-US" dirty="0" smtClean="0"/>
              <a:t> </a:t>
            </a:r>
            <a:r>
              <a:rPr lang="en-US" dirty="0"/>
              <a:t>Program </a:t>
            </a:r>
            <a:endParaRPr lang="en-US" dirty="0" smtClean="0"/>
          </a:p>
          <a:p>
            <a:pPr>
              <a:defRPr/>
            </a:pPr>
            <a:r>
              <a:rPr lang="en-US" dirty="0" smtClean="0"/>
              <a:t>(</a:t>
            </a:r>
            <a:r>
              <a:rPr lang="en-US" dirty="0"/>
              <a:t>Encumbrance vs. Expenditures)</a:t>
            </a:r>
          </a:p>
        </c:rich>
      </c:tx>
      <c:layout>
        <c:manualLayout>
          <c:xMode val="edge"/>
          <c:yMode val="edge"/>
          <c:x val="0.28813748319707266"/>
          <c:y val="1.3833431488470476E-2"/>
        </c:manualLayout>
      </c:layout>
      <c:overlay val="0"/>
    </c:title>
    <c:autoTitleDeleted val="0"/>
    <c:plotArea>
      <c:layout/>
      <c:barChart>
        <c:barDir val="col"/>
        <c:grouping val="clustered"/>
        <c:varyColors val="0"/>
        <c:ser>
          <c:idx val="2"/>
          <c:order val="0"/>
          <c:tx>
            <c:strRef>
              <c:f>Sheet4!$N$3</c:f>
              <c:strCache>
                <c:ptCount val="1"/>
                <c:pt idx="0">
                  <c:v>PO Amount</c:v>
                </c:pt>
              </c:strCache>
            </c:strRef>
          </c:tx>
          <c:invertIfNegative val="0"/>
          <c:cat>
            <c:numRef>
              <c:f>Sheet4!$M$4:$M$9</c:f>
              <c:numCache>
                <c:formatCode>General</c:formatCode>
                <c:ptCount val="6"/>
                <c:pt idx="0">
                  <c:v>2010</c:v>
                </c:pt>
                <c:pt idx="1">
                  <c:v>2011</c:v>
                </c:pt>
                <c:pt idx="2">
                  <c:v>2012</c:v>
                </c:pt>
                <c:pt idx="3">
                  <c:v>2013</c:v>
                </c:pt>
                <c:pt idx="4">
                  <c:v>2014</c:v>
                </c:pt>
                <c:pt idx="5">
                  <c:v>2015</c:v>
                </c:pt>
              </c:numCache>
            </c:numRef>
          </c:cat>
          <c:val>
            <c:numRef>
              <c:f>Sheet4!$N$4:$N$9</c:f>
              <c:numCache>
                <c:formatCode>_(* #,##0.00_);_(* \(#,##0.00\);_(* "-"??_);_(@_)</c:formatCode>
                <c:ptCount val="6"/>
                <c:pt idx="0">
                  <c:v>3768549.66</c:v>
                </c:pt>
                <c:pt idx="1">
                  <c:v>4682307</c:v>
                </c:pt>
                <c:pt idx="2">
                  <c:v>4985630.0999999996</c:v>
                </c:pt>
                <c:pt idx="3">
                  <c:v>5112325</c:v>
                </c:pt>
                <c:pt idx="4">
                  <c:v>4818062</c:v>
                </c:pt>
                <c:pt idx="5">
                  <c:v>6306025</c:v>
                </c:pt>
              </c:numCache>
            </c:numRef>
          </c:val>
        </c:ser>
        <c:ser>
          <c:idx val="0"/>
          <c:order val="1"/>
          <c:tx>
            <c:strRef>
              <c:f>Sheet4!$O$3</c:f>
              <c:strCache>
                <c:ptCount val="1"/>
                <c:pt idx="0">
                  <c:v>Expended amount</c:v>
                </c:pt>
              </c:strCache>
            </c:strRef>
          </c:tx>
          <c:invertIfNegative val="0"/>
          <c:cat>
            <c:numRef>
              <c:f>Sheet4!$M$4:$M$9</c:f>
              <c:numCache>
                <c:formatCode>General</c:formatCode>
                <c:ptCount val="6"/>
                <c:pt idx="0">
                  <c:v>2010</c:v>
                </c:pt>
                <c:pt idx="1">
                  <c:v>2011</c:v>
                </c:pt>
                <c:pt idx="2">
                  <c:v>2012</c:v>
                </c:pt>
                <c:pt idx="3">
                  <c:v>2013</c:v>
                </c:pt>
                <c:pt idx="4">
                  <c:v>2014</c:v>
                </c:pt>
                <c:pt idx="5">
                  <c:v>2015</c:v>
                </c:pt>
              </c:numCache>
            </c:numRef>
          </c:cat>
          <c:val>
            <c:numRef>
              <c:f>Sheet4!$O$4:$O$9</c:f>
              <c:numCache>
                <c:formatCode>_(* #,##0.00_);_(* \(#,##0.00\);_(* "-"??_);_(@_)</c:formatCode>
                <c:ptCount val="6"/>
                <c:pt idx="0">
                  <c:v>3611607.66</c:v>
                </c:pt>
                <c:pt idx="1">
                  <c:v>4682307</c:v>
                </c:pt>
                <c:pt idx="2">
                  <c:v>4985630.0999999996</c:v>
                </c:pt>
                <c:pt idx="3">
                  <c:v>4840638</c:v>
                </c:pt>
                <c:pt idx="4">
                  <c:v>4250772</c:v>
                </c:pt>
                <c:pt idx="5">
                  <c:v>1194938</c:v>
                </c:pt>
              </c:numCache>
            </c:numRef>
          </c:val>
        </c:ser>
        <c:dLbls>
          <c:showLegendKey val="0"/>
          <c:showVal val="0"/>
          <c:showCatName val="0"/>
          <c:showSerName val="0"/>
          <c:showPercent val="0"/>
          <c:showBubbleSize val="0"/>
        </c:dLbls>
        <c:gapWidth val="150"/>
        <c:axId val="100309632"/>
        <c:axId val="96960896"/>
      </c:barChart>
      <c:catAx>
        <c:axId val="100309632"/>
        <c:scaling>
          <c:orientation val="minMax"/>
        </c:scaling>
        <c:delete val="0"/>
        <c:axPos val="b"/>
        <c:numFmt formatCode="General" sourceLinked="1"/>
        <c:majorTickMark val="out"/>
        <c:minorTickMark val="none"/>
        <c:tickLblPos val="nextTo"/>
        <c:crossAx val="96960896"/>
        <c:crosses val="autoZero"/>
        <c:auto val="1"/>
        <c:lblAlgn val="ctr"/>
        <c:lblOffset val="100"/>
        <c:noMultiLvlLbl val="0"/>
      </c:catAx>
      <c:valAx>
        <c:axId val="96960896"/>
        <c:scaling>
          <c:orientation val="minMax"/>
        </c:scaling>
        <c:delete val="0"/>
        <c:axPos val="l"/>
        <c:majorGridlines/>
        <c:numFmt formatCode="_(* #,##0.00_);_(* \(#,##0.00\);_(* &quot;-&quot;??_);_(@_)" sourceLinked="1"/>
        <c:majorTickMark val="out"/>
        <c:minorTickMark val="none"/>
        <c:tickLblPos val="nextTo"/>
        <c:crossAx val="100309632"/>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7AF37E4-2585-4913-9B7B-96290122A651}" type="datetimeFigureOut">
              <a:rPr lang="en-US" smtClean="0"/>
              <a:t>3/11/2015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35D4952-78F5-4E33-A11C-32ACA56A6244}" type="slidenum">
              <a:rPr lang="en-US" smtClean="0"/>
              <a:t>‹#›</a:t>
            </a:fld>
            <a:endParaRPr lang="en-US" dirty="0"/>
          </a:p>
        </p:txBody>
      </p:sp>
    </p:spTree>
    <p:extLst>
      <p:ext uri="{BB962C8B-B14F-4D97-AF65-F5344CB8AC3E}">
        <p14:creationId xmlns:p14="http://schemas.microsoft.com/office/powerpoint/2010/main" val="2557337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39A343C-031A-4824-83AE-62FCDD553CD6}" type="datetimeFigureOut">
              <a:rPr lang="en-US" smtClean="0"/>
              <a:t>3/11/2015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439B094-5E85-4748-9D44-05B959F3F4F4}" type="slidenum">
              <a:rPr lang="en-US" smtClean="0"/>
              <a:t>‹#›</a:t>
            </a:fld>
            <a:endParaRPr lang="en-US" dirty="0"/>
          </a:p>
        </p:txBody>
      </p:sp>
    </p:spTree>
    <p:extLst>
      <p:ext uri="{BB962C8B-B14F-4D97-AF65-F5344CB8AC3E}">
        <p14:creationId xmlns:p14="http://schemas.microsoft.com/office/powerpoint/2010/main" val="143390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9B094-5E85-4748-9D44-05B959F3F4F4}" type="slidenum">
              <a:rPr lang="en-US" smtClean="0"/>
              <a:t>16</a:t>
            </a:fld>
            <a:endParaRPr lang="en-US" dirty="0"/>
          </a:p>
        </p:txBody>
      </p:sp>
    </p:spTree>
    <p:extLst>
      <p:ext uri="{BB962C8B-B14F-4D97-AF65-F5344CB8AC3E}">
        <p14:creationId xmlns:p14="http://schemas.microsoft.com/office/powerpoint/2010/main" val="317955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9B094-5E85-4748-9D44-05B959F3F4F4}" type="slidenum">
              <a:rPr lang="en-US" smtClean="0"/>
              <a:t>17</a:t>
            </a:fld>
            <a:endParaRPr lang="en-US" dirty="0"/>
          </a:p>
        </p:txBody>
      </p:sp>
    </p:spTree>
    <p:extLst>
      <p:ext uri="{BB962C8B-B14F-4D97-AF65-F5344CB8AC3E}">
        <p14:creationId xmlns:p14="http://schemas.microsoft.com/office/powerpoint/2010/main" val="317955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9B094-5E85-4748-9D44-05B959F3F4F4}" type="slidenum">
              <a:rPr lang="en-US" smtClean="0"/>
              <a:t>18</a:t>
            </a:fld>
            <a:endParaRPr lang="en-US" dirty="0"/>
          </a:p>
        </p:txBody>
      </p:sp>
    </p:spTree>
    <p:extLst>
      <p:ext uri="{BB962C8B-B14F-4D97-AF65-F5344CB8AC3E}">
        <p14:creationId xmlns:p14="http://schemas.microsoft.com/office/powerpoint/2010/main" val="317955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9B094-5E85-4748-9D44-05B959F3F4F4}" type="slidenum">
              <a:rPr lang="en-US" smtClean="0"/>
              <a:t>19</a:t>
            </a:fld>
            <a:endParaRPr lang="en-US" dirty="0"/>
          </a:p>
        </p:txBody>
      </p:sp>
    </p:spTree>
    <p:extLst>
      <p:ext uri="{BB962C8B-B14F-4D97-AF65-F5344CB8AC3E}">
        <p14:creationId xmlns:p14="http://schemas.microsoft.com/office/powerpoint/2010/main" val="317955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9B094-5E85-4748-9D44-05B959F3F4F4}" type="slidenum">
              <a:rPr lang="en-US" smtClean="0"/>
              <a:t>20</a:t>
            </a:fld>
            <a:endParaRPr lang="en-US" dirty="0"/>
          </a:p>
        </p:txBody>
      </p:sp>
    </p:spTree>
    <p:extLst>
      <p:ext uri="{BB962C8B-B14F-4D97-AF65-F5344CB8AC3E}">
        <p14:creationId xmlns:p14="http://schemas.microsoft.com/office/powerpoint/2010/main" val="317955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9B094-5E85-4748-9D44-05B959F3F4F4}" type="slidenum">
              <a:rPr lang="en-US" smtClean="0"/>
              <a:t>21</a:t>
            </a:fld>
            <a:endParaRPr lang="en-US" dirty="0"/>
          </a:p>
        </p:txBody>
      </p:sp>
    </p:spTree>
    <p:extLst>
      <p:ext uri="{BB962C8B-B14F-4D97-AF65-F5344CB8AC3E}">
        <p14:creationId xmlns:p14="http://schemas.microsoft.com/office/powerpoint/2010/main" val="3179557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dirty="0">
              <a:solidFill>
                <a:srgbClr val="1C1C1C"/>
              </a:solidFill>
            </a:endParaRPr>
          </a:p>
        </p:txBody>
      </p:sp>
      <p:sp>
        <p:nvSpPr>
          <p:cNvPr id="19" name="Footer Placeholder 18"/>
          <p:cNvSpPr>
            <a:spLocks noGrp="1"/>
          </p:cNvSpPr>
          <p:nvPr>
            <p:ph type="ftr" sz="quarter" idx="11"/>
          </p:nvPr>
        </p:nvSpPr>
        <p:spPr/>
        <p:txBody>
          <a:bodyPr/>
          <a:lstStyle/>
          <a:p>
            <a:pPr>
              <a:defRPr/>
            </a:pPr>
            <a:endParaRPr lang="en-US" dirty="0">
              <a:solidFill>
                <a:srgbClr val="1C1C1C"/>
              </a:solidFill>
            </a:endParaRPr>
          </a:p>
        </p:txBody>
      </p:sp>
      <p:sp>
        <p:nvSpPr>
          <p:cNvPr id="27" name="Slide Number Placeholder 26"/>
          <p:cNvSpPr>
            <a:spLocks noGrp="1"/>
          </p:cNvSpPr>
          <p:nvPr>
            <p:ph type="sldNum" sz="quarter" idx="12"/>
          </p:nvPr>
        </p:nvSpPr>
        <p:spPr/>
        <p:txBody>
          <a:bodyPr/>
          <a:lstStyle/>
          <a:p>
            <a:pPr>
              <a:defRPr/>
            </a:pPr>
            <a:fld id="{6B91B3EF-7E10-4706-B65D-49CB7A52002A}" type="slidenum">
              <a:rPr lang="en-US" smtClean="0">
                <a:solidFill>
                  <a:srgbClr val="1C1C1C"/>
                </a:solidFill>
              </a:rPr>
              <a:pPr>
                <a:defRPr/>
              </a:pPr>
              <a:t>‹#›</a:t>
            </a:fld>
            <a:endParaRPr lang="en-US" dirty="0">
              <a:solidFill>
                <a:srgbClr val="1C1C1C"/>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CABAC8A8-956D-4460-B56B-375F0D8832B8}"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CF9DC880-AB98-4D21-9172-4E0D26332101}"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D0694DF0-6CFE-45DE-A685-35A889D0732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197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6C22D43C-13CF-4948-B1EE-BAD2E20F7156}"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B0578CBC-D83B-4E3A-843F-9DFA5841A239}" type="slidenum">
              <a:rPr lang="en-US" smtClean="0">
                <a:solidFill>
                  <a:srgbClr val="000000"/>
                </a:solidFill>
              </a:rPr>
              <a:pPr>
                <a:defRPr/>
              </a:pPr>
              <a:t>‹#›</a:t>
            </a:fld>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56FAC05D-F661-46E3-BE70-D323FE9EE13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576D2187-FF50-46AF-A97C-098EA09BD6B4}"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7190BE1B-4CA5-40DC-929E-72F6BD836C8F}"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D6EDA6A-89E5-4BAE-BFE9-F1A9828A5773}"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CA5CDE3F-BE91-4859-8B2D-DB3038CEA367}"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AF6E489-E1F3-42D2-9A2D-79F5EAB82089}" type="slidenum">
              <a:rPr lang="en-US" smtClean="0">
                <a:solidFill>
                  <a:srgbClr val="000000"/>
                </a:solidFill>
              </a:rPr>
              <a:pPr>
                <a:defRPr/>
              </a:pPr>
              <a:t>‹#›</a:t>
            </a:fld>
            <a:endParaRPr lang="en-US" dirty="0">
              <a:solidFill>
                <a:srgbClr val="000000"/>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dirty="0">
              <a:solidFill>
                <a:srgbClr val="000000"/>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dirty="0">
              <a:solidFill>
                <a:srgbClr val="000000"/>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CDBE575A-1CEA-420C-8D56-BEF0642182CC}"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gn="ctr" eaLnBrk="1" hangingPunct="1"/>
            <a:r>
              <a:rPr lang="en-US" dirty="0" smtClean="0"/>
              <a:t>Local Governments Road Fund</a:t>
            </a:r>
            <a:br>
              <a:rPr lang="en-US" dirty="0" smtClean="0"/>
            </a:br>
            <a:r>
              <a:rPr lang="en-US" sz="1800" dirty="0" smtClean="0"/>
              <a:t>House Transportation and Public Works </a:t>
            </a:r>
            <a:r>
              <a:rPr lang="en-US" sz="1800" dirty="0" smtClean="0"/>
              <a:t>Committee</a:t>
            </a:r>
            <a:br>
              <a:rPr lang="en-US" sz="1800" dirty="0" smtClean="0"/>
            </a:br>
            <a:r>
              <a:rPr lang="en-US" sz="1800" dirty="0" smtClean="0"/>
              <a:t>Dolores Gallegos, Financial Director</a:t>
            </a:r>
            <a:r>
              <a:rPr lang="en-US" sz="1800" dirty="0" smtClean="0"/>
              <a:t> </a:t>
            </a:r>
            <a:r>
              <a:rPr lang="en-US" sz="1800" dirty="0" smtClean="0"/>
              <a:t/>
            </a:r>
            <a:br>
              <a:rPr lang="en-US" sz="1800" dirty="0" smtClean="0"/>
            </a:br>
            <a:r>
              <a:rPr lang="en-US" sz="1800" dirty="0" smtClean="0"/>
              <a:t> March 10, 2015</a:t>
            </a:r>
          </a:p>
        </p:txBody>
      </p:sp>
      <p:graphicFrame>
        <p:nvGraphicFramePr>
          <p:cNvPr id="4100" name="Object 4"/>
          <p:cNvGraphicFramePr>
            <a:graphicFrameLocks noGrp="1" noChangeAspect="1"/>
          </p:cNvGraphicFramePr>
          <p:nvPr>
            <p:ph idx="1"/>
          </p:nvPr>
        </p:nvGraphicFramePr>
        <p:xfrm>
          <a:off x="2838450" y="1935163"/>
          <a:ext cx="3467100" cy="4387850"/>
        </p:xfrm>
        <a:graphic>
          <a:graphicData uri="http://schemas.openxmlformats.org/presentationml/2006/ole">
            <mc:AlternateContent xmlns:mc="http://schemas.openxmlformats.org/markup-compatibility/2006">
              <mc:Choice xmlns:v="urn:schemas-microsoft-com:vml" Requires="v">
                <p:oleObj spid="_x0000_s1078" name="Photo Editor Photo" r:id="rId3" imgW="6811326" imgH="8621328" progId="MSPhotoEd.3">
                  <p:embed/>
                </p:oleObj>
              </mc:Choice>
              <mc:Fallback>
                <p:oleObj name="Photo Editor Photo" r:id="rId3" imgW="6811326" imgH="8621328"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450" y="1935163"/>
                        <a:ext cx="3467100"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7E6FB96-27F5-4388-83D7-BC8C1A18CDC4}" type="slidenum">
              <a:rPr lang="en-US" smtClean="0">
                <a:solidFill>
                  <a:srgbClr val="000000"/>
                </a:solidFill>
              </a:rPr>
              <a:pPr>
                <a:defRPr/>
              </a:pPr>
              <a:t>1</a:t>
            </a:fld>
            <a:endParaRPr lang="en-US" dirty="0">
              <a:solidFill>
                <a:srgbClr val="000000"/>
              </a:solidFill>
            </a:endParaRPr>
          </a:p>
        </p:txBody>
      </p:sp>
      <p:sp>
        <p:nvSpPr>
          <p:cNvPr id="4099" name="Rectangle 3"/>
          <p:cNvSpPr>
            <a:spLocks noGrp="1" noChangeArrowheads="1"/>
          </p:cNvSpPr>
          <p:nvPr>
            <p:ph type="body" sz="half" idx="4294967295"/>
          </p:nvPr>
        </p:nvSpPr>
        <p:spPr>
          <a:xfrm>
            <a:off x="0" y="2017713"/>
            <a:ext cx="3124200" cy="3240087"/>
          </a:xfrm>
        </p:spPr>
        <p:txBody>
          <a:bodyPr/>
          <a:lstStyle/>
          <a:p>
            <a:pPr marL="0" indent="0" eaLnBrk="1" hangingPunct="1">
              <a:lnSpc>
                <a:spcPct val="90000"/>
              </a:lnSpc>
              <a:buNone/>
              <a:defRPr/>
            </a:pPr>
            <a:endParaRPr lang="en-US" sz="2000" dirty="0" smtClean="0"/>
          </a:p>
          <a:p>
            <a:pPr marL="457200" lvl="1" indent="0" eaLnBrk="1" hangingPunct="1">
              <a:lnSpc>
                <a:spcPct val="90000"/>
              </a:lnSpc>
              <a:buNone/>
              <a:defRPr/>
            </a:pPr>
            <a:endParaRPr lang="en-US" sz="2000" dirty="0" smtClean="0"/>
          </a:p>
          <a:p>
            <a:pPr marL="0" indent="0" eaLnBrk="1" hangingPunct="1">
              <a:lnSpc>
                <a:spcPct val="90000"/>
              </a:lnSpc>
              <a:buNone/>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sz="2400" dirty="0" smtClean="0"/>
          </a:p>
          <a:p>
            <a:pPr marL="0" indent="0" eaLnBrk="1" hangingPunct="1">
              <a:lnSpc>
                <a:spcPct val="90000"/>
              </a:lnSpc>
              <a:buFont typeface="Wingdings" pitchFamily="2" charset="2"/>
              <a:buNone/>
              <a:defRPr/>
            </a:pPr>
            <a:endParaRPr lang="en-US" sz="2400" dirty="0" smtClean="0"/>
          </a:p>
          <a:p>
            <a:pPr eaLnBrk="1" hangingPunct="1">
              <a:lnSpc>
                <a:spcPct val="90000"/>
              </a:lnSpc>
              <a:defRPr/>
            </a:pPr>
            <a:endParaRPr lang="en-US" sz="2400" dirty="0" smtClean="0"/>
          </a:p>
        </p:txBody>
      </p:sp>
    </p:spTree>
    <p:extLst>
      <p:ext uri="{BB962C8B-B14F-4D97-AF65-F5344CB8AC3E}">
        <p14:creationId xmlns:p14="http://schemas.microsoft.com/office/powerpoint/2010/main" val="3427690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14313"/>
            <a:ext cx="8715375" cy="1081087"/>
          </a:xfrm>
        </p:spPr>
        <p:txBody>
          <a:bodyPr>
            <a:normAutofit/>
          </a:bodyPr>
          <a:lstStyle/>
          <a:p>
            <a:pPr algn="ctr" eaLnBrk="1" hangingPunct="1"/>
            <a:r>
              <a:rPr lang="en-US" dirty="0" smtClean="0"/>
              <a:t>Local Government Road Fund</a:t>
            </a:r>
          </a:p>
        </p:txBody>
      </p:sp>
      <p:sp>
        <p:nvSpPr>
          <p:cNvPr id="4099" name="Rectangle 3"/>
          <p:cNvSpPr>
            <a:spLocks noGrp="1" noChangeArrowheads="1"/>
          </p:cNvSpPr>
          <p:nvPr>
            <p:ph type="body" sz="half" idx="1"/>
          </p:nvPr>
        </p:nvSpPr>
        <p:spPr>
          <a:xfrm>
            <a:off x="762000" y="1219200"/>
            <a:ext cx="7656512" cy="5486400"/>
          </a:xfrm>
        </p:spPr>
        <p:txBody>
          <a:bodyPr>
            <a:normAutofit/>
          </a:bodyPr>
          <a:lstStyle/>
          <a:p>
            <a:pPr marL="0" indent="0" eaLnBrk="1" hangingPunct="1">
              <a:lnSpc>
                <a:spcPct val="90000"/>
              </a:lnSpc>
              <a:buNone/>
              <a:defRPr/>
            </a:pPr>
            <a:endParaRPr lang="en-US" sz="1800" dirty="0"/>
          </a:p>
          <a:p>
            <a:pPr>
              <a:lnSpc>
                <a:spcPct val="80000"/>
              </a:lnSpc>
            </a:pPr>
            <a:endParaRPr lang="en-US" sz="1900" dirty="0"/>
          </a:p>
          <a:p>
            <a:pPr>
              <a:lnSpc>
                <a:spcPct val="80000"/>
              </a:lnSpc>
            </a:pPr>
            <a:r>
              <a:rPr lang="en-US" sz="1600" dirty="0"/>
              <a:t> </a:t>
            </a:r>
            <a:r>
              <a:rPr lang="en-US" altLang="en-US" sz="2100" b="1" dirty="0"/>
              <a:t>Municipal Arterial Program </a:t>
            </a:r>
          </a:p>
          <a:p>
            <a:pPr lvl="1" algn="just">
              <a:lnSpc>
                <a:spcPct val="110000"/>
              </a:lnSpc>
            </a:pPr>
            <a:r>
              <a:rPr lang="en-US" altLang="en-US" sz="2000" dirty="0" smtClean="0"/>
              <a:t>Allocated (16) percent of the Local Government Road Fund </a:t>
            </a:r>
            <a:r>
              <a:rPr lang="en-US" sz="2000" dirty="0" smtClean="0"/>
              <a:t>to </a:t>
            </a:r>
            <a:r>
              <a:rPr lang="en-US" sz="2000" dirty="0"/>
              <a:t>be used solely for the necessary project development, construction, reconstruction, improvement, maintenance, repair, </a:t>
            </a:r>
            <a:r>
              <a:rPr lang="en-US" sz="2000" dirty="0" smtClean="0"/>
              <a:t>right </a:t>
            </a:r>
            <a:r>
              <a:rPr lang="en-US" sz="2000" dirty="0"/>
              <a:t>of </a:t>
            </a:r>
            <a:r>
              <a:rPr lang="en-US" sz="2000" dirty="0" smtClean="0"/>
              <a:t>way, </a:t>
            </a:r>
            <a:r>
              <a:rPr lang="en-US" sz="2000" dirty="0"/>
              <a:t>and material acquisition of and for those streets that are principal extensions of rural state highways and of other streets not on the state highway system but that qualify under the designated criteria established by the Department. In entering into agreements with municipalities to provide funds for any project qualifying for the municipal arterial program, the Department shall give preference to municipalities that contribute an amount equal to a least twenty-five (25) percent of the project cost.</a:t>
            </a:r>
          </a:p>
          <a:p>
            <a:pPr marL="0" indent="0">
              <a:lnSpc>
                <a:spcPct val="120000"/>
              </a:lnSpc>
              <a:buNone/>
            </a:pPr>
            <a:endParaRPr lang="en-US" altLang="en-US" sz="1700" dirty="0" smtClean="0"/>
          </a:p>
          <a:p>
            <a:pPr>
              <a:lnSpc>
                <a:spcPct val="80000"/>
              </a:lnSpc>
            </a:pPr>
            <a:endParaRPr lang="en-US" altLang="en-US" sz="2100" b="1" dirty="0" smtClean="0"/>
          </a:p>
          <a:p>
            <a:pPr lvl="1">
              <a:lnSpc>
                <a:spcPct val="80000"/>
              </a:lnSpc>
            </a:pPr>
            <a:endParaRPr lang="en-US" altLang="en-US" sz="2000" dirty="0"/>
          </a:p>
          <a:p>
            <a:pPr marL="0" indent="0" eaLnBrk="1" hangingPunct="1">
              <a:lnSpc>
                <a:spcPct val="90000"/>
              </a:lnSpc>
              <a:buNone/>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sz="2400" dirty="0" smtClean="0"/>
          </a:p>
          <a:p>
            <a:pPr marL="0" indent="0" eaLnBrk="1" hangingPunct="1">
              <a:lnSpc>
                <a:spcPct val="90000"/>
              </a:lnSpc>
              <a:buFont typeface="Wingdings" pitchFamily="2" charset="2"/>
              <a:buNone/>
              <a:defRPr/>
            </a:pPr>
            <a:endParaRPr lang="en-US" sz="2400" dirty="0" smtClean="0"/>
          </a:p>
          <a:p>
            <a:pPr eaLnBrk="1" hangingPunct="1">
              <a:lnSpc>
                <a:spcPct val="90000"/>
              </a:lnSpc>
              <a:defRPr/>
            </a:pPr>
            <a:endParaRPr lang="en-US" sz="2400" dirty="0" smtClean="0"/>
          </a:p>
        </p:txBody>
      </p:sp>
      <p:sp>
        <p:nvSpPr>
          <p:cNvPr id="2" name="Slide Number Placeholder 1"/>
          <p:cNvSpPr>
            <a:spLocks noGrp="1"/>
          </p:cNvSpPr>
          <p:nvPr>
            <p:ph type="sldNum" sz="quarter" idx="12"/>
          </p:nvPr>
        </p:nvSpPr>
        <p:spPr/>
        <p:txBody>
          <a:bodyPr/>
          <a:lstStyle/>
          <a:p>
            <a:pPr>
              <a:defRPr/>
            </a:pPr>
            <a:fld id="{67E6FB96-27F5-4388-83D7-BC8C1A18CDC4}"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82722735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0694DF0-6CFE-45DE-A685-35A889D07326}" type="slidenum">
              <a:rPr lang="en-US" smtClean="0">
                <a:solidFill>
                  <a:srgbClr val="000000"/>
                </a:solidFill>
              </a:rPr>
              <a:pPr>
                <a:defRPr/>
              </a:pPr>
              <a:t>11</a:t>
            </a:fld>
            <a:endParaRPr lang="en-US" dirty="0">
              <a:solidFill>
                <a:srgbClr val="000000"/>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3353514842"/>
              </p:ext>
            </p:extLst>
          </p:nvPr>
        </p:nvGraphicFramePr>
        <p:xfrm>
          <a:off x="249464" y="1143000"/>
          <a:ext cx="8645071" cy="54337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083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14313"/>
            <a:ext cx="8715375" cy="1081087"/>
          </a:xfrm>
        </p:spPr>
        <p:txBody>
          <a:bodyPr>
            <a:normAutofit/>
          </a:bodyPr>
          <a:lstStyle/>
          <a:p>
            <a:pPr algn="ctr" eaLnBrk="1" hangingPunct="1"/>
            <a:r>
              <a:rPr lang="en-US" dirty="0" smtClean="0"/>
              <a:t>Local Government Road Fund</a:t>
            </a:r>
          </a:p>
        </p:txBody>
      </p:sp>
      <p:sp>
        <p:nvSpPr>
          <p:cNvPr id="4099" name="Rectangle 3"/>
          <p:cNvSpPr>
            <a:spLocks noGrp="1" noChangeArrowheads="1"/>
          </p:cNvSpPr>
          <p:nvPr>
            <p:ph type="body" sz="half" idx="1"/>
          </p:nvPr>
        </p:nvSpPr>
        <p:spPr>
          <a:xfrm>
            <a:off x="762000" y="1219200"/>
            <a:ext cx="7656512" cy="2743200"/>
          </a:xfrm>
        </p:spPr>
        <p:txBody>
          <a:bodyPr>
            <a:normAutofit/>
          </a:bodyPr>
          <a:lstStyle/>
          <a:p>
            <a:pPr marL="0" indent="0" eaLnBrk="1" hangingPunct="1">
              <a:lnSpc>
                <a:spcPct val="90000"/>
              </a:lnSpc>
              <a:buNone/>
              <a:defRPr/>
            </a:pPr>
            <a:endParaRPr lang="en-US" sz="1800" dirty="0"/>
          </a:p>
          <a:p>
            <a:pPr>
              <a:lnSpc>
                <a:spcPct val="80000"/>
              </a:lnSpc>
            </a:pPr>
            <a:endParaRPr lang="en-US" sz="1900" dirty="0"/>
          </a:p>
          <a:p>
            <a:pPr>
              <a:lnSpc>
                <a:spcPct val="80000"/>
              </a:lnSpc>
            </a:pPr>
            <a:r>
              <a:rPr lang="en-US" altLang="en-US" sz="2100" b="1" dirty="0"/>
              <a:t>School Bus Route </a:t>
            </a:r>
            <a:r>
              <a:rPr lang="en-US" altLang="en-US" sz="2100" b="1" dirty="0" smtClean="0"/>
              <a:t>Program</a:t>
            </a:r>
            <a:endParaRPr lang="en-US" altLang="en-US" sz="2100" b="1" dirty="0"/>
          </a:p>
          <a:p>
            <a:pPr lvl="1" algn="just">
              <a:lnSpc>
                <a:spcPct val="80000"/>
              </a:lnSpc>
            </a:pPr>
            <a:r>
              <a:rPr lang="en-US" sz="2000" dirty="0" smtClean="0"/>
              <a:t>Allocated sixteen </a:t>
            </a:r>
            <a:r>
              <a:rPr lang="en-US" sz="2000" dirty="0"/>
              <a:t>(16) percent </a:t>
            </a:r>
            <a:r>
              <a:rPr lang="en-US" sz="2000" dirty="0" smtClean="0"/>
              <a:t>of the Local Government Road Fund, </a:t>
            </a:r>
            <a:r>
              <a:rPr lang="en-US" sz="2000" dirty="0"/>
              <a:t>to be used solely for cooperative agreements entered into pursuant to </a:t>
            </a:r>
            <a:r>
              <a:rPr lang="en-US" sz="2000" dirty="0" smtClean="0"/>
              <a:t>NMSA 1978, Section </a:t>
            </a:r>
            <a:r>
              <a:rPr lang="en-US" sz="2000" dirty="0"/>
              <a:t>67-3-28 </a:t>
            </a:r>
            <a:r>
              <a:rPr lang="en-US" sz="2000" dirty="0" smtClean="0"/>
              <a:t>and </a:t>
            </a:r>
            <a:r>
              <a:rPr lang="en-US" sz="2000" dirty="0"/>
              <a:t>in accordance with the match authorized pursuant to </a:t>
            </a:r>
            <a:r>
              <a:rPr lang="en-US" sz="2000" dirty="0" smtClean="0"/>
              <a:t>NMSA 1978, Section </a:t>
            </a:r>
            <a:r>
              <a:rPr lang="en-US" sz="2000" dirty="0"/>
              <a:t>67-3-32 </a:t>
            </a:r>
            <a:r>
              <a:rPr lang="en-US" sz="2000" dirty="0" smtClean="0"/>
              <a:t>for </a:t>
            </a:r>
            <a:r>
              <a:rPr lang="en-US" sz="2000" dirty="0"/>
              <a:t>acquiring rights of way and constructing, maintaining, repairing, improving and paving school bus routes and public school parking </a:t>
            </a:r>
            <a:r>
              <a:rPr lang="en-US" sz="2000" dirty="0" smtClean="0"/>
              <a:t>lots.</a:t>
            </a:r>
            <a:endParaRPr lang="en-US" sz="3200" dirty="0"/>
          </a:p>
          <a:p>
            <a:pPr>
              <a:lnSpc>
                <a:spcPct val="80000"/>
              </a:lnSpc>
            </a:pPr>
            <a:endParaRPr lang="en-US" altLang="en-US" sz="2000" dirty="0"/>
          </a:p>
          <a:p>
            <a:pPr lvl="1">
              <a:lnSpc>
                <a:spcPct val="80000"/>
              </a:lnSpc>
            </a:pPr>
            <a:endParaRPr lang="en-US" altLang="en-US" sz="2000" dirty="0"/>
          </a:p>
          <a:p>
            <a:pPr lvl="1">
              <a:lnSpc>
                <a:spcPct val="80000"/>
              </a:lnSpc>
            </a:pPr>
            <a:endParaRPr lang="en-US" altLang="en-US" sz="2000" dirty="0"/>
          </a:p>
          <a:p>
            <a:pPr marL="0" indent="0" eaLnBrk="1" hangingPunct="1">
              <a:lnSpc>
                <a:spcPct val="90000"/>
              </a:lnSpc>
              <a:buNone/>
              <a:defRPr/>
            </a:pPr>
            <a:endParaRPr lang="en-US" sz="2400" dirty="0" smtClean="0"/>
          </a:p>
          <a:p>
            <a:pPr marL="0" indent="0" eaLnBrk="1" hangingPunct="1">
              <a:lnSpc>
                <a:spcPct val="90000"/>
              </a:lnSpc>
              <a:buNone/>
              <a:defRPr/>
            </a:pPr>
            <a:endParaRPr lang="en-US" sz="2400" dirty="0" smtClean="0"/>
          </a:p>
          <a:p>
            <a:pPr eaLnBrk="1" hangingPunct="1">
              <a:lnSpc>
                <a:spcPct val="90000"/>
              </a:lnSpc>
              <a:defRPr/>
            </a:pPr>
            <a:endParaRPr lang="en-US" sz="2400" dirty="0" smtClean="0"/>
          </a:p>
          <a:p>
            <a:pPr marL="0" indent="0" eaLnBrk="1" hangingPunct="1">
              <a:lnSpc>
                <a:spcPct val="90000"/>
              </a:lnSpc>
              <a:buFont typeface="Wingdings" pitchFamily="2" charset="2"/>
              <a:buNone/>
              <a:defRPr/>
            </a:pPr>
            <a:endParaRPr lang="en-US" sz="2400" dirty="0" smtClean="0"/>
          </a:p>
          <a:p>
            <a:pPr eaLnBrk="1" hangingPunct="1">
              <a:lnSpc>
                <a:spcPct val="90000"/>
              </a:lnSpc>
              <a:defRPr/>
            </a:pPr>
            <a:endParaRPr lang="en-US" sz="2400" dirty="0" smtClean="0"/>
          </a:p>
        </p:txBody>
      </p:sp>
      <p:sp>
        <p:nvSpPr>
          <p:cNvPr id="2" name="Slide Number Placeholder 1"/>
          <p:cNvSpPr>
            <a:spLocks noGrp="1"/>
          </p:cNvSpPr>
          <p:nvPr>
            <p:ph type="sldNum" sz="quarter" idx="12"/>
          </p:nvPr>
        </p:nvSpPr>
        <p:spPr/>
        <p:txBody>
          <a:bodyPr/>
          <a:lstStyle/>
          <a:p>
            <a:pPr>
              <a:defRPr/>
            </a:pPr>
            <a:fld id="{67E6FB96-27F5-4388-83D7-BC8C1A18CDC4}" type="slidenum">
              <a:rPr lang="en-US" smtClean="0">
                <a:solidFill>
                  <a:srgbClr val="000000"/>
                </a:solidFill>
              </a:rPr>
              <a:pPr>
                <a:defRPr/>
              </a:pPr>
              <a:t>12</a:t>
            </a:fld>
            <a:endParaRPr lang="en-US" dirty="0">
              <a:solidFill>
                <a:srgbClr val="000000"/>
              </a:solidFill>
            </a:endParaRPr>
          </a:p>
        </p:txBody>
      </p:sp>
      <p:pic>
        <p:nvPicPr>
          <p:cNvPr id="3075" name="Picture 3" descr="C:\Users\dgall04\AppData\Local\Microsoft\Windows\Temporary Internet Files\Content.IE5\5V62LE5O\blockpage[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gall04\AppData\Local\Microsoft\Windows\Temporary Internet Files\Content.IE5\XND3ES0Z\cloudcroft high schoo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962400"/>
            <a:ext cx="4572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5355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0694DF0-6CFE-45DE-A685-35A889D07326}" type="slidenum">
              <a:rPr lang="en-US" smtClean="0">
                <a:solidFill>
                  <a:srgbClr val="000000"/>
                </a:solidFill>
              </a:rPr>
              <a:pPr>
                <a:defRPr/>
              </a:pPr>
              <a:t>13</a:t>
            </a:fld>
            <a:endParaRPr lang="en-US" dirty="0">
              <a:solidFill>
                <a:srgbClr val="000000"/>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3136655724"/>
              </p:ext>
            </p:extLst>
          </p:nvPr>
        </p:nvGraphicFramePr>
        <p:xfrm>
          <a:off x="249464" y="990600"/>
          <a:ext cx="8645071" cy="55861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6273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14313"/>
            <a:ext cx="8715375" cy="1081087"/>
          </a:xfrm>
        </p:spPr>
        <p:txBody>
          <a:bodyPr>
            <a:normAutofit/>
          </a:bodyPr>
          <a:lstStyle/>
          <a:p>
            <a:pPr algn="ctr" eaLnBrk="1" hangingPunct="1"/>
            <a:r>
              <a:rPr lang="en-US" dirty="0" smtClean="0"/>
              <a:t>LGRF Funds</a:t>
            </a:r>
          </a:p>
        </p:txBody>
      </p:sp>
      <p:sp>
        <p:nvSpPr>
          <p:cNvPr id="4099" name="Rectangle 3"/>
          <p:cNvSpPr>
            <a:spLocks noGrp="1" noChangeArrowheads="1"/>
          </p:cNvSpPr>
          <p:nvPr>
            <p:ph type="body" sz="half" idx="1"/>
          </p:nvPr>
        </p:nvSpPr>
        <p:spPr>
          <a:xfrm>
            <a:off x="762000" y="1219200"/>
            <a:ext cx="7656512" cy="5486400"/>
          </a:xfrm>
        </p:spPr>
        <p:txBody>
          <a:bodyPr>
            <a:normAutofit/>
          </a:bodyPr>
          <a:lstStyle/>
          <a:p>
            <a:pPr marL="0" indent="0">
              <a:lnSpc>
                <a:spcPct val="80000"/>
              </a:lnSpc>
              <a:buNone/>
            </a:pPr>
            <a:r>
              <a:rPr lang="en-US" sz="1600" dirty="0"/>
              <a:t> </a:t>
            </a:r>
            <a:r>
              <a:rPr lang="en-US" altLang="en-US" sz="2100" b="1" dirty="0" smtClean="0"/>
              <a:t>County </a:t>
            </a:r>
            <a:r>
              <a:rPr lang="en-US" altLang="en-US" sz="2100" b="1" dirty="0"/>
              <a:t>Arterial Program – CAP</a:t>
            </a:r>
          </a:p>
          <a:p>
            <a:pPr lvl="0" algn="just"/>
            <a:r>
              <a:rPr lang="en-US" sz="1600" dirty="0" smtClean="0"/>
              <a:t>Allocated twenty-six </a:t>
            </a:r>
            <a:r>
              <a:rPr lang="en-US" sz="1600" dirty="0"/>
              <a:t>(26) </a:t>
            </a:r>
            <a:r>
              <a:rPr lang="en-US" sz="1600" dirty="0" smtClean="0"/>
              <a:t>percent of the Local Government Road Fund to </a:t>
            </a:r>
            <a:r>
              <a:rPr lang="en-US" sz="1600" dirty="0"/>
              <a:t>be used for project development, construction, reconstruction, improvement, maintenance, repair, </a:t>
            </a:r>
            <a:r>
              <a:rPr lang="en-US" sz="1600" dirty="0" smtClean="0"/>
              <a:t>right </a:t>
            </a:r>
            <a:r>
              <a:rPr lang="en-US" sz="1600" dirty="0"/>
              <a:t>of </a:t>
            </a:r>
            <a:r>
              <a:rPr lang="en-US" sz="1600" dirty="0" smtClean="0"/>
              <a:t>way, </a:t>
            </a:r>
            <a:r>
              <a:rPr lang="en-US" sz="1600" dirty="0"/>
              <a:t>and material acquisition of and for county roads for which individual counties have prioritized road projects. Prior to entering into any agreements for projects with the counties for the following fiscal year, in June of each year the department shall determine and certify the amount to which each county is entitled pursuant to the following schedule:</a:t>
            </a:r>
          </a:p>
          <a:p>
            <a:pPr>
              <a:lnSpc>
                <a:spcPct val="90000"/>
              </a:lnSpc>
              <a:defRPr/>
            </a:pPr>
            <a:endParaRPr lang="en-US" sz="2400" dirty="0"/>
          </a:p>
          <a:p>
            <a:pPr marL="0" indent="0">
              <a:lnSpc>
                <a:spcPct val="90000"/>
              </a:lnSpc>
              <a:buNone/>
              <a:defRPr/>
            </a:pPr>
            <a:endParaRPr lang="en-US" sz="2400" dirty="0"/>
          </a:p>
          <a:p>
            <a:pPr>
              <a:lnSpc>
                <a:spcPct val="90000"/>
              </a:lnSpc>
              <a:defRPr/>
            </a:pPr>
            <a:endParaRPr lang="en-US" sz="2400" dirty="0"/>
          </a:p>
          <a:p>
            <a:pPr lvl="1">
              <a:lnSpc>
                <a:spcPct val="80000"/>
              </a:lnSpc>
            </a:pPr>
            <a:endParaRPr lang="en-US" altLang="en-US" sz="2000" dirty="0"/>
          </a:p>
          <a:p>
            <a:pPr marL="0" indent="0" eaLnBrk="1" hangingPunct="1">
              <a:lnSpc>
                <a:spcPct val="90000"/>
              </a:lnSpc>
              <a:buNone/>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sz="2400" dirty="0" smtClean="0"/>
          </a:p>
          <a:p>
            <a:pPr marL="0" indent="0" eaLnBrk="1" hangingPunct="1">
              <a:lnSpc>
                <a:spcPct val="90000"/>
              </a:lnSpc>
              <a:buFont typeface="Wingdings" pitchFamily="2" charset="2"/>
              <a:buNone/>
              <a:defRPr/>
            </a:pPr>
            <a:endParaRPr lang="en-US" sz="2400" dirty="0" smtClean="0"/>
          </a:p>
          <a:p>
            <a:pPr eaLnBrk="1" hangingPunct="1">
              <a:lnSpc>
                <a:spcPct val="90000"/>
              </a:lnSpc>
              <a:defRPr/>
            </a:pPr>
            <a:endParaRPr lang="en-US" sz="2400" dirty="0" smtClean="0"/>
          </a:p>
        </p:txBody>
      </p:sp>
      <p:sp>
        <p:nvSpPr>
          <p:cNvPr id="2" name="Slide Number Placeholder 1"/>
          <p:cNvSpPr>
            <a:spLocks noGrp="1"/>
          </p:cNvSpPr>
          <p:nvPr>
            <p:ph type="sldNum" sz="quarter" idx="12"/>
          </p:nvPr>
        </p:nvSpPr>
        <p:spPr/>
        <p:txBody>
          <a:bodyPr/>
          <a:lstStyle/>
          <a:p>
            <a:pPr>
              <a:defRPr/>
            </a:pPr>
            <a:fld id="{67E6FB96-27F5-4388-83D7-BC8C1A18CDC4}" type="slidenum">
              <a:rPr lang="en-US" smtClean="0">
                <a:solidFill>
                  <a:srgbClr val="000000"/>
                </a:solidFill>
              </a:rPr>
              <a:pPr>
                <a:defRPr/>
              </a:pPr>
              <a:t>14</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86040856"/>
              </p:ext>
            </p:extLst>
          </p:nvPr>
        </p:nvGraphicFramePr>
        <p:xfrm>
          <a:off x="1524159" y="3710932"/>
          <a:ext cx="5097780" cy="2743200"/>
        </p:xfrm>
        <a:graphic>
          <a:graphicData uri="http://schemas.openxmlformats.org/drawingml/2006/table">
            <a:tbl>
              <a:tblPr firstRow="1" firstCol="1" lastRow="1" lastCol="1" bandRow="1" bandCol="1">
                <a:tableStyleId>{5C22544A-7EE6-4342-B048-85BDC9FD1C3A}</a:tableStyleId>
              </a:tblPr>
              <a:tblGrid>
                <a:gridCol w="1943100"/>
                <a:gridCol w="3154680"/>
              </a:tblGrid>
              <a:tr h="0">
                <a:tc>
                  <a:txBody>
                    <a:bodyPr/>
                    <a:lstStyle/>
                    <a:p>
                      <a:pPr marL="0" marR="0">
                        <a:lnSpc>
                          <a:spcPct val="150000"/>
                        </a:lnSpc>
                        <a:spcBef>
                          <a:spcPts val="0"/>
                        </a:spcBef>
                        <a:spcAft>
                          <a:spcPts val="100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200" dirty="0">
                          <a:effectLst/>
                        </a:rPr>
                        <a:t>By a County:</a:t>
                      </a:r>
                      <a:endParaRPr lang="en-US" sz="1000" dirty="0">
                        <a:effectLst/>
                        <a:latin typeface="Times New Roman"/>
                        <a:ea typeface="Franklin Gothic Book"/>
                        <a:cs typeface="Times New Roman"/>
                      </a:endParaRPr>
                    </a:p>
                  </a:txBody>
                  <a:tcPr marL="68580" marR="68580" marT="0" marB="0"/>
                </a:tc>
                <a:tc>
                  <a:txBody>
                    <a:bodyPr/>
                    <a:lstStyle/>
                    <a:p>
                      <a:pPr marL="914400" marR="0">
                        <a:lnSpc>
                          <a:spcPct val="150000"/>
                        </a:lnSpc>
                        <a:spcBef>
                          <a:spcPts val="0"/>
                        </a:spcBef>
                        <a:spcAft>
                          <a:spcPts val="100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200" dirty="0">
                          <a:effectLst/>
                        </a:rPr>
                        <a:t>Entitlement to County</a:t>
                      </a:r>
                      <a:endParaRPr lang="en-US" sz="1000" dirty="0">
                        <a:effectLst/>
                        <a:latin typeface="Times New Roman"/>
                        <a:ea typeface="Franklin Gothic Book"/>
                        <a:cs typeface="Times New Roman"/>
                      </a:endParaRPr>
                    </a:p>
                  </a:txBody>
                  <a:tcPr marL="68580" marR="68580" marT="0" marB="0"/>
                </a:tc>
              </a:tr>
              <a:tr h="0">
                <a:tc>
                  <a:txBody>
                    <a:bodyPr/>
                    <a:lstStyle/>
                    <a:p>
                      <a:pPr marL="0" marR="0">
                        <a:lnSpc>
                          <a:spcPct val="150000"/>
                        </a:lnSpc>
                        <a:spcBef>
                          <a:spcPts val="0"/>
                        </a:spcBef>
                        <a:spcAft>
                          <a:spcPts val="100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200" dirty="0">
                          <a:effectLst/>
                        </a:rPr>
                        <a:t>400 miles or under</a:t>
                      </a:r>
                      <a:endParaRPr lang="en-US" sz="1000" dirty="0">
                        <a:effectLst/>
                        <a:latin typeface="Times New Roman"/>
                        <a:ea typeface="Franklin Gothic Book"/>
                        <a:cs typeface="Times New Roman"/>
                      </a:endParaRPr>
                    </a:p>
                  </a:txBody>
                  <a:tcPr marL="68580" marR="68580" marT="0" marB="0"/>
                </a:tc>
                <a:tc>
                  <a:txBody>
                    <a:bodyPr/>
                    <a:lstStyle/>
                    <a:p>
                      <a:pPr marL="0" marR="0">
                        <a:lnSpc>
                          <a:spcPct val="150000"/>
                        </a:lnSpc>
                        <a:spcBef>
                          <a:spcPts val="0"/>
                        </a:spcBef>
                        <a:spcAft>
                          <a:spcPts val="100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200" dirty="0">
                          <a:effectLst/>
                        </a:rPr>
                        <a:t>$250 for each mile</a:t>
                      </a:r>
                      <a:endParaRPr lang="en-US" sz="1000" dirty="0">
                        <a:effectLst/>
                        <a:latin typeface="Times New Roman"/>
                        <a:ea typeface="Franklin Gothic Book"/>
                        <a:cs typeface="Times New Roman"/>
                      </a:endParaRPr>
                    </a:p>
                  </a:txBody>
                  <a:tcPr marL="68580" marR="68580" marT="0" marB="0"/>
                </a:tc>
              </a:tr>
              <a:tr h="0">
                <a:tc>
                  <a:txBody>
                    <a:bodyPr/>
                    <a:lstStyle/>
                    <a:p>
                      <a:pPr marL="0" marR="0">
                        <a:lnSpc>
                          <a:spcPct val="150000"/>
                        </a:lnSpc>
                        <a:spcBef>
                          <a:spcPts val="0"/>
                        </a:spcBef>
                        <a:spcAft>
                          <a:spcPts val="100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200" dirty="0">
                          <a:effectLst/>
                        </a:rPr>
                        <a:t>401 to 800 miles</a:t>
                      </a:r>
                      <a:endParaRPr lang="en-US" sz="1000" dirty="0">
                        <a:effectLst/>
                        <a:latin typeface="Times New Roman"/>
                        <a:ea typeface="Franklin Gothic Book"/>
                        <a:cs typeface="Times New Roman"/>
                      </a:endParaRPr>
                    </a:p>
                  </a:txBody>
                  <a:tcPr marL="68580" marR="68580" marT="0" marB="0"/>
                </a:tc>
                <a:tc>
                  <a:txBody>
                    <a:bodyPr/>
                    <a:lstStyle/>
                    <a:p>
                      <a:pPr marL="0" marR="0">
                        <a:lnSpc>
                          <a:spcPct val="150000"/>
                        </a:lnSpc>
                        <a:spcBef>
                          <a:spcPts val="0"/>
                        </a:spcBef>
                        <a:spcAft>
                          <a:spcPts val="100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200" dirty="0">
                          <a:effectLst/>
                        </a:rPr>
                        <a:t>$100,000 plus $200 for each mile over 400 miles</a:t>
                      </a:r>
                      <a:endParaRPr lang="en-US" sz="1000" dirty="0">
                        <a:effectLst/>
                        <a:latin typeface="Times New Roman"/>
                        <a:ea typeface="Franklin Gothic Book"/>
                        <a:cs typeface="Times New Roman"/>
                      </a:endParaRPr>
                    </a:p>
                  </a:txBody>
                  <a:tcPr marL="68580" marR="68580" marT="0" marB="0"/>
                </a:tc>
              </a:tr>
              <a:tr h="0">
                <a:tc>
                  <a:txBody>
                    <a:bodyPr/>
                    <a:lstStyle/>
                    <a:p>
                      <a:pPr marL="0" marR="0">
                        <a:lnSpc>
                          <a:spcPct val="150000"/>
                        </a:lnSpc>
                        <a:spcBef>
                          <a:spcPts val="0"/>
                        </a:spcBef>
                        <a:spcAft>
                          <a:spcPts val="100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200" dirty="0">
                          <a:effectLst/>
                        </a:rPr>
                        <a:t>801 to 1200 miles</a:t>
                      </a:r>
                      <a:endParaRPr lang="en-US" sz="1000" dirty="0">
                        <a:effectLst/>
                        <a:latin typeface="Times New Roman"/>
                        <a:ea typeface="Franklin Gothic Book"/>
                        <a:cs typeface="Times New Roman"/>
                      </a:endParaRPr>
                    </a:p>
                  </a:txBody>
                  <a:tcPr marL="68580" marR="68580" marT="0" marB="0"/>
                </a:tc>
                <a:tc>
                  <a:txBody>
                    <a:bodyPr/>
                    <a:lstStyle/>
                    <a:p>
                      <a:pPr marL="0" marR="0">
                        <a:lnSpc>
                          <a:spcPct val="150000"/>
                        </a:lnSpc>
                        <a:spcBef>
                          <a:spcPts val="0"/>
                        </a:spcBef>
                        <a:spcAft>
                          <a:spcPts val="100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200" dirty="0">
                          <a:effectLst/>
                        </a:rPr>
                        <a:t>$180,000 plus $150 for each mile over 800 miles</a:t>
                      </a:r>
                      <a:endParaRPr lang="en-US" sz="1000" dirty="0">
                        <a:effectLst/>
                        <a:latin typeface="Times New Roman"/>
                        <a:ea typeface="Franklin Gothic Book"/>
                        <a:cs typeface="Times New Roman"/>
                      </a:endParaRPr>
                    </a:p>
                  </a:txBody>
                  <a:tcPr marL="68580" marR="68580" marT="0" marB="0"/>
                </a:tc>
              </a:tr>
              <a:tr h="0">
                <a:tc>
                  <a:txBody>
                    <a:bodyPr/>
                    <a:lstStyle/>
                    <a:p>
                      <a:pPr marL="0" marR="0">
                        <a:lnSpc>
                          <a:spcPct val="150000"/>
                        </a:lnSpc>
                        <a:spcBef>
                          <a:spcPts val="0"/>
                        </a:spcBef>
                        <a:spcAft>
                          <a:spcPts val="100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200" dirty="0">
                          <a:effectLst/>
                        </a:rPr>
                        <a:t>1201 to 1600 miles</a:t>
                      </a:r>
                      <a:endParaRPr lang="en-US" sz="1000" dirty="0">
                        <a:effectLst/>
                        <a:latin typeface="Times New Roman"/>
                        <a:ea typeface="Franklin Gothic Book"/>
                        <a:cs typeface="Times New Roman"/>
                      </a:endParaRPr>
                    </a:p>
                  </a:txBody>
                  <a:tcPr marL="68580" marR="68580" marT="0" marB="0"/>
                </a:tc>
                <a:tc>
                  <a:txBody>
                    <a:bodyPr/>
                    <a:lstStyle/>
                    <a:p>
                      <a:pPr marL="0" marR="0">
                        <a:lnSpc>
                          <a:spcPct val="150000"/>
                        </a:lnSpc>
                        <a:spcBef>
                          <a:spcPts val="0"/>
                        </a:spcBef>
                        <a:spcAft>
                          <a:spcPts val="100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200" dirty="0">
                          <a:effectLst/>
                        </a:rPr>
                        <a:t>$240,000 plus $100 for each mile over 1200 miles</a:t>
                      </a:r>
                      <a:endParaRPr lang="en-US" sz="1000" dirty="0">
                        <a:effectLst/>
                        <a:latin typeface="Times New Roman"/>
                        <a:ea typeface="Franklin Gothic Book"/>
                        <a:cs typeface="Times New Roman"/>
                      </a:endParaRPr>
                    </a:p>
                  </a:txBody>
                  <a:tcPr marL="68580" marR="68580" marT="0" marB="0"/>
                </a:tc>
              </a:tr>
              <a:tr h="0">
                <a:tc>
                  <a:txBody>
                    <a:bodyPr/>
                    <a:lstStyle/>
                    <a:p>
                      <a:pPr marL="0" marR="0">
                        <a:lnSpc>
                          <a:spcPct val="150000"/>
                        </a:lnSpc>
                        <a:spcBef>
                          <a:spcPts val="0"/>
                        </a:spcBef>
                        <a:spcAft>
                          <a:spcPts val="100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200" dirty="0">
                          <a:effectLst/>
                        </a:rPr>
                        <a:t>Over 1600 miles</a:t>
                      </a:r>
                      <a:endParaRPr lang="en-US" sz="1000" dirty="0">
                        <a:effectLst/>
                        <a:latin typeface="Times New Roman"/>
                        <a:ea typeface="Franklin Gothic Book"/>
                        <a:cs typeface="Times New Roman"/>
                      </a:endParaRPr>
                    </a:p>
                  </a:txBody>
                  <a:tcPr marL="68580" marR="68580" marT="0" marB="0"/>
                </a:tc>
                <a:tc>
                  <a:txBody>
                    <a:bodyPr/>
                    <a:lstStyle/>
                    <a:p>
                      <a:pPr marL="0" marR="0">
                        <a:lnSpc>
                          <a:spcPct val="150000"/>
                        </a:lnSpc>
                        <a:spcBef>
                          <a:spcPts val="0"/>
                        </a:spcBef>
                        <a:spcAft>
                          <a:spcPts val="100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200" dirty="0">
                          <a:effectLst/>
                        </a:rPr>
                        <a:t>$300,000 plus $50 for each mile over 1600 miles</a:t>
                      </a:r>
                      <a:endParaRPr lang="en-US" sz="1000" dirty="0">
                        <a:effectLst/>
                        <a:latin typeface="Times New Roman"/>
                        <a:ea typeface="Franklin Gothic Book"/>
                        <a:cs typeface="Times New Roman"/>
                      </a:endParaRPr>
                    </a:p>
                  </a:txBody>
                  <a:tcPr marL="68580" marR="68580" marT="0" marB="0"/>
                </a:tc>
              </a:tr>
            </a:tbl>
          </a:graphicData>
        </a:graphic>
      </p:graphicFrame>
      <p:sp>
        <p:nvSpPr>
          <p:cNvPr id="6" name="Rectangle 2"/>
          <p:cNvSpPr>
            <a:spLocks noChangeArrowheads="1"/>
          </p:cNvSpPr>
          <p:nvPr/>
        </p:nvSpPr>
        <p:spPr bwMode="auto">
          <a:xfrm>
            <a:off x="1562418" y="3402861"/>
            <a:ext cx="50212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defRPr>
                <a:solidFill>
                  <a:schemeClr val="tx1"/>
                </a:solidFill>
                <a:latin typeface="Arial" pitchFamily="34" charset="0"/>
                <a:cs typeface="Arial" pitchFamily="34" charset="0"/>
              </a:defRPr>
            </a:lvl1pPr>
            <a:lvl2pPr fontAlgn="base">
              <a:spcBef>
                <a:spcPct val="0"/>
              </a:spcBef>
              <a:spcAft>
                <a:spcPct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defRPr>
                <a:solidFill>
                  <a:schemeClr val="tx1"/>
                </a:solidFill>
                <a:latin typeface="Arial" pitchFamily="34" charset="0"/>
                <a:cs typeface="Arial" pitchFamily="34" charset="0"/>
              </a:defRPr>
            </a:lvl2pPr>
            <a:lvl3pPr fontAlgn="base">
              <a:spcBef>
                <a:spcPct val="0"/>
              </a:spcBef>
              <a:spcAft>
                <a:spcPct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defRPr>
                <a:solidFill>
                  <a:schemeClr val="tx1"/>
                </a:solidFill>
                <a:latin typeface="Arial" pitchFamily="34" charset="0"/>
                <a:cs typeface="Arial" pitchFamily="34" charset="0"/>
              </a:defRPr>
            </a:lvl3pPr>
            <a:lvl4pPr fontAlgn="base">
              <a:spcBef>
                <a:spcPct val="0"/>
              </a:spcBef>
              <a:spcAft>
                <a:spcPct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defRPr>
                <a:solidFill>
                  <a:schemeClr val="tx1"/>
                </a:solidFill>
                <a:latin typeface="Arial" pitchFamily="34" charset="0"/>
                <a:cs typeface="Arial" pitchFamily="34" charset="0"/>
              </a:defRPr>
            </a:lvl4pPr>
            <a:lvl5pPr fontAlgn="base">
              <a:spcBef>
                <a:spcPct val="0"/>
              </a:spcBef>
              <a:spcAft>
                <a:spcPct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kumimoji="0" lang="en-US" altLang="en-US" sz="1200" b="1" i="0" u="none" strike="noStrike" cap="none" normalizeH="0" baseline="0" dirty="0" smtClean="0">
                <a:ln>
                  <a:noFill/>
                </a:ln>
                <a:solidFill>
                  <a:schemeClr val="tx1"/>
                </a:solidFill>
                <a:effectLst/>
                <a:latin typeface="Arial" pitchFamily="34" charset="0"/>
                <a:ea typeface="Franklin Gothic Book" pitchFamily="34" charset="0"/>
                <a:cs typeface="Times New Roman" pitchFamily="18" charset="0"/>
              </a:rPr>
              <a:t>Road Mileage Category Based on Number of Miles Maintained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779830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0694DF0-6CFE-45DE-A685-35A889D07326}" type="slidenum">
              <a:rPr lang="en-US" smtClean="0">
                <a:solidFill>
                  <a:srgbClr val="000000"/>
                </a:solidFill>
              </a:rPr>
              <a:pPr>
                <a:defRPr/>
              </a:pPr>
              <a:t>15</a:t>
            </a:fld>
            <a:endParaRPr lang="en-US" dirty="0">
              <a:solidFill>
                <a:srgbClr val="000000"/>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1750072886"/>
              </p:ext>
            </p:extLst>
          </p:nvPr>
        </p:nvGraphicFramePr>
        <p:xfrm>
          <a:off x="249464" y="1066800"/>
          <a:ext cx="8645071" cy="5509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589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066800"/>
            <a:ext cx="8715375" cy="1081087"/>
          </a:xfrm>
        </p:spPr>
        <p:txBody>
          <a:bodyPr>
            <a:normAutofit fontScale="90000"/>
          </a:bodyPr>
          <a:lstStyle/>
          <a:p>
            <a:pPr algn="ctr"/>
            <a:r>
              <a:rPr lang="en-US" altLang="en-US" sz="5400" dirty="0"/>
              <a:t>Project Proposal Submittal:</a:t>
            </a:r>
            <a:br>
              <a:rPr lang="en-US" altLang="en-US" sz="5400" dirty="0"/>
            </a:br>
            <a:r>
              <a:rPr lang="en-US" altLang="en-US" sz="3100" b="1" dirty="0"/>
              <a:t>County </a:t>
            </a:r>
            <a:r>
              <a:rPr lang="en-US" altLang="en-US" sz="3100" b="1" dirty="0" smtClean="0"/>
              <a:t>Arterial- Cooperative-School Bus Route Projects</a:t>
            </a:r>
            <a:endParaRPr lang="en-US" sz="3100" b="1" dirty="0" smtClean="0"/>
          </a:p>
        </p:txBody>
      </p:sp>
      <p:sp>
        <p:nvSpPr>
          <p:cNvPr id="4099" name="Rectangle 3"/>
          <p:cNvSpPr>
            <a:spLocks noGrp="1" noChangeArrowheads="1"/>
          </p:cNvSpPr>
          <p:nvPr>
            <p:ph type="body" sz="half" idx="1"/>
          </p:nvPr>
        </p:nvSpPr>
        <p:spPr>
          <a:xfrm>
            <a:off x="762000" y="1752600"/>
            <a:ext cx="7656512" cy="4953000"/>
          </a:xfrm>
        </p:spPr>
        <p:txBody>
          <a:bodyPr>
            <a:normAutofit/>
          </a:bodyPr>
          <a:lstStyle/>
          <a:p>
            <a:pPr marL="0" indent="0" eaLnBrk="1" hangingPunct="1">
              <a:lnSpc>
                <a:spcPct val="90000"/>
              </a:lnSpc>
              <a:buNone/>
              <a:defRPr/>
            </a:pPr>
            <a:endParaRPr lang="en-US" sz="1800" dirty="0" smtClean="0"/>
          </a:p>
          <a:p>
            <a:pPr marL="0" indent="0" eaLnBrk="1" hangingPunct="1">
              <a:lnSpc>
                <a:spcPct val="90000"/>
              </a:lnSpc>
              <a:buNone/>
              <a:defRPr/>
            </a:pPr>
            <a:endParaRPr lang="en-US" sz="1800" dirty="0"/>
          </a:p>
          <a:p>
            <a:pPr algn="just">
              <a:lnSpc>
                <a:spcPct val="90000"/>
              </a:lnSpc>
            </a:pPr>
            <a:r>
              <a:rPr lang="en-US" altLang="en-US" sz="2400" dirty="0" smtClean="0"/>
              <a:t>Local </a:t>
            </a:r>
            <a:r>
              <a:rPr lang="en-US" altLang="en-US" sz="2400" dirty="0"/>
              <a:t>Entities shall submit a complete project proposal addressed to the </a:t>
            </a:r>
            <a:r>
              <a:rPr lang="en-US" altLang="en-US" sz="2400" dirty="0" smtClean="0"/>
              <a:t>District </a:t>
            </a:r>
            <a:r>
              <a:rPr lang="en-US" altLang="en-US" sz="2400" dirty="0"/>
              <a:t>Engineer </a:t>
            </a:r>
            <a:r>
              <a:rPr lang="en-US" altLang="en-US" sz="2400" b="1" u="sng" dirty="0" smtClean="0"/>
              <a:t>before or on the </a:t>
            </a:r>
            <a:r>
              <a:rPr lang="en-US" altLang="en-US" sz="2400" b="1" u="sng" dirty="0"/>
              <a:t>March 15</a:t>
            </a:r>
            <a:r>
              <a:rPr lang="en-US" altLang="en-US" sz="2400" b="1" u="sng" baseline="30000" dirty="0"/>
              <a:t>th</a:t>
            </a:r>
            <a:r>
              <a:rPr lang="en-US" altLang="en-US" sz="2400" b="1" u="sng" dirty="0"/>
              <a:t> deadline</a:t>
            </a:r>
            <a:r>
              <a:rPr lang="en-US" altLang="en-US" sz="2400" dirty="0"/>
              <a:t> containing the following:</a:t>
            </a:r>
          </a:p>
          <a:p>
            <a:pPr lvl="2" algn="just">
              <a:lnSpc>
                <a:spcPct val="90000"/>
              </a:lnSpc>
              <a:buClr>
                <a:srgbClr val="FF9900"/>
              </a:buClr>
              <a:buFont typeface="Wingdings" pitchFamily="2" charset="2"/>
              <a:buChar char="ü"/>
            </a:pPr>
            <a:r>
              <a:rPr lang="en-US" altLang="en-US" sz="1800" b="1" u="sng" dirty="0"/>
              <a:t>Letter of I</a:t>
            </a:r>
            <a:r>
              <a:rPr lang="en-US" altLang="en-US" sz="1800" b="1" u="sng" dirty="0" smtClean="0"/>
              <a:t>ntent</a:t>
            </a:r>
            <a:r>
              <a:rPr lang="en-US" altLang="en-US" sz="1800" b="1" dirty="0" smtClean="0"/>
              <a:t> </a:t>
            </a:r>
            <a:r>
              <a:rPr lang="en-US" altLang="en-US" sz="1800" b="1" dirty="0"/>
              <a:t>from governing body or agency head.  Must list scope, termini &amp; reference estimated project cost.</a:t>
            </a:r>
          </a:p>
          <a:p>
            <a:pPr lvl="2" algn="just">
              <a:lnSpc>
                <a:spcPct val="90000"/>
              </a:lnSpc>
              <a:buClr>
                <a:srgbClr val="FF9900"/>
              </a:buClr>
              <a:buFont typeface="Wingdings" pitchFamily="2" charset="2"/>
              <a:buChar char="ü"/>
            </a:pPr>
            <a:r>
              <a:rPr lang="en-US" altLang="en-US" sz="1800" b="1" u="sng" dirty="0"/>
              <a:t>Location</a:t>
            </a:r>
            <a:r>
              <a:rPr lang="en-US" altLang="en-US" sz="1800" b="1" dirty="0"/>
              <a:t> of proposed project including route designation &amp; termini – </a:t>
            </a:r>
            <a:r>
              <a:rPr lang="en-US" altLang="en-US" sz="1800" b="1" u="sng" dirty="0"/>
              <a:t>include a map</a:t>
            </a:r>
            <a:r>
              <a:rPr lang="en-US" altLang="en-US" sz="1800" b="1" dirty="0"/>
              <a:t> showing the location.</a:t>
            </a:r>
          </a:p>
          <a:p>
            <a:pPr lvl="2" algn="just">
              <a:lnSpc>
                <a:spcPct val="90000"/>
              </a:lnSpc>
              <a:buClr>
                <a:srgbClr val="FF9900"/>
              </a:buClr>
              <a:buFont typeface="Wingdings" pitchFamily="2" charset="2"/>
              <a:buChar char="ü"/>
            </a:pPr>
            <a:r>
              <a:rPr lang="en-US" altLang="en-US" sz="1800" b="1" u="sng" dirty="0"/>
              <a:t>Scope of work</a:t>
            </a:r>
            <a:r>
              <a:rPr lang="en-US" altLang="en-US" sz="1800" b="1" dirty="0"/>
              <a:t> to be performed.</a:t>
            </a:r>
          </a:p>
          <a:p>
            <a:pPr lvl="2" algn="just">
              <a:lnSpc>
                <a:spcPct val="90000"/>
              </a:lnSpc>
              <a:buClr>
                <a:srgbClr val="FF9900"/>
              </a:buClr>
              <a:buFont typeface="Wingdings" pitchFamily="2" charset="2"/>
              <a:buChar char="ü"/>
            </a:pPr>
            <a:r>
              <a:rPr lang="en-US" altLang="en-US" sz="1800" b="1" u="sng" dirty="0"/>
              <a:t>Project estimate</a:t>
            </a:r>
            <a:r>
              <a:rPr lang="en-US" altLang="en-US" sz="1800" b="1" dirty="0"/>
              <a:t>, including the amount of State participation requested.</a:t>
            </a:r>
          </a:p>
          <a:p>
            <a:pPr lvl="2" algn="just">
              <a:lnSpc>
                <a:spcPct val="90000"/>
              </a:lnSpc>
              <a:buClr>
                <a:srgbClr val="FF9900"/>
              </a:buClr>
              <a:buFont typeface="Wingdings" pitchFamily="2" charset="2"/>
              <a:buChar char="ü"/>
            </a:pPr>
            <a:r>
              <a:rPr lang="en-US" altLang="en-US" sz="1800" b="1" u="sng" dirty="0"/>
              <a:t>Justification</a:t>
            </a:r>
            <a:r>
              <a:rPr lang="en-US" altLang="en-US" sz="1800" b="1" dirty="0"/>
              <a:t> for project construction.</a:t>
            </a:r>
          </a:p>
          <a:p>
            <a:pPr lvl="2" algn="just">
              <a:lnSpc>
                <a:spcPct val="90000"/>
              </a:lnSpc>
              <a:buClr>
                <a:srgbClr val="FF9900"/>
              </a:buClr>
              <a:buFont typeface="Wingdings" pitchFamily="2" charset="2"/>
              <a:buChar char="ü"/>
            </a:pPr>
            <a:r>
              <a:rPr lang="en-US" altLang="en-US" sz="1800" b="1" u="sng" dirty="0"/>
              <a:t>Certification</a:t>
            </a:r>
            <a:r>
              <a:rPr lang="en-US" altLang="en-US" sz="1800" b="1" dirty="0"/>
              <a:t> that proposed work is on a public highway and necessary for the public good and convenience and to serve the public of the municipality, county and/or school district.</a:t>
            </a:r>
          </a:p>
          <a:p>
            <a:pPr lvl="1">
              <a:lnSpc>
                <a:spcPct val="80000"/>
              </a:lnSpc>
            </a:pPr>
            <a:endParaRPr lang="en-US" altLang="en-US" sz="2000" dirty="0"/>
          </a:p>
          <a:p>
            <a:pPr lvl="1">
              <a:lnSpc>
                <a:spcPct val="80000"/>
              </a:lnSpc>
            </a:pPr>
            <a:endParaRPr lang="en-US" altLang="en-US" sz="2000" dirty="0"/>
          </a:p>
          <a:p>
            <a:pPr marL="0" indent="0" eaLnBrk="1" hangingPunct="1">
              <a:lnSpc>
                <a:spcPct val="90000"/>
              </a:lnSpc>
              <a:buNone/>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sz="2400" dirty="0" smtClean="0"/>
          </a:p>
          <a:p>
            <a:pPr marL="0" indent="0" eaLnBrk="1" hangingPunct="1">
              <a:lnSpc>
                <a:spcPct val="90000"/>
              </a:lnSpc>
              <a:buFont typeface="Wingdings" pitchFamily="2" charset="2"/>
              <a:buNone/>
              <a:defRPr/>
            </a:pPr>
            <a:endParaRPr lang="en-US" sz="2400" dirty="0" smtClean="0"/>
          </a:p>
          <a:p>
            <a:pPr eaLnBrk="1" hangingPunct="1">
              <a:lnSpc>
                <a:spcPct val="90000"/>
              </a:lnSpc>
              <a:defRPr/>
            </a:pPr>
            <a:endParaRPr lang="en-US" sz="2400" dirty="0" smtClean="0"/>
          </a:p>
        </p:txBody>
      </p:sp>
      <p:sp>
        <p:nvSpPr>
          <p:cNvPr id="2" name="Slide Number Placeholder 1"/>
          <p:cNvSpPr>
            <a:spLocks noGrp="1"/>
          </p:cNvSpPr>
          <p:nvPr>
            <p:ph type="sldNum" sz="quarter" idx="12"/>
          </p:nvPr>
        </p:nvSpPr>
        <p:spPr/>
        <p:txBody>
          <a:bodyPr/>
          <a:lstStyle/>
          <a:p>
            <a:pPr>
              <a:defRPr/>
            </a:pPr>
            <a:fld id="{67E6FB96-27F5-4388-83D7-BC8C1A18CDC4}"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13100308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066800"/>
            <a:ext cx="8715375" cy="1081087"/>
          </a:xfrm>
        </p:spPr>
        <p:txBody>
          <a:bodyPr>
            <a:normAutofit fontScale="90000"/>
          </a:bodyPr>
          <a:lstStyle/>
          <a:p>
            <a:pPr algn="ctr"/>
            <a:r>
              <a:rPr lang="en-US" altLang="en-US" sz="5400" dirty="0"/>
              <a:t>Project Proposal Submittal:</a:t>
            </a:r>
            <a:br>
              <a:rPr lang="en-US" altLang="en-US" sz="5400" dirty="0"/>
            </a:br>
            <a:r>
              <a:rPr lang="en-US" altLang="en-US" sz="4400" dirty="0" smtClean="0"/>
              <a:t>Municipal Arterial Projects</a:t>
            </a:r>
            <a:endParaRPr lang="en-US" sz="4400" dirty="0" smtClean="0"/>
          </a:p>
        </p:txBody>
      </p:sp>
      <p:sp>
        <p:nvSpPr>
          <p:cNvPr id="4099" name="Rectangle 3"/>
          <p:cNvSpPr>
            <a:spLocks noGrp="1" noChangeArrowheads="1"/>
          </p:cNvSpPr>
          <p:nvPr>
            <p:ph type="body" sz="half" idx="1"/>
          </p:nvPr>
        </p:nvSpPr>
        <p:spPr>
          <a:xfrm>
            <a:off x="762000" y="1752600"/>
            <a:ext cx="7656512" cy="4953000"/>
          </a:xfrm>
        </p:spPr>
        <p:txBody>
          <a:bodyPr>
            <a:normAutofit/>
          </a:bodyPr>
          <a:lstStyle/>
          <a:p>
            <a:pPr marL="0" indent="0" eaLnBrk="1" hangingPunct="1">
              <a:lnSpc>
                <a:spcPct val="90000"/>
              </a:lnSpc>
              <a:buNone/>
              <a:defRPr/>
            </a:pPr>
            <a:endParaRPr lang="en-US" sz="1800" dirty="0" smtClean="0"/>
          </a:p>
          <a:p>
            <a:pPr marL="0" indent="0" eaLnBrk="1" hangingPunct="1">
              <a:lnSpc>
                <a:spcPct val="90000"/>
              </a:lnSpc>
              <a:buNone/>
              <a:defRPr/>
            </a:pPr>
            <a:endParaRPr lang="en-US" sz="1800" dirty="0"/>
          </a:p>
          <a:p>
            <a:pPr algn="just">
              <a:lnSpc>
                <a:spcPct val="90000"/>
              </a:lnSpc>
            </a:pPr>
            <a:r>
              <a:rPr lang="en-US" altLang="en-US" sz="2400" dirty="0"/>
              <a:t>Local Entity request package sent to Statewide LGRF Coordinator in Santa Fe by March 15</a:t>
            </a:r>
            <a:r>
              <a:rPr lang="en-US" altLang="en-US" sz="2400" baseline="30000" dirty="0"/>
              <a:t>th</a:t>
            </a:r>
            <a:r>
              <a:rPr lang="en-US" altLang="en-US" sz="2400" dirty="0"/>
              <a:t> shall include the following:</a:t>
            </a:r>
          </a:p>
          <a:p>
            <a:pPr lvl="2" algn="just">
              <a:lnSpc>
                <a:spcPct val="90000"/>
              </a:lnSpc>
              <a:buClr>
                <a:srgbClr val="FF9900"/>
              </a:buClr>
              <a:buFont typeface="Wingdings" pitchFamily="2" charset="2"/>
              <a:buChar char="ü"/>
            </a:pPr>
            <a:r>
              <a:rPr lang="en-US" altLang="en-US" sz="1800" b="1" dirty="0"/>
              <a:t>Map of project limits (including proposed phasing).</a:t>
            </a:r>
          </a:p>
          <a:p>
            <a:pPr lvl="2" algn="just">
              <a:lnSpc>
                <a:spcPct val="90000"/>
              </a:lnSpc>
              <a:buClr>
                <a:srgbClr val="FF9900"/>
              </a:buClr>
              <a:buFont typeface="Wingdings" pitchFamily="2" charset="2"/>
              <a:buChar char="ü"/>
            </a:pPr>
            <a:r>
              <a:rPr lang="en-US" altLang="en-US" sz="1800" b="1" dirty="0"/>
              <a:t>Current and 20-year projected traffic volumes.</a:t>
            </a:r>
          </a:p>
          <a:p>
            <a:pPr lvl="2" algn="just">
              <a:lnSpc>
                <a:spcPct val="90000"/>
              </a:lnSpc>
              <a:buClr>
                <a:srgbClr val="FF9900"/>
              </a:buClr>
              <a:buFont typeface="Wingdings" pitchFamily="2" charset="2"/>
              <a:buChar char="ü"/>
            </a:pPr>
            <a:r>
              <a:rPr lang="en-US" altLang="en-US" sz="1800" b="1" dirty="0"/>
              <a:t>Pavement design criteria (10-year min.).</a:t>
            </a:r>
          </a:p>
          <a:p>
            <a:pPr lvl="2" algn="just">
              <a:lnSpc>
                <a:spcPct val="90000"/>
              </a:lnSpc>
              <a:buClr>
                <a:srgbClr val="FF9900"/>
              </a:buClr>
              <a:buFont typeface="Wingdings" pitchFamily="2" charset="2"/>
              <a:buChar char="ü"/>
            </a:pPr>
            <a:r>
              <a:rPr lang="en-US" altLang="en-US" sz="1800" b="1" dirty="0"/>
              <a:t>Typical section.</a:t>
            </a:r>
          </a:p>
          <a:p>
            <a:pPr lvl="2" algn="just">
              <a:lnSpc>
                <a:spcPct val="90000"/>
              </a:lnSpc>
              <a:buClr>
                <a:srgbClr val="FF9900"/>
              </a:buClr>
              <a:buFont typeface="Wingdings" pitchFamily="2" charset="2"/>
              <a:buChar char="ü"/>
            </a:pPr>
            <a:r>
              <a:rPr lang="en-US" altLang="en-US" sz="1800" b="1" dirty="0"/>
              <a:t>Major intersection &amp; traffic signal analysis.</a:t>
            </a:r>
          </a:p>
          <a:p>
            <a:pPr lvl="2" algn="just">
              <a:lnSpc>
                <a:spcPct val="90000"/>
              </a:lnSpc>
              <a:buClr>
                <a:srgbClr val="FF9900"/>
              </a:buClr>
              <a:buFont typeface="Wingdings" pitchFamily="2" charset="2"/>
              <a:buChar char="ü"/>
            </a:pPr>
            <a:r>
              <a:rPr lang="en-US" altLang="en-US" sz="1800" b="1" dirty="0"/>
              <a:t>Drainage reports.</a:t>
            </a:r>
          </a:p>
          <a:p>
            <a:pPr lvl="2" algn="just">
              <a:lnSpc>
                <a:spcPct val="90000"/>
              </a:lnSpc>
              <a:buClr>
                <a:srgbClr val="FF9900"/>
              </a:buClr>
              <a:buFont typeface="Wingdings" pitchFamily="2" charset="2"/>
              <a:buChar char="ü"/>
            </a:pPr>
            <a:r>
              <a:rPr lang="en-US" altLang="en-US" sz="1800" b="1" dirty="0"/>
              <a:t>Preliminary cost estimate (include State share &amp; Municipality share).</a:t>
            </a:r>
          </a:p>
          <a:p>
            <a:pPr lvl="2" algn="just">
              <a:lnSpc>
                <a:spcPct val="90000"/>
              </a:lnSpc>
              <a:buClr>
                <a:srgbClr val="FF9900"/>
              </a:buClr>
              <a:buFont typeface="Wingdings" pitchFamily="2" charset="2"/>
              <a:buChar char="ü"/>
            </a:pPr>
            <a:r>
              <a:rPr lang="en-US" altLang="en-US" sz="1800" b="1" dirty="0"/>
              <a:t>Local Government resolution of support for the project.</a:t>
            </a:r>
          </a:p>
          <a:p>
            <a:pPr lvl="2" algn="just">
              <a:lnSpc>
                <a:spcPct val="90000"/>
              </a:lnSpc>
              <a:buClr>
                <a:srgbClr val="FF9900"/>
              </a:buClr>
              <a:buFont typeface="Wingdings" pitchFamily="2" charset="2"/>
              <a:buChar char="ü"/>
            </a:pPr>
            <a:r>
              <a:rPr lang="en-US" altLang="en-US" sz="1800" b="1" dirty="0"/>
              <a:t>Project data sheet summarizing existing &amp; proposed project information.</a:t>
            </a:r>
          </a:p>
          <a:p>
            <a:pPr lvl="1">
              <a:lnSpc>
                <a:spcPct val="80000"/>
              </a:lnSpc>
            </a:pPr>
            <a:endParaRPr lang="en-US" altLang="en-US" sz="2000" dirty="0"/>
          </a:p>
          <a:p>
            <a:pPr lvl="1">
              <a:lnSpc>
                <a:spcPct val="80000"/>
              </a:lnSpc>
            </a:pPr>
            <a:endParaRPr lang="en-US" altLang="en-US" sz="2000" dirty="0"/>
          </a:p>
          <a:p>
            <a:pPr marL="0" indent="0" eaLnBrk="1" hangingPunct="1">
              <a:lnSpc>
                <a:spcPct val="90000"/>
              </a:lnSpc>
              <a:buNone/>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sz="2400" dirty="0" smtClean="0"/>
          </a:p>
          <a:p>
            <a:pPr marL="0" indent="0" eaLnBrk="1" hangingPunct="1">
              <a:lnSpc>
                <a:spcPct val="90000"/>
              </a:lnSpc>
              <a:buFont typeface="Wingdings" pitchFamily="2" charset="2"/>
              <a:buNone/>
              <a:defRPr/>
            </a:pPr>
            <a:endParaRPr lang="en-US" sz="2400" dirty="0" smtClean="0"/>
          </a:p>
          <a:p>
            <a:pPr eaLnBrk="1" hangingPunct="1">
              <a:lnSpc>
                <a:spcPct val="90000"/>
              </a:lnSpc>
              <a:defRPr/>
            </a:pPr>
            <a:endParaRPr lang="en-US" sz="2400" dirty="0" smtClean="0"/>
          </a:p>
        </p:txBody>
      </p:sp>
      <p:sp>
        <p:nvSpPr>
          <p:cNvPr id="2" name="Slide Number Placeholder 1"/>
          <p:cNvSpPr>
            <a:spLocks noGrp="1"/>
          </p:cNvSpPr>
          <p:nvPr>
            <p:ph type="sldNum" sz="quarter" idx="12"/>
          </p:nvPr>
        </p:nvSpPr>
        <p:spPr/>
        <p:txBody>
          <a:bodyPr/>
          <a:lstStyle/>
          <a:p>
            <a:pPr>
              <a:defRPr/>
            </a:pPr>
            <a:fld id="{67E6FB96-27F5-4388-83D7-BC8C1A18CDC4}"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420043855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762000"/>
            <a:ext cx="8715375" cy="1081087"/>
          </a:xfrm>
        </p:spPr>
        <p:txBody>
          <a:bodyPr>
            <a:normAutofit fontScale="90000"/>
          </a:bodyPr>
          <a:lstStyle/>
          <a:p>
            <a:pPr algn="ctr"/>
            <a:r>
              <a:rPr lang="en-US" sz="4400" dirty="0" smtClean="0"/>
              <a:t/>
            </a:r>
            <a:br>
              <a:rPr lang="en-US" sz="4400" dirty="0" smtClean="0"/>
            </a:br>
            <a:endParaRPr lang="en-US" sz="4400" dirty="0" smtClean="0"/>
          </a:p>
        </p:txBody>
      </p:sp>
      <p:sp>
        <p:nvSpPr>
          <p:cNvPr id="4099" name="Rectangle 3"/>
          <p:cNvSpPr>
            <a:spLocks noGrp="1" noChangeArrowheads="1"/>
          </p:cNvSpPr>
          <p:nvPr>
            <p:ph type="body" sz="half" idx="1"/>
          </p:nvPr>
        </p:nvSpPr>
        <p:spPr>
          <a:xfrm>
            <a:off x="762000" y="1676400"/>
            <a:ext cx="7656512" cy="5029200"/>
          </a:xfrm>
        </p:spPr>
        <p:txBody>
          <a:bodyPr>
            <a:normAutofit/>
          </a:bodyPr>
          <a:lstStyle/>
          <a:p>
            <a:pPr algn="just">
              <a:lnSpc>
                <a:spcPct val="80000"/>
              </a:lnSpc>
              <a:defRPr/>
            </a:pPr>
            <a:r>
              <a:rPr lang="en-US" altLang="en-US" dirty="0"/>
              <a:t>April:</a:t>
            </a:r>
          </a:p>
          <a:p>
            <a:pPr algn="just"/>
            <a:r>
              <a:rPr lang="en-US" altLang="en-US" sz="2200" dirty="0" smtClean="0"/>
              <a:t>Upon receipt Municipal Arterial project proposals the annual allocation is divided among the Entities.</a:t>
            </a:r>
          </a:p>
          <a:p>
            <a:pPr algn="just"/>
            <a:r>
              <a:rPr lang="en-US" altLang="en-US" sz="2200" dirty="0" smtClean="0"/>
              <a:t>Each</a:t>
            </a:r>
            <a:r>
              <a:rPr lang="en-US" altLang="en-US" sz="2200" dirty="0"/>
              <a:t> </a:t>
            </a:r>
            <a:r>
              <a:rPr lang="en-US" altLang="en-US" sz="2200" dirty="0" smtClean="0"/>
              <a:t>District will disburse</a:t>
            </a:r>
            <a:r>
              <a:rPr lang="en-US" altLang="en-US" sz="2200" dirty="0"/>
              <a:t> </a:t>
            </a:r>
            <a:r>
              <a:rPr lang="en-US" altLang="en-US" sz="2200" dirty="0" smtClean="0"/>
              <a:t>Tentative funding awards letters. (County Arterial, School Bus Routes and Cooperative programs only)</a:t>
            </a:r>
          </a:p>
          <a:p>
            <a:pPr algn="just"/>
            <a:r>
              <a:rPr lang="en-US" altLang="en-US" sz="2200" dirty="0" smtClean="0"/>
              <a:t>Local </a:t>
            </a:r>
            <a:r>
              <a:rPr lang="en-US" altLang="en-US" sz="2200" dirty="0"/>
              <a:t>Entity </a:t>
            </a:r>
            <a:r>
              <a:rPr lang="en-US" altLang="en-US" sz="2200" dirty="0" smtClean="0"/>
              <a:t>provides </a:t>
            </a:r>
            <a:r>
              <a:rPr lang="en-US" altLang="en-US" sz="2200" dirty="0"/>
              <a:t>written </a:t>
            </a:r>
            <a:r>
              <a:rPr lang="en-US" altLang="en-US" sz="2200" dirty="0" smtClean="0"/>
              <a:t>acceptance/rejection </a:t>
            </a:r>
            <a:r>
              <a:rPr lang="en-US" altLang="en-US" sz="2200" dirty="0"/>
              <a:t>of </a:t>
            </a:r>
            <a:r>
              <a:rPr lang="en-US" altLang="en-US" sz="2200" dirty="0" smtClean="0"/>
              <a:t>awards.  </a:t>
            </a:r>
            <a:r>
              <a:rPr lang="en-US" altLang="en-US" sz="2200" dirty="0"/>
              <a:t>Acceptance letter must include:</a:t>
            </a:r>
          </a:p>
          <a:p>
            <a:pPr lvl="2" algn="just">
              <a:lnSpc>
                <a:spcPct val="90000"/>
              </a:lnSpc>
              <a:buClr>
                <a:srgbClr val="FF9900"/>
              </a:buClr>
              <a:buFont typeface="Wingdings" pitchFamily="2" charset="2"/>
              <a:buChar char="§"/>
            </a:pPr>
            <a:r>
              <a:rPr lang="en-US" altLang="en-US" sz="2200" dirty="0"/>
              <a:t>Project scope of work.</a:t>
            </a:r>
          </a:p>
          <a:p>
            <a:pPr lvl="2" algn="just">
              <a:lnSpc>
                <a:spcPct val="90000"/>
              </a:lnSpc>
              <a:buClr>
                <a:srgbClr val="FF9900"/>
              </a:buClr>
              <a:buFont typeface="Wingdings" pitchFamily="2" charset="2"/>
              <a:buChar char="§"/>
            </a:pPr>
            <a:r>
              <a:rPr lang="en-US" altLang="en-US" sz="2200" dirty="0"/>
              <a:t>Route designation. (which </a:t>
            </a:r>
            <a:r>
              <a:rPr lang="en-US" altLang="en-US" sz="2200" dirty="0" smtClean="0"/>
              <a:t>streets/roads</a:t>
            </a:r>
            <a:r>
              <a:rPr lang="en-US" altLang="en-US" sz="2200" dirty="0"/>
              <a:t>)</a:t>
            </a:r>
          </a:p>
          <a:p>
            <a:pPr lvl="2" algn="just">
              <a:lnSpc>
                <a:spcPct val="90000"/>
              </a:lnSpc>
              <a:buClr>
                <a:srgbClr val="FF9900"/>
              </a:buClr>
              <a:buFont typeface="Wingdings" pitchFamily="2" charset="2"/>
              <a:buChar char="§"/>
            </a:pPr>
            <a:r>
              <a:rPr lang="en-US" altLang="en-US" sz="2200" dirty="0"/>
              <a:t>Termini.  (</a:t>
            </a:r>
            <a:r>
              <a:rPr lang="en-US" altLang="en-US" sz="2200" dirty="0" smtClean="0"/>
              <a:t>beginning mile post and ending mile post)</a:t>
            </a:r>
            <a:endParaRPr lang="en-US" altLang="en-US" sz="2200" dirty="0"/>
          </a:p>
          <a:p>
            <a:pPr lvl="2" algn="just">
              <a:lnSpc>
                <a:spcPct val="90000"/>
              </a:lnSpc>
              <a:buClr>
                <a:srgbClr val="FF9900"/>
              </a:buClr>
              <a:buFont typeface="Wingdings" pitchFamily="2" charset="2"/>
              <a:buChar char="§"/>
            </a:pPr>
            <a:r>
              <a:rPr lang="en-US" altLang="en-US" sz="2200" dirty="0"/>
              <a:t>Summary of estimated costs and </a:t>
            </a:r>
            <a:r>
              <a:rPr lang="en-US" altLang="en-US" sz="2200" dirty="0" smtClean="0"/>
              <a:t>quantities. </a:t>
            </a:r>
            <a:endParaRPr lang="en-US" altLang="en-US" sz="2200" dirty="0"/>
          </a:p>
          <a:p>
            <a:pPr marL="0" indent="0">
              <a:buNone/>
            </a:pPr>
            <a:endParaRPr lang="en-US" altLang="en-US" sz="2400" dirty="0"/>
          </a:p>
          <a:p>
            <a:pPr lvl="2">
              <a:lnSpc>
                <a:spcPct val="90000"/>
              </a:lnSpc>
              <a:buClr>
                <a:srgbClr val="FF9900"/>
              </a:buClr>
              <a:buFont typeface="Wingdings" pitchFamily="2" charset="2"/>
              <a:buChar char="ü"/>
            </a:pPr>
            <a:endParaRPr lang="en-US" altLang="en-US" sz="1800" b="1" dirty="0"/>
          </a:p>
          <a:p>
            <a:pPr lvl="1">
              <a:lnSpc>
                <a:spcPct val="80000"/>
              </a:lnSpc>
            </a:pPr>
            <a:endParaRPr lang="en-US" altLang="en-US" sz="2000" dirty="0"/>
          </a:p>
          <a:p>
            <a:pPr lvl="1">
              <a:lnSpc>
                <a:spcPct val="80000"/>
              </a:lnSpc>
            </a:pPr>
            <a:endParaRPr lang="en-US" altLang="en-US" sz="2000" dirty="0"/>
          </a:p>
          <a:p>
            <a:pPr marL="0" indent="0" eaLnBrk="1" hangingPunct="1">
              <a:lnSpc>
                <a:spcPct val="90000"/>
              </a:lnSpc>
              <a:buNone/>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sz="2400" dirty="0" smtClean="0"/>
          </a:p>
          <a:p>
            <a:pPr marL="0" indent="0" eaLnBrk="1" hangingPunct="1">
              <a:lnSpc>
                <a:spcPct val="90000"/>
              </a:lnSpc>
              <a:buFont typeface="Wingdings" pitchFamily="2" charset="2"/>
              <a:buNone/>
              <a:defRPr/>
            </a:pPr>
            <a:endParaRPr lang="en-US" sz="2400" dirty="0" smtClean="0"/>
          </a:p>
          <a:p>
            <a:pPr eaLnBrk="1" hangingPunct="1">
              <a:lnSpc>
                <a:spcPct val="90000"/>
              </a:lnSpc>
              <a:defRPr/>
            </a:pPr>
            <a:endParaRPr lang="en-US" sz="2400" dirty="0" smtClean="0"/>
          </a:p>
        </p:txBody>
      </p:sp>
      <p:sp>
        <p:nvSpPr>
          <p:cNvPr id="2" name="Slide Number Placeholder 1"/>
          <p:cNvSpPr>
            <a:spLocks noGrp="1"/>
          </p:cNvSpPr>
          <p:nvPr>
            <p:ph type="sldNum" sz="quarter" idx="12"/>
          </p:nvPr>
        </p:nvSpPr>
        <p:spPr/>
        <p:txBody>
          <a:bodyPr/>
          <a:lstStyle/>
          <a:p>
            <a:pPr>
              <a:defRPr/>
            </a:pPr>
            <a:fld id="{67E6FB96-27F5-4388-83D7-BC8C1A18CDC4}" type="slidenum">
              <a:rPr lang="en-US" smtClean="0">
                <a:solidFill>
                  <a:srgbClr val="000000"/>
                </a:solidFill>
              </a:rPr>
              <a:pPr>
                <a:defRPr/>
              </a:pPr>
              <a:t>18</a:t>
            </a:fld>
            <a:endParaRPr lang="en-US" dirty="0">
              <a:solidFill>
                <a:srgbClr val="000000"/>
              </a:solidFill>
            </a:endParaRPr>
          </a:p>
        </p:txBody>
      </p:sp>
      <p:sp>
        <p:nvSpPr>
          <p:cNvPr id="5" name="Rectangle 2"/>
          <p:cNvSpPr txBox="1">
            <a:spLocks noChangeArrowheads="1"/>
          </p:cNvSpPr>
          <p:nvPr/>
        </p:nvSpPr>
        <p:spPr>
          <a:xfrm>
            <a:off x="228600" y="381000"/>
            <a:ext cx="8715375" cy="1081087"/>
          </a:xfrm>
          <a:prstGeom prst="rect">
            <a:avLst/>
          </a:prstGeom>
        </p:spPr>
        <p:txBody>
          <a:bodyPr vert="horz" lIns="0" rIns="0" bIns="0" anchor="b">
            <a:normAutofit fontScale="85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Local Government Road Fund Timeline </a:t>
            </a:r>
          </a:p>
        </p:txBody>
      </p:sp>
    </p:spTree>
    <p:extLst>
      <p:ext uri="{BB962C8B-B14F-4D97-AF65-F5344CB8AC3E}">
        <p14:creationId xmlns:p14="http://schemas.microsoft.com/office/powerpoint/2010/main" val="15300972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762000"/>
            <a:ext cx="8715375" cy="1081087"/>
          </a:xfrm>
        </p:spPr>
        <p:txBody>
          <a:bodyPr>
            <a:normAutofit fontScale="90000"/>
          </a:bodyPr>
          <a:lstStyle/>
          <a:p>
            <a:pPr algn="ctr"/>
            <a:r>
              <a:rPr lang="en-US" sz="4000" dirty="0" smtClean="0"/>
              <a:t> </a:t>
            </a:r>
            <a:r>
              <a:rPr lang="en-US" sz="4000" dirty="0"/>
              <a:t/>
            </a:r>
            <a:br>
              <a:rPr lang="en-US" sz="4000" dirty="0"/>
            </a:br>
            <a:r>
              <a:rPr lang="en-US" sz="4400" dirty="0" smtClean="0"/>
              <a:t/>
            </a:r>
            <a:br>
              <a:rPr lang="en-US" sz="4400" dirty="0" smtClean="0"/>
            </a:br>
            <a:r>
              <a:rPr lang="en-US" sz="4000" dirty="0"/>
              <a:t>Local Government Road Fund Timeline </a:t>
            </a:r>
            <a:r>
              <a:rPr lang="en-US" sz="4000" dirty="0" smtClean="0"/>
              <a:t/>
            </a:r>
            <a:br>
              <a:rPr lang="en-US" sz="4000" dirty="0" smtClean="0"/>
            </a:br>
            <a:endParaRPr lang="en-US" sz="4400" dirty="0" smtClean="0"/>
          </a:p>
        </p:txBody>
      </p:sp>
      <p:sp>
        <p:nvSpPr>
          <p:cNvPr id="4099" name="Rectangle 3"/>
          <p:cNvSpPr>
            <a:spLocks noGrp="1" noChangeArrowheads="1"/>
          </p:cNvSpPr>
          <p:nvPr>
            <p:ph type="body" sz="half" idx="1"/>
          </p:nvPr>
        </p:nvSpPr>
        <p:spPr>
          <a:xfrm>
            <a:off x="738186" y="1295400"/>
            <a:ext cx="7720013" cy="5257800"/>
          </a:xfrm>
        </p:spPr>
        <p:txBody>
          <a:bodyPr>
            <a:normAutofit fontScale="92500" lnSpcReduction="10000"/>
          </a:bodyPr>
          <a:lstStyle/>
          <a:p>
            <a:pPr algn="just">
              <a:lnSpc>
                <a:spcPct val="80000"/>
              </a:lnSpc>
              <a:defRPr/>
            </a:pPr>
            <a:r>
              <a:rPr lang="en-US" sz="2800" dirty="0"/>
              <a:t>May</a:t>
            </a:r>
            <a:r>
              <a:rPr lang="en-US" sz="2800" dirty="0" smtClean="0"/>
              <a:t>:</a:t>
            </a:r>
          </a:p>
          <a:p>
            <a:pPr lvl="1" algn="just">
              <a:lnSpc>
                <a:spcPct val="80000"/>
              </a:lnSpc>
              <a:defRPr/>
            </a:pPr>
            <a:r>
              <a:rPr lang="en-US" dirty="0" smtClean="0"/>
              <a:t>NMDOT presents proposed projects to the State Transportation Commission for approval. </a:t>
            </a:r>
            <a:endParaRPr lang="en-US" dirty="0"/>
          </a:p>
          <a:p>
            <a:pPr lvl="1" algn="just">
              <a:lnSpc>
                <a:spcPct val="80000"/>
              </a:lnSpc>
              <a:defRPr/>
            </a:pPr>
            <a:r>
              <a:rPr lang="en-US" dirty="0"/>
              <a:t>Local Entity receives notification of State Transportation Commission’s </a:t>
            </a:r>
            <a:r>
              <a:rPr lang="en-US" dirty="0" smtClean="0"/>
              <a:t>approval/denial </a:t>
            </a:r>
            <a:r>
              <a:rPr lang="en-US" dirty="0"/>
              <a:t>from NMDOT</a:t>
            </a:r>
            <a:r>
              <a:rPr lang="en-US" dirty="0" smtClean="0"/>
              <a:t>.</a:t>
            </a:r>
            <a:endParaRPr lang="en-US" dirty="0"/>
          </a:p>
          <a:p>
            <a:pPr lvl="1" algn="just">
              <a:lnSpc>
                <a:spcPct val="80000"/>
              </a:lnSpc>
              <a:defRPr/>
            </a:pPr>
            <a:endParaRPr lang="en-US" dirty="0"/>
          </a:p>
          <a:p>
            <a:pPr algn="just">
              <a:lnSpc>
                <a:spcPct val="80000"/>
              </a:lnSpc>
              <a:defRPr/>
            </a:pPr>
            <a:r>
              <a:rPr lang="en-US" sz="2800" dirty="0"/>
              <a:t>June - July:</a:t>
            </a:r>
          </a:p>
          <a:p>
            <a:pPr lvl="1" algn="just">
              <a:lnSpc>
                <a:spcPct val="80000"/>
              </a:lnSpc>
              <a:defRPr/>
            </a:pPr>
            <a:r>
              <a:rPr lang="en-US" dirty="0"/>
              <a:t>Local Entity forwards a resolution to NMDOT.  Resolution must include:</a:t>
            </a:r>
          </a:p>
          <a:p>
            <a:pPr lvl="2" algn="just">
              <a:lnSpc>
                <a:spcPct val="80000"/>
              </a:lnSpc>
              <a:buClr>
                <a:srgbClr val="FF9900"/>
              </a:buClr>
              <a:buFont typeface="Wingdings" pitchFamily="2" charset="2"/>
              <a:buChar char="§"/>
              <a:defRPr/>
            </a:pPr>
            <a:r>
              <a:rPr lang="en-US" sz="2000" dirty="0"/>
              <a:t>Adopting the project &amp; verifying its priority standing.</a:t>
            </a:r>
          </a:p>
          <a:p>
            <a:pPr lvl="2" algn="just">
              <a:lnSpc>
                <a:spcPct val="80000"/>
              </a:lnSpc>
              <a:buClr>
                <a:srgbClr val="FF9900"/>
              </a:buClr>
              <a:buFont typeface="Wingdings" pitchFamily="2" charset="2"/>
              <a:buChar char="§"/>
              <a:defRPr/>
            </a:pPr>
            <a:r>
              <a:rPr lang="en-US" sz="2000" dirty="0"/>
              <a:t>Exact scope of work.</a:t>
            </a:r>
          </a:p>
          <a:p>
            <a:pPr lvl="2" algn="just">
              <a:lnSpc>
                <a:spcPct val="80000"/>
              </a:lnSpc>
              <a:buClr>
                <a:srgbClr val="FF9900"/>
              </a:buClr>
              <a:buFont typeface="Wingdings" pitchFamily="2" charset="2"/>
              <a:buChar char="§"/>
              <a:defRPr/>
            </a:pPr>
            <a:r>
              <a:rPr lang="en-US" sz="2000" dirty="0"/>
              <a:t>Route designation. (which streets/roads)</a:t>
            </a:r>
          </a:p>
          <a:p>
            <a:pPr lvl="2" algn="just">
              <a:lnSpc>
                <a:spcPct val="80000"/>
              </a:lnSpc>
              <a:buClr>
                <a:srgbClr val="FF9900"/>
              </a:buClr>
              <a:buFont typeface="Wingdings" pitchFamily="2" charset="2"/>
              <a:buChar char="§"/>
              <a:defRPr/>
            </a:pPr>
            <a:r>
              <a:rPr lang="en-US" sz="2000" dirty="0"/>
              <a:t>Termini.  (beginning point and ending point)</a:t>
            </a:r>
          </a:p>
          <a:p>
            <a:pPr lvl="2" algn="just">
              <a:lnSpc>
                <a:spcPct val="80000"/>
              </a:lnSpc>
              <a:buClr>
                <a:srgbClr val="FF9900"/>
              </a:buClr>
              <a:buFont typeface="Wingdings" pitchFamily="2" charset="2"/>
              <a:buChar char="§"/>
              <a:defRPr/>
            </a:pPr>
            <a:r>
              <a:rPr lang="en-US" sz="2000" dirty="0"/>
              <a:t>Reference the project cost (including State share of 75% and Entity share of 25%).</a:t>
            </a:r>
          </a:p>
          <a:p>
            <a:pPr lvl="2" algn="just">
              <a:lnSpc>
                <a:spcPct val="80000"/>
              </a:lnSpc>
              <a:buClr>
                <a:srgbClr val="FF9900"/>
              </a:buClr>
              <a:buFont typeface="Wingdings" pitchFamily="2" charset="2"/>
              <a:buChar char="§"/>
              <a:defRPr/>
            </a:pPr>
            <a:r>
              <a:rPr lang="en-US" sz="2000" dirty="0"/>
              <a:t>Project Number. (found on </a:t>
            </a:r>
            <a:r>
              <a:rPr lang="en-US" sz="2000" dirty="0" smtClean="0"/>
              <a:t>State Transportation Commission </a:t>
            </a:r>
            <a:r>
              <a:rPr lang="en-US" sz="2000" dirty="0"/>
              <a:t>notification)</a:t>
            </a:r>
          </a:p>
          <a:p>
            <a:pPr lvl="2" algn="just">
              <a:lnSpc>
                <a:spcPct val="80000"/>
              </a:lnSpc>
              <a:buClr>
                <a:srgbClr val="FF9900"/>
              </a:buClr>
              <a:buFont typeface="Wingdings" pitchFamily="2" charset="2"/>
              <a:buChar char="§"/>
              <a:defRPr/>
            </a:pPr>
            <a:r>
              <a:rPr lang="en-US" sz="2000" dirty="0"/>
              <a:t>Control Number. (found on </a:t>
            </a:r>
            <a:r>
              <a:rPr lang="en-US" sz="2000" dirty="0" smtClean="0"/>
              <a:t>State Transportation Commission </a:t>
            </a:r>
            <a:r>
              <a:rPr lang="en-US" sz="2000" dirty="0"/>
              <a:t>notification</a:t>
            </a:r>
            <a:r>
              <a:rPr lang="en-US" sz="2000" dirty="0" smtClean="0"/>
              <a:t>)</a:t>
            </a:r>
            <a:endParaRPr lang="en-US" altLang="en-US" sz="2200" dirty="0"/>
          </a:p>
          <a:p>
            <a:pPr marL="0" indent="0">
              <a:buNone/>
            </a:pPr>
            <a:endParaRPr lang="en-US" altLang="en-US" sz="2400" dirty="0"/>
          </a:p>
          <a:p>
            <a:pPr lvl="2">
              <a:lnSpc>
                <a:spcPct val="90000"/>
              </a:lnSpc>
              <a:buClr>
                <a:srgbClr val="FF9900"/>
              </a:buClr>
              <a:buFont typeface="Wingdings" pitchFamily="2" charset="2"/>
              <a:buChar char="ü"/>
            </a:pPr>
            <a:endParaRPr lang="en-US" altLang="en-US" sz="1800" b="1" dirty="0"/>
          </a:p>
          <a:p>
            <a:pPr lvl="1">
              <a:lnSpc>
                <a:spcPct val="80000"/>
              </a:lnSpc>
            </a:pPr>
            <a:endParaRPr lang="en-US" altLang="en-US" sz="2000" dirty="0"/>
          </a:p>
          <a:p>
            <a:pPr lvl="1">
              <a:lnSpc>
                <a:spcPct val="80000"/>
              </a:lnSpc>
            </a:pPr>
            <a:endParaRPr lang="en-US" altLang="en-US" sz="2000" dirty="0"/>
          </a:p>
          <a:p>
            <a:pPr marL="0" indent="0" eaLnBrk="1" hangingPunct="1">
              <a:lnSpc>
                <a:spcPct val="90000"/>
              </a:lnSpc>
              <a:buNone/>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sz="2400" dirty="0" smtClean="0"/>
          </a:p>
          <a:p>
            <a:pPr marL="0" indent="0" eaLnBrk="1" hangingPunct="1">
              <a:lnSpc>
                <a:spcPct val="90000"/>
              </a:lnSpc>
              <a:buFont typeface="Wingdings" pitchFamily="2" charset="2"/>
              <a:buNone/>
              <a:defRPr/>
            </a:pPr>
            <a:endParaRPr lang="en-US" sz="2400" dirty="0" smtClean="0"/>
          </a:p>
          <a:p>
            <a:pPr eaLnBrk="1" hangingPunct="1">
              <a:lnSpc>
                <a:spcPct val="90000"/>
              </a:lnSpc>
              <a:defRPr/>
            </a:pPr>
            <a:endParaRPr lang="en-US" sz="2400" dirty="0" smtClean="0"/>
          </a:p>
        </p:txBody>
      </p:sp>
      <p:sp>
        <p:nvSpPr>
          <p:cNvPr id="2" name="Slide Number Placeholder 1"/>
          <p:cNvSpPr>
            <a:spLocks noGrp="1"/>
          </p:cNvSpPr>
          <p:nvPr>
            <p:ph type="sldNum" sz="quarter" idx="12"/>
          </p:nvPr>
        </p:nvSpPr>
        <p:spPr/>
        <p:txBody>
          <a:bodyPr/>
          <a:lstStyle/>
          <a:p>
            <a:pPr>
              <a:defRPr/>
            </a:pPr>
            <a:fld id="{67E6FB96-27F5-4388-83D7-BC8C1A18CDC4}" type="slidenum">
              <a:rPr lang="en-US" smtClean="0">
                <a:solidFill>
                  <a:srgbClr val="000000"/>
                </a:solidFill>
              </a:rPr>
              <a:pPr>
                <a:defRPr/>
              </a:pPr>
              <a:t>19</a:t>
            </a:fld>
            <a:endParaRPr lang="en-US" dirty="0">
              <a:solidFill>
                <a:srgbClr val="000000"/>
              </a:solidFill>
            </a:endParaRPr>
          </a:p>
        </p:txBody>
      </p:sp>
      <p:sp>
        <p:nvSpPr>
          <p:cNvPr id="5" name="Rectangle 2"/>
          <p:cNvSpPr txBox="1">
            <a:spLocks noChangeArrowheads="1"/>
          </p:cNvSpPr>
          <p:nvPr/>
        </p:nvSpPr>
        <p:spPr>
          <a:xfrm>
            <a:off x="228600" y="381000"/>
            <a:ext cx="8715375" cy="1081087"/>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 </a:t>
            </a:r>
          </a:p>
        </p:txBody>
      </p:sp>
    </p:spTree>
    <p:extLst>
      <p:ext uri="{BB962C8B-B14F-4D97-AF65-F5344CB8AC3E}">
        <p14:creationId xmlns:p14="http://schemas.microsoft.com/office/powerpoint/2010/main" val="8981006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14313"/>
            <a:ext cx="8715375" cy="1462087"/>
          </a:xfrm>
        </p:spPr>
        <p:txBody>
          <a:bodyPr>
            <a:normAutofit/>
          </a:bodyPr>
          <a:lstStyle/>
          <a:p>
            <a:pPr algn="ctr" eaLnBrk="1" hangingPunct="1"/>
            <a:r>
              <a:rPr lang="en-US" dirty="0" smtClean="0"/>
              <a:t>Local Governments Road Fund</a:t>
            </a:r>
          </a:p>
        </p:txBody>
      </p:sp>
      <p:sp>
        <p:nvSpPr>
          <p:cNvPr id="4099" name="Rectangle 3"/>
          <p:cNvSpPr>
            <a:spLocks noGrp="1" noChangeArrowheads="1"/>
          </p:cNvSpPr>
          <p:nvPr>
            <p:ph type="body" sz="half" idx="1"/>
          </p:nvPr>
        </p:nvSpPr>
        <p:spPr>
          <a:xfrm>
            <a:off x="762000" y="1676400"/>
            <a:ext cx="7656512" cy="4800600"/>
          </a:xfrm>
        </p:spPr>
        <p:txBody>
          <a:bodyPr>
            <a:normAutofit fontScale="92500"/>
          </a:bodyPr>
          <a:lstStyle/>
          <a:p>
            <a:pPr marL="393192" lvl="1" indent="0">
              <a:lnSpc>
                <a:spcPct val="90000"/>
              </a:lnSpc>
              <a:buNone/>
              <a:defRPr/>
            </a:pPr>
            <a:endParaRPr lang="en-US" sz="1800" dirty="0"/>
          </a:p>
          <a:p>
            <a:pPr algn="just">
              <a:lnSpc>
                <a:spcPct val="90000"/>
              </a:lnSpc>
              <a:defRPr/>
            </a:pPr>
            <a:r>
              <a:rPr lang="en-US" sz="2400" dirty="0" smtClean="0"/>
              <a:t>Was established under NMSA 1978, Section 67-3-28 and Section 67-3-28.2 to </a:t>
            </a:r>
            <a:r>
              <a:rPr lang="en-US" sz="2400" dirty="0"/>
              <a:t>provide funds to Local Governments for projects where </a:t>
            </a:r>
            <a:r>
              <a:rPr lang="en-US" sz="2400" u="sng" dirty="0"/>
              <a:t>Local Entities take the lead</a:t>
            </a:r>
            <a:r>
              <a:rPr lang="en-US" sz="2400" dirty="0"/>
              <a:t> in developing and contracting construction and maintenance projects</a:t>
            </a:r>
            <a:r>
              <a:rPr lang="en-US" sz="2400" dirty="0" smtClean="0"/>
              <a:t>.</a:t>
            </a:r>
          </a:p>
          <a:p>
            <a:pPr>
              <a:lnSpc>
                <a:spcPct val="90000"/>
              </a:lnSpc>
              <a:defRPr/>
            </a:pPr>
            <a:endParaRPr lang="en-US" sz="2400" dirty="0"/>
          </a:p>
          <a:p>
            <a:pPr algn="just">
              <a:lnSpc>
                <a:spcPct val="90000"/>
              </a:lnSpc>
              <a:defRPr/>
            </a:pPr>
            <a:r>
              <a:rPr lang="en-US" sz="2400" dirty="0" smtClean="0"/>
              <a:t>The funding is eligible for </a:t>
            </a:r>
            <a:r>
              <a:rPr lang="en-US" sz="2400" dirty="0"/>
              <a:t>project development, construction, reconstruction, improvement, maintenance or repair of public highways, streets and public school parking lots, </a:t>
            </a:r>
            <a:r>
              <a:rPr lang="en-US" sz="2400" dirty="0" smtClean="0"/>
              <a:t>and acquisition </a:t>
            </a:r>
            <a:r>
              <a:rPr lang="en-US" sz="2400" dirty="0"/>
              <a:t>of </a:t>
            </a:r>
            <a:r>
              <a:rPr lang="en-US" sz="2400" dirty="0" smtClean="0"/>
              <a:t>right-of-way</a:t>
            </a:r>
            <a:r>
              <a:rPr lang="en-US" sz="2400" dirty="0"/>
              <a:t>.</a:t>
            </a:r>
            <a:endParaRPr lang="en-US" sz="2400" dirty="0" smtClean="0"/>
          </a:p>
          <a:p>
            <a:pPr>
              <a:lnSpc>
                <a:spcPct val="90000"/>
              </a:lnSpc>
              <a:defRPr/>
            </a:pPr>
            <a:endParaRPr lang="en-US" sz="2400" dirty="0" smtClean="0"/>
          </a:p>
          <a:p>
            <a:pPr>
              <a:lnSpc>
                <a:spcPct val="90000"/>
              </a:lnSpc>
              <a:defRPr/>
            </a:pPr>
            <a:r>
              <a:rPr lang="en-US" sz="2400" dirty="0"/>
              <a:t>State Funding</a:t>
            </a:r>
          </a:p>
          <a:p>
            <a:pPr lvl="1">
              <a:lnSpc>
                <a:spcPct val="90000"/>
              </a:lnSpc>
              <a:defRPr/>
            </a:pPr>
            <a:r>
              <a:rPr lang="en-US" sz="2000" dirty="0"/>
              <a:t>75% State Match</a:t>
            </a:r>
          </a:p>
          <a:p>
            <a:pPr lvl="1">
              <a:lnSpc>
                <a:spcPct val="90000"/>
              </a:lnSpc>
              <a:defRPr/>
            </a:pPr>
            <a:r>
              <a:rPr lang="en-US" sz="2000" dirty="0"/>
              <a:t>25% Local Entity Match</a:t>
            </a:r>
          </a:p>
          <a:p>
            <a:pPr>
              <a:lnSpc>
                <a:spcPct val="90000"/>
              </a:lnSpc>
              <a:defRPr/>
            </a:pPr>
            <a:endParaRPr lang="en-US" sz="2400" dirty="0"/>
          </a:p>
        </p:txBody>
      </p:sp>
      <p:sp>
        <p:nvSpPr>
          <p:cNvPr id="2" name="Slide Number Placeholder 1"/>
          <p:cNvSpPr>
            <a:spLocks noGrp="1"/>
          </p:cNvSpPr>
          <p:nvPr>
            <p:ph type="sldNum" sz="quarter" idx="12"/>
          </p:nvPr>
        </p:nvSpPr>
        <p:spPr/>
        <p:txBody>
          <a:bodyPr/>
          <a:lstStyle/>
          <a:p>
            <a:pPr>
              <a:defRPr/>
            </a:pPr>
            <a:fld id="{67E6FB96-27F5-4388-83D7-BC8C1A18CDC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113106193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762000"/>
            <a:ext cx="8715375" cy="1081087"/>
          </a:xfrm>
        </p:spPr>
        <p:txBody>
          <a:bodyPr>
            <a:normAutofit fontScale="90000"/>
          </a:bodyPr>
          <a:lstStyle/>
          <a:p>
            <a:pPr algn="ctr"/>
            <a:r>
              <a:rPr lang="en-US" sz="4000" dirty="0" smtClean="0"/>
              <a:t> </a:t>
            </a:r>
            <a:r>
              <a:rPr lang="en-US" sz="4000" dirty="0"/>
              <a:t/>
            </a:r>
            <a:br>
              <a:rPr lang="en-US" sz="4000" dirty="0"/>
            </a:br>
            <a:r>
              <a:rPr lang="en-US" sz="4400" dirty="0" smtClean="0"/>
              <a:t/>
            </a:r>
            <a:br>
              <a:rPr lang="en-US" sz="4400" dirty="0" smtClean="0"/>
            </a:br>
            <a:r>
              <a:rPr lang="en-US" sz="4000" dirty="0"/>
              <a:t>Local Government Road Fund Timeline </a:t>
            </a:r>
            <a:br>
              <a:rPr lang="en-US" sz="4000" dirty="0"/>
            </a:br>
            <a:endParaRPr lang="en-US" sz="4400" dirty="0" smtClean="0"/>
          </a:p>
        </p:txBody>
      </p:sp>
      <p:sp>
        <p:nvSpPr>
          <p:cNvPr id="4099" name="Rectangle 3"/>
          <p:cNvSpPr>
            <a:spLocks noGrp="1" noChangeArrowheads="1"/>
          </p:cNvSpPr>
          <p:nvPr>
            <p:ph type="body" sz="half" idx="1"/>
          </p:nvPr>
        </p:nvSpPr>
        <p:spPr>
          <a:xfrm>
            <a:off x="762000" y="1676400"/>
            <a:ext cx="7656512" cy="5029200"/>
          </a:xfrm>
        </p:spPr>
        <p:txBody>
          <a:bodyPr>
            <a:normAutofit/>
          </a:bodyPr>
          <a:lstStyle/>
          <a:p>
            <a:pPr algn="just">
              <a:defRPr/>
            </a:pPr>
            <a:r>
              <a:rPr lang="en-US" sz="2800" dirty="0"/>
              <a:t>June – August:</a:t>
            </a:r>
          </a:p>
          <a:p>
            <a:pPr lvl="1" algn="just">
              <a:defRPr/>
            </a:pPr>
            <a:r>
              <a:rPr lang="en-US" dirty="0"/>
              <a:t>Once </a:t>
            </a:r>
            <a:r>
              <a:rPr lang="en-US" dirty="0" smtClean="0"/>
              <a:t>the resolution is received an agreement will be drafted and sent to </a:t>
            </a:r>
            <a:r>
              <a:rPr lang="en-US" dirty="0"/>
              <a:t>the Entity for </a:t>
            </a:r>
            <a:r>
              <a:rPr lang="en-US" dirty="0" smtClean="0"/>
              <a:t>signature/approval by appropriate governing body.  </a:t>
            </a:r>
            <a:endParaRPr lang="en-US" dirty="0"/>
          </a:p>
          <a:p>
            <a:pPr lvl="1" algn="just">
              <a:defRPr/>
            </a:pPr>
            <a:r>
              <a:rPr lang="en-US" dirty="0"/>
              <a:t>When </a:t>
            </a:r>
            <a:r>
              <a:rPr lang="en-US" dirty="0" smtClean="0"/>
              <a:t>the district receives approved agreements from Entity</a:t>
            </a:r>
            <a:r>
              <a:rPr lang="en-US" dirty="0"/>
              <a:t>, </a:t>
            </a:r>
            <a:r>
              <a:rPr lang="en-US" dirty="0" smtClean="0"/>
              <a:t>they are submitted to the Local Government Road Fund Coordinator for execution.</a:t>
            </a:r>
            <a:endParaRPr lang="en-US" dirty="0"/>
          </a:p>
          <a:p>
            <a:pPr lvl="1" algn="just">
              <a:defRPr/>
            </a:pPr>
            <a:r>
              <a:rPr lang="en-US" dirty="0" smtClean="0"/>
              <a:t>Upon execution the funds are available for disbursement.</a:t>
            </a:r>
            <a:endParaRPr lang="en-US" dirty="0"/>
          </a:p>
          <a:p>
            <a:pPr marL="0" indent="0">
              <a:buNone/>
            </a:pPr>
            <a:endParaRPr lang="en-US" altLang="en-US" sz="2400" dirty="0"/>
          </a:p>
          <a:p>
            <a:pPr lvl="2">
              <a:lnSpc>
                <a:spcPct val="90000"/>
              </a:lnSpc>
              <a:buClr>
                <a:srgbClr val="FF9900"/>
              </a:buClr>
              <a:buFont typeface="Wingdings" pitchFamily="2" charset="2"/>
              <a:buChar char="ü"/>
            </a:pPr>
            <a:endParaRPr lang="en-US" altLang="en-US" sz="1800" b="1" dirty="0"/>
          </a:p>
          <a:p>
            <a:pPr lvl="1">
              <a:lnSpc>
                <a:spcPct val="80000"/>
              </a:lnSpc>
            </a:pPr>
            <a:endParaRPr lang="en-US" altLang="en-US" sz="2000" dirty="0"/>
          </a:p>
          <a:p>
            <a:pPr lvl="1">
              <a:lnSpc>
                <a:spcPct val="80000"/>
              </a:lnSpc>
            </a:pPr>
            <a:endParaRPr lang="en-US" altLang="en-US" sz="2000" dirty="0"/>
          </a:p>
          <a:p>
            <a:pPr marL="0" indent="0" eaLnBrk="1" hangingPunct="1">
              <a:lnSpc>
                <a:spcPct val="90000"/>
              </a:lnSpc>
              <a:buNone/>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sz="2400" dirty="0" smtClean="0"/>
          </a:p>
          <a:p>
            <a:pPr marL="0" indent="0" eaLnBrk="1" hangingPunct="1">
              <a:lnSpc>
                <a:spcPct val="90000"/>
              </a:lnSpc>
              <a:buFont typeface="Wingdings" pitchFamily="2" charset="2"/>
              <a:buNone/>
              <a:defRPr/>
            </a:pPr>
            <a:endParaRPr lang="en-US" sz="2400" dirty="0" smtClean="0"/>
          </a:p>
          <a:p>
            <a:pPr eaLnBrk="1" hangingPunct="1">
              <a:lnSpc>
                <a:spcPct val="90000"/>
              </a:lnSpc>
              <a:defRPr/>
            </a:pPr>
            <a:endParaRPr lang="en-US" sz="2400" dirty="0" smtClean="0"/>
          </a:p>
        </p:txBody>
      </p:sp>
      <p:sp>
        <p:nvSpPr>
          <p:cNvPr id="2" name="Slide Number Placeholder 1"/>
          <p:cNvSpPr>
            <a:spLocks noGrp="1"/>
          </p:cNvSpPr>
          <p:nvPr>
            <p:ph type="sldNum" sz="quarter" idx="12"/>
          </p:nvPr>
        </p:nvSpPr>
        <p:spPr/>
        <p:txBody>
          <a:bodyPr/>
          <a:lstStyle/>
          <a:p>
            <a:pPr>
              <a:defRPr/>
            </a:pPr>
            <a:fld id="{67E6FB96-27F5-4388-83D7-BC8C1A18CDC4}" type="slidenum">
              <a:rPr lang="en-US" smtClean="0">
                <a:solidFill>
                  <a:srgbClr val="000000"/>
                </a:solidFill>
              </a:rPr>
              <a:pPr>
                <a:defRPr/>
              </a:pPr>
              <a:t>20</a:t>
            </a:fld>
            <a:endParaRPr lang="en-US" dirty="0">
              <a:solidFill>
                <a:srgbClr val="000000"/>
              </a:solidFill>
            </a:endParaRPr>
          </a:p>
        </p:txBody>
      </p:sp>
      <p:sp>
        <p:nvSpPr>
          <p:cNvPr id="5" name="Rectangle 2"/>
          <p:cNvSpPr txBox="1">
            <a:spLocks noChangeArrowheads="1"/>
          </p:cNvSpPr>
          <p:nvPr/>
        </p:nvSpPr>
        <p:spPr>
          <a:xfrm>
            <a:off x="228600" y="381000"/>
            <a:ext cx="8715375" cy="1081087"/>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 </a:t>
            </a:r>
          </a:p>
        </p:txBody>
      </p:sp>
    </p:spTree>
    <p:extLst>
      <p:ext uri="{BB962C8B-B14F-4D97-AF65-F5344CB8AC3E}">
        <p14:creationId xmlns:p14="http://schemas.microsoft.com/office/powerpoint/2010/main" val="333163139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762000"/>
            <a:ext cx="8715375" cy="1081087"/>
          </a:xfrm>
        </p:spPr>
        <p:txBody>
          <a:bodyPr>
            <a:normAutofit fontScale="90000"/>
          </a:bodyPr>
          <a:lstStyle/>
          <a:p>
            <a:pPr algn="ctr"/>
            <a:r>
              <a:rPr lang="en-US" sz="4400" dirty="0" smtClean="0"/>
              <a:t/>
            </a:r>
            <a:br>
              <a:rPr lang="en-US" sz="4400" dirty="0" smtClean="0"/>
            </a:br>
            <a:endParaRPr lang="en-US" sz="4400" dirty="0" smtClean="0"/>
          </a:p>
        </p:txBody>
      </p:sp>
      <p:sp>
        <p:nvSpPr>
          <p:cNvPr id="4099" name="Rectangle 3"/>
          <p:cNvSpPr>
            <a:spLocks noGrp="1" noChangeArrowheads="1"/>
          </p:cNvSpPr>
          <p:nvPr>
            <p:ph type="body" sz="half" idx="1"/>
          </p:nvPr>
        </p:nvSpPr>
        <p:spPr>
          <a:xfrm>
            <a:off x="762000" y="1676400"/>
            <a:ext cx="7656512" cy="5029200"/>
          </a:xfrm>
        </p:spPr>
        <p:txBody>
          <a:bodyPr>
            <a:normAutofit fontScale="85000" lnSpcReduction="10000"/>
          </a:bodyPr>
          <a:lstStyle/>
          <a:p>
            <a:pPr lvl="0" algn="just"/>
            <a:r>
              <a:rPr lang="en-US" sz="2900" dirty="0"/>
              <a:t>Upon receipt of all required documentation from the District the Local Government Road Fund Unit shall initiate approval for release of </a:t>
            </a:r>
            <a:r>
              <a:rPr lang="en-US" sz="2900" dirty="0" smtClean="0"/>
              <a:t>funding</a:t>
            </a:r>
          </a:p>
          <a:p>
            <a:pPr algn="just"/>
            <a:endParaRPr lang="en-US" sz="1200" dirty="0" smtClean="0"/>
          </a:p>
          <a:p>
            <a:pPr lvl="1" algn="just"/>
            <a:r>
              <a:rPr lang="en-US" dirty="0"/>
              <a:t>Cover letter from Public Entity requesting disbursement,</a:t>
            </a:r>
          </a:p>
          <a:p>
            <a:pPr lvl="1" algn="just"/>
            <a:r>
              <a:rPr lang="en-US" dirty="0"/>
              <a:t>Notice of Award/Work Order</a:t>
            </a:r>
          </a:p>
          <a:p>
            <a:pPr lvl="1" algn="just"/>
            <a:r>
              <a:rPr lang="en-US" dirty="0"/>
              <a:t>Notice to Proceed</a:t>
            </a:r>
          </a:p>
          <a:p>
            <a:pPr lvl="1" algn="just"/>
            <a:r>
              <a:rPr lang="en-US" dirty="0"/>
              <a:t> Amendments (if applicable)</a:t>
            </a:r>
          </a:p>
          <a:p>
            <a:pPr lvl="1" algn="just"/>
            <a:r>
              <a:rPr lang="en-US" dirty="0"/>
              <a:t>Summary of costs and quantities</a:t>
            </a:r>
          </a:p>
          <a:p>
            <a:pPr algn="just"/>
            <a:endParaRPr lang="en-US" sz="1200" dirty="0"/>
          </a:p>
          <a:p>
            <a:pPr algn="just"/>
            <a:endParaRPr lang="en-US" sz="1200" dirty="0" smtClean="0"/>
          </a:p>
          <a:p>
            <a:pPr algn="just"/>
            <a:r>
              <a:rPr lang="en-US" sz="2900" dirty="0" smtClean="0"/>
              <a:t>Funds </a:t>
            </a:r>
            <a:r>
              <a:rPr lang="en-US" sz="2900" dirty="0"/>
              <a:t>are </a:t>
            </a:r>
            <a:r>
              <a:rPr lang="en-US" sz="2900" dirty="0" smtClean="0"/>
              <a:t>disbursed </a:t>
            </a:r>
            <a:r>
              <a:rPr lang="en-US" sz="2900" dirty="0"/>
              <a:t>in a single lump sum payment </a:t>
            </a:r>
            <a:endParaRPr lang="en-US" sz="2900" dirty="0" smtClean="0"/>
          </a:p>
          <a:p>
            <a:pPr algn="just"/>
            <a:r>
              <a:rPr lang="en-US" sz="2900" dirty="0"/>
              <a:t>The disbursement shall be in the amount as approved by the State Transportation Commission</a:t>
            </a:r>
            <a:r>
              <a:rPr lang="en-US" sz="2900" dirty="0" smtClean="0"/>
              <a:t>.</a:t>
            </a:r>
          </a:p>
          <a:p>
            <a:pPr marL="0" indent="0">
              <a:buNone/>
            </a:pPr>
            <a:endParaRPr lang="en-US" sz="2900" dirty="0"/>
          </a:p>
          <a:p>
            <a:endParaRPr lang="en-US" sz="2900" dirty="0"/>
          </a:p>
          <a:p>
            <a:pPr lvl="0"/>
            <a:endParaRPr lang="en-US" sz="2000" dirty="0" smtClean="0"/>
          </a:p>
          <a:p>
            <a:pPr lvl="1"/>
            <a:endParaRPr lang="en-US" dirty="0"/>
          </a:p>
          <a:p>
            <a:pPr lvl="1"/>
            <a:endParaRPr lang="en-US" dirty="0" smtClean="0"/>
          </a:p>
          <a:p>
            <a:pPr marL="393192" lvl="1" indent="0">
              <a:buNone/>
            </a:pPr>
            <a:endParaRPr lang="en-US" dirty="0" smtClean="0"/>
          </a:p>
          <a:p>
            <a:pPr marL="393192" lvl="1" indent="0">
              <a:buNone/>
            </a:pPr>
            <a:endParaRPr lang="en-US" dirty="0"/>
          </a:p>
          <a:p>
            <a:pPr lvl="2">
              <a:lnSpc>
                <a:spcPct val="90000"/>
              </a:lnSpc>
              <a:buClr>
                <a:srgbClr val="FF9900"/>
              </a:buClr>
              <a:buFont typeface="Wingdings" pitchFamily="2" charset="2"/>
              <a:buChar char="ü"/>
            </a:pPr>
            <a:endParaRPr lang="en-US" altLang="en-US" sz="1800" b="1" dirty="0"/>
          </a:p>
          <a:p>
            <a:pPr lvl="1">
              <a:lnSpc>
                <a:spcPct val="80000"/>
              </a:lnSpc>
            </a:pPr>
            <a:endParaRPr lang="en-US" altLang="en-US" sz="2000" dirty="0"/>
          </a:p>
          <a:p>
            <a:pPr lvl="1">
              <a:lnSpc>
                <a:spcPct val="80000"/>
              </a:lnSpc>
            </a:pPr>
            <a:endParaRPr lang="en-US" altLang="en-US" sz="2000" dirty="0"/>
          </a:p>
          <a:p>
            <a:pPr marL="0" indent="0" eaLnBrk="1" hangingPunct="1">
              <a:lnSpc>
                <a:spcPct val="90000"/>
              </a:lnSpc>
              <a:buNone/>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sz="2400" dirty="0" smtClean="0"/>
          </a:p>
          <a:p>
            <a:pPr marL="0" indent="0" eaLnBrk="1" hangingPunct="1">
              <a:lnSpc>
                <a:spcPct val="90000"/>
              </a:lnSpc>
              <a:buFont typeface="Wingdings" pitchFamily="2" charset="2"/>
              <a:buNone/>
              <a:defRPr/>
            </a:pPr>
            <a:endParaRPr lang="en-US" sz="2400" dirty="0" smtClean="0"/>
          </a:p>
          <a:p>
            <a:pPr eaLnBrk="1" hangingPunct="1">
              <a:lnSpc>
                <a:spcPct val="90000"/>
              </a:lnSpc>
              <a:defRPr/>
            </a:pPr>
            <a:endParaRPr lang="en-US" sz="2400" dirty="0" smtClean="0"/>
          </a:p>
        </p:txBody>
      </p:sp>
      <p:sp>
        <p:nvSpPr>
          <p:cNvPr id="2" name="Slide Number Placeholder 1"/>
          <p:cNvSpPr>
            <a:spLocks noGrp="1"/>
          </p:cNvSpPr>
          <p:nvPr>
            <p:ph type="sldNum" sz="quarter" idx="12"/>
          </p:nvPr>
        </p:nvSpPr>
        <p:spPr/>
        <p:txBody>
          <a:bodyPr/>
          <a:lstStyle/>
          <a:p>
            <a:pPr>
              <a:defRPr/>
            </a:pPr>
            <a:fld id="{67E6FB96-27F5-4388-83D7-BC8C1A18CDC4}" type="slidenum">
              <a:rPr lang="en-US" smtClean="0">
                <a:solidFill>
                  <a:srgbClr val="000000"/>
                </a:solidFill>
              </a:rPr>
              <a:pPr>
                <a:defRPr/>
              </a:pPr>
              <a:t>21</a:t>
            </a:fld>
            <a:endParaRPr lang="en-US" dirty="0">
              <a:solidFill>
                <a:srgbClr val="000000"/>
              </a:solidFill>
            </a:endParaRPr>
          </a:p>
        </p:txBody>
      </p:sp>
      <p:sp>
        <p:nvSpPr>
          <p:cNvPr id="5" name="Rectangle 2"/>
          <p:cNvSpPr txBox="1">
            <a:spLocks noChangeArrowheads="1"/>
          </p:cNvSpPr>
          <p:nvPr/>
        </p:nvSpPr>
        <p:spPr>
          <a:xfrm>
            <a:off x="228600" y="381000"/>
            <a:ext cx="8715375" cy="1081087"/>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LGRF Disbursements </a:t>
            </a:r>
          </a:p>
        </p:txBody>
      </p:sp>
    </p:spTree>
    <p:extLst>
      <p:ext uri="{BB962C8B-B14F-4D97-AF65-F5344CB8AC3E}">
        <p14:creationId xmlns:p14="http://schemas.microsoft.com/office/powerpoint/2010/main" val="25309356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D6EDA6A-89E5-4BAE-BFE9-F1A9828A5773}" type="slidenum">
              <a:rPr lang="en-US" smtClean="0">
                <a:solidFill>
                  <a:srgbClr val="000000"/>
                </a:solidFill>
              </a:rPr>
              <a:pPr>
                <a:defRPr/>
              </a:pPr>
              <a:t>3</a:t>
            </a:fld>
            <a:endParaRPr lang="en-US" dirty="0">
              <a:solidFill>
                <a:srgbClr val="00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84582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914400"/>
            <a:ext cx="8686800" cy="661720"/>
          </a:xfrm>
          <a:prstGeom prst="rect">
            <a:avLst/>
          </a:prstGeom>
          <a:noFill/>
        </p:spPr>
        <p:txBody>
          <a:bodyPr wrap="square" rtlCol="0">
            <a:spAutoFit/>
          </a:bodyPr>
          <a:lstStyle/>
          <a:p>
            <a:r>
              <a:rPr lang="en-US" sz="1900" dirty="0"/>
              <a:t>The total FY 2016 Local Government Road Fund revenue forecast is $22.5 million.</a:t>
            </a:r>
          </a:p>
          <a:p>
            <a:endParaRPr lang="en-US" dirty="0"/>
          </a:p>
        </p:txBody>
      </p:sp>
    </p:spTree>
    <p:extLst>
      <p:ext uri="{BB962C8B-B14F-4D97-AF65-F5344CB8AC3E}">
        <p14:creationId xmlns:p14="http://schemas.microsoft.com/office/powerpoint/2010/main" val="41370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D6EDA6A-89E5-4BAE-BFE9-F1A9828A5773}" type="slidenum">
              <a:rPr lang="en-US" smtClean="0">
                <a:solidFill>
                  <a:srgbClr val="000000"/>
                </a:solidFill>
              </a:rPr>
              <a:pPr>
                <a:defRPr/>
              </a:pPr>
              <a:t>4</a:t>
            </a:fld>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280400" cy="553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651639"/>
            <a:ext cx="6324600" cy="954107"/>
          </a:xfrm>
          <a:prstGeom prst="rect">
            <a:avLst/>
          </a:prstGeom>
          <a:noFill/>
        </p:spPr>
        <p:txBody>
          <a:bodyPr wrap="square" rtlCol="0">
            <a:spAutoFit/>
          </a:bodyPr>
          <a:lstStyle/>
          <a:p>
            <a:pPr algn="ctr"/>
            <a:r>
              <a:rPr lang="en-US" dirty="0"/>
              <a:t>Local Government Road Fund Revenue History:</a:t>
            </a:r>
          </a:p>
          <a:p>
            <a:pPr algn="ctr"/>
            <a:r>
              <a:rPr lang="en-US" dirty="0"/>
              <a:t>FY 2006 </a:t>
            </a:r>
            <a:r>
              <a:rPr lang="en-US" dirty="0" smtClean="0"/>
              <a:t>- </a:t>
            </a:r>
            <a:r>
              <a:rPr lang="en-US" dirty="0"/>
              <a:t>2016 Forecast</a:t>
            </a:r>
          </a:p>
          <a:p>
            <a:endParaRPr lang="en-US" dirty="0"/>
          </a:p>
        </p:txBody>
      </p:sp>
    </p:spTree>
    <p:extLst>
      <p:ext uri="{BB962C8B-B14F-4D97-AF65-F5344CB8AC3E}">
        <p14:creationId xmlns:p14="http://schemas.microsoft.com/office/powerpoint/2010/main" val="88682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0694DF0-6CFE-45DE-A685-35A889D07326}" type="slidenum">
              <a:rPr lang="en-US" smtClean="0">
                <a:solidFill>
                  <a:srgbClr val="000000"/>
                </a:solidFill>
              </a:rPr>
              <a:pPr>
                <a:defRPr/>
              </a:pPr>
              <a:t>5</a:t>
            </a:fld>
            <a:endParaRPr lang="en-US" dirty="0">
              <a:solidFill>
                <a:srgbClr val="000000"/>
              </a:solidFill>
            </a:endParaRPr>
          </a:p>
        </p:txBody>
      </p:sp>
      <p:graphicFrame>
        <p:nvGraphicFramePr>
          <p:cNvPr id="4" name="Chart 3"/>
          <p:cNvGraphicFramePr>
            <a:graphicFrameLocks noGrp="1"/>
          </p:cNvGraphicFramePr>
          <p:nvPr>
            <p:extLst>
              <p:ext uri="{D42A27DB-BD31-4B8C-83A1-F6EECF244321}">
                <p14:modId xmlns:p14="http://schemas.microsoft.com/office/powerpoint/2010/main" val="20243761"/>
              </p:ext>
            </p:extLst>
          </p:nvPr>
        </p:nvGraphicFramePr>
        <p:xfrm>
          <a:off x="245533" y="990600"/>
          <a:ext cx="8652933" cy="558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664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14313"/>
            <a:ext cx="8715375" cy="1081087"/>
          </a:xfrm>
        </p:spPr>
        <p:txBody>
          <a:bodyPr>
            <a:normAutofit fontScale="90000"/>
          </a:bodyPr>
          <a:lstStyle/>
          <a:p>
            <a:pPr algn="ctr" eaLnBrk="1" hangingPunct="1"/>
            <a:r>
              <a:rPr lang="en-US" dirty="0" smtClean="0"/>
              <a:t>Local Government Road Programs</a:t>
            </a:r>
          </a:p>
        </p:txBody>
      </p:sp>
      <p:sp>
        <p:nvSpPr>
          <p:cNvPr id="4099" name="Rectangle 3"/>
          <p:cNvSpPr>
            <a:spLocks noGrp="1" noChangeArrowheads="1"/>
          </p:cNvSpPr>
          <p:nvPr>
            <p:ph type="body" sz="half" idx="1"/>
          </p:nvPr>
        </p:nvSpPr>
        <p:spPr>
          <a:xfrm>
            <a:off x="762000" y="1219200"/>
            <a:ext cx="7656512" cy="3276600"/>
          </a:xfrm>
        </p:spPr>
        <p:txBody>
          <a:bodyPr>
            <a:normAutofit lnSpcReduction="10000"/>
          </a:bodyPr>
          <a:lstStyle/>
          <a:p>
            <a:pPr marL="0" indent="0" eaLnBrk="1" hangingPunct="1">
              <a:lnSpc>
                <a:spcPct val="90000"/>
              </a:lnSpc>
              <a:buNone/>
              <a:defRPr/>
            </a:pPr>
            <a:endParaRPr lang="en-US" sz="1800" dirty="0"/>
          </a:p>
          <a:p>
            <a:pPr marL="0" indent="0">
              <a:lnSpc>
                <a:spcPct val="80000"/>
              </a:lnSpc>
              <a:buNone/>
            </a:pPr>
            <a:r>
              <a:rPr lang="en-US" altLang="en-US" sz="2400" b="1" dirty="0" smtClean="0"/>
              <a:t>The four primary Programs funded by Local Government Road Fund:</a:t>
            </a:r>
            <a:endParaRPr lang="en-US" altLang="en-US" sz="2100" b="1" dirty="0"/>
          </a:p>
          <a:p>
            <a:pPr>
              <a:lnSpc>
                <a:spcPct val="80000"/>
              </a:lnSpc>
            </a:pPr>
            <a:endParaRPr lang="en-US" altLang="en-US" sz="2100" b="1" dirty="0" smtClean="0"/>
          </a:p>
          <a:p>
            <a:pPr>
              <a:lnSpc>
                <a:spcPct val="80000"/>
              </a:lnSpc>
            </a:pPr>
            <a:r>
              <a:rPr lang="en-US" altLang="en-US" sz="2100" b="1" dirty="0" smtClean="0"/>
              <a:t>Cooperative Agreement Program </a:t>
            </a:r>
            <a:r>
              <a:rPr lang="en-US" altLang="en-US" sz="2100" b="1" dirty="0"/>
              <a:t>– </a:t>
            </a:r>
            <a:r>
              <a:rPr lang="en-US" altLang="en-US" sz="2100" b="1" dirty="0" smtClean="0"/>
              <a:t>SP</a:t>
            </a:r>
          </a:p>
          <a:p>
            <a:pPr marL="0" indent="0">
              <a:lnSpc>
                <a:spcPct val="80000"/>
              </a:lnSpc>
              <a:buNone/>
            </a:pPr>
            <a:endParaRPr lang="en-US" altLang="en-US" sz="2100" b="1" dirty="0" smtClean="0"/>
          </a:p>
          <a:p>
            <a:pPr>
              <a:lnSpc>
                <a:spcPct val="80000"/>
              </a:lnSpc>
            </a:pPr>
            <a:r>
              <a:rPr lang="en-US" altLang="en-US" sz="2100" b="1" dirty="0" smtClean="0"/>
              <a:t>County </a:t>
            </a:r>
            <a:r>
              <a:rPr lang="en-US" altLang="en-US" sz="2100" b="1" dirty="0"/>
              <a:t>Arterial Program – CAP</a:t>
            </a:r>
          </a:p>
          <a:p>
            <a:pPr marL="393192" lvl="1" indent="0">
              <a:lnSpc>
                <a:spcPct val="80000"/>
              </a:lnSpc>
              <a:buNone/>
            </a:pPr>
            <a:endParaRPr lang="en-US" altLang="en-US" sz="2000" dirty="0"/>
          </a:p>
          <a:p>
            <a:pPr>
              <a:lnSpc>
                <a:spcPct val="80000"/>
              </a:lnSpc>
            </a:pPr>
            <a:r>
              <a:rPr lang="en-US" altLang="en-US" sz="2100" b="1" dirty="0"/>
              <a:t>School Bus Route Program – SB</a:t>
            </a:r>
          </a:p>
          <a:p>
            <a:pPr lvl="1">
              <a:lnSpc>
                <a:spcPct val="80000"/>
              </a:lnSpc>
            </a:pPr>
            <a:endParaRPr lang="en-US" altLang="en-US" sz="2000" dirty="0"/>
          </a:p>
          <a:p>
            <a:pPr>
              <a:lnSpc>
                <a:spcPct val="80000"/>
              </a:lnSpc>
            </a:pPr>
            <a:r>
              <a:rPr lang="en-US" altLang="en-US" sz="2100" b="1" dirty="0"/>
              <a:t>Municipal Arterial Program - MAP</a:t>
            </a:r>
          </a:p>
          <a:p>
            <a:pPr marL="0" indent="0" algn="ctr" eaLnBrk="1" hangingPunct="1">
              <a:lnSpc>
                <a:spcPct val="90000"/>
              </a:lnSpc>
              <a:buNone/>
              <a:defRPr/>
            </a:pPr>
            <a:endParaRPr lang="en-US" sz="2400" dirty="0" smtClean="0"/>
          </a:p>
          <a:p>
            <a:pPr eaLnBrk="1" hangingPunct="1">
              <a:lnSpc>
                <a:spcPct val="90000"/>
              </a:lnSpc>
              <a:defRPr/>
            </a:pPr>
            <a:endParaRPr lang="en-US" sz="2400" dirty="0" smtClean="0"/>
          </a:p>
          <a:p>
            <a:pPr marL="0" indent="0" eaLnBrk="1" hangingPunct="1">
              <a:lnSpc>
                <a:spcPct val="90000"/>
              </a:lnSpc>
              <a:buNone/>
              <a:defRPr/>
            </a:pPr>
            <a:endParaRPr lang="en-US" sz="2400" dirty="0" smtClean="0"/>
          </a:p>
          <a:p>
            <a:pPr marL="0" indent="0" eaLnBrk="1" hangingPunct="1">
              <a:lnSpc>
                <a:spcPct val="90000"/>
              </a:lnSpc>
              <a:buFont typeface="Wingdings" pitchFamily="2" charset="2"/>
              <a:buNone/>
              <a:defRPr/>
            </a:pPr>
            <a:endParaRPr lang="en-US" sz="2400" dirty="0" smtClean="0"/>
          </a:p>
          <a:p>
            <a:pPr eaLnBrk="1" hangingPunct="1">
              <a:lnSpc>
                <a:spcPct val="90000"/>
              </a:lnSpc>
              <a:defRPr/>
            </a:pPr>
            <a:endParaRPr lang="en-US" sz="2400" dirty="0" smtClean="0"/>
          </a:p>
        </p:txBody>
      </p:sp>
      <p:sp>
        <p:nvSpPr>
          <p:cNvPr id="2" name="Slide Number Placeholder 1"/>
          <p:cNvSpPr>
            <a:spLocks noGrp="1"/>
          </p:cNvSpPr>
          <p:nvPr>
            <p:ph type="sldNum" sz="quarter" idx="12"/>
          </p:nvPr>
        </p:nvSpPr>
        <p:spPr/>
        <p:txBody>
          <a:bodyPr/>
          <a:lstStyle/>
          <a:p>
            <a:pPr>
              <a:defRPr/>
            </a:pPr>
            <a:fld id="{67E6FB96-27F5-4388-83D7-BC8C1A18CDC4}" type="slidenum">
              <a:rPr lang="en-US" smtClean="0">
                <a:solidFill>
                  <a:srgbClr val="000000"/>
                </a:solidFill>
              </a:rPr>
              <a:pPr>
                <a:defRPr/>
              </a:pPr>
              <a:t>6</a:t>
            </a:fld>
            <a:endParaRPr lang="en-US" dirty="0">
              <a:solidFill>
                <a:srgbClr val="000000"/>
              </a:solidFill>
            </a:endParaRPr>
          </a:p>
        </p:txBody>
      </p:sp>
      <p:pic>
        <p:nvPicPr>
          <p:cNvPr id="2052" name="Picture 4" descr="Santa%20fe%20Plaza%20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495800"/>
            <a:ext cx="35052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0335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14313"/>
            <a:ext cx="8715375" cy="1081087"/>
          </a:xfrm>
        </p:spPr>
        <p:txBody>
          <a:bodyPr>
            <a:normAutofit fontScale="90000"/>
          </a:bodyPr>
          <a:lstStyle/>
          <a:p>
            <a:pPr algn="ctr" eaLnBrk="1" hangingPunct="1"/>
            <a:r>
              <a:rPr lang="en-US" dirty="0" smtClean="0"/>
              <a:t>Local Government Road Programs</a:t>
            </a:r>
          </a:p>
        </p:txBody>
      </p:sp>
      <p:sp>
        <p:nvSpPr>
          <p:cNvPr id="4099" name="Rectangle 3"/>
          <p:cNvSpPr>
            <a:spLocks noGrp="1" noChangeArrowheads="1"/>
          </p:cNvSpPr>
          <p:nvPr>
            <p:ph type="body" sz="half" idx="1"/>
          </p:nvPr>
        </p:nvSpPr>
        <p:spPr>
          <a:xfrm>
            <a:off x="762000" y="1219200"/>
            <a:ext cx="7656512" cy="2209800"/>
          </a:xfrm>
        </p:spPr>
        <p:txBody>
          <a:bodyPr>
            <a:normAutofit/>
          </a:bodyPr>
          <a:lstStyle/>
          <a:p>
            <a:pPr marL="0" indent="0" eaLnBrk="1" hangingPunct="1">
              <a:lnSpc>
                <a:spcPct val="90000"/>
              </a:lnSpc>
              <a:buNone/>
              <a:defRPr/>
            </a:pPr>
            <a:endParaRPr lang="en-US" sz="1800" dirty="0"/>
          </a:p>
          <a:p>
            <a:pPr marL="0" indent="0">
              <a:lnSpc>
                <a:spcPct val="80000"/>
              </a:lnSpc>
              <a:buNone/>
            </a:pPr>
            <a:r>
              <a:rPr lang="en-US" altLang="en-US" sz="2400" b="1" dirty="0" smtClean="0"/>
              <a:t>Two Waiver Programs</a:t>
            </a:r>
            <a:endParaRPr lang="en-US" altLang="en-US" sz="2100" b="1" dirty="0"/>
          </a:p>
          <a:p>
            <a:pPr>
              <a:lnSpc>
                <a:spcPct val="80000"/>
              </a:lnSpc>
            </a:pPr>
            <a:endParaRPr lang="en-US" altLang="en-US" sz="2100" b="1" dirty="0" smtClean="0"/>
          </a:p>
          <a:p>
            <a:pPr>
              <a:lnSpc>
                <a:spcPct val="80000"/>
              </a:lnSpc>
            </a:pPr>
            <a:r>
              <a:rPr lang="en-US" altLang="en-US" sz="2100" b="1" dirty="0" smtClean="0"/>
              <a:t>Road Equipment Waiver Program ($500,000)</a:t>
            </a:r>
          </a:p>
          <a:p>
            <a:pPr marL="0" indent="0">
              <a:lnSpc>
                <a:spcPct val="80000"/>
              </a:lnSpc>
              <a:buNone/>
            </a:pPr>
            <a:endParaRPr lang="en-US" altLang="en-US" sz="2100" b="1" dirty="0" smtClean="0"/>
          </a:p>
          <a:p>
            <a:pPr>
              <a:lnSpc>
                <a:spcPct val="80000"/>
              </a:lnSpc>
            </a:pPr>
            <a:r>
              <a:rPr lang="en-US" altLang="en-US" sz="2100" b="1" dirty="0" smtClean="0"/>
              <a:t>Match Waiver Program ($1,000,000)</a:t>
            </a:r>
            <a:endParaRPr lang="en-US" sz="2400" dirty="0" smtClean="0"/>
          </a:p>
          <a:p>
            <a:pPr eaLnBrk="1" hangingPunct="1">
              <a:lnSpc>
                <a:spcPct val="90000"/>
              </a:lnSpc>
              <a:defRPr/>
            </a:pPr>
            <a:endParaRPr lang="en-US" sz="2400" dirty="0" smtClean="0"/>
          </a:p>
          <a:p>
            <a:pPr marL="0" indent="0" eaLnBrk="1" hangingPunct="1">
              <a:lnSpc>
                <a:spcPct val="90000"/>
              </a:lnSpc>
              <a:buNone/>
              <a:defRPr/>
            </a:pPr>
            <a:endParaRPr lang="en-US" sz="2400" dirty="0" smtClean="0"/>
          </a:p>
          <a:p>
            <a:pPr marL="0" indent="0" eaLnBrk="1" hangingPunct="1">
              <a:lnSpc>
                <a:spcPct val="90000"/>
              </a:lnSpc>
              <a:buFont typeface="Wingdings" pitchFamily="2" charset="2"/>
              <a:buNone/>
              <a:defRPr/>
            </a:pPr>
            <a:endParaRPr lang="en-US" sz="2400" dirty="0" smtClean="0"/>
          </a:p>
          <a:p>
            <a:pPr eaLnBrk="1" hangingPunct="1">
              <a:lnSpc>
                <a:spcPct val="90000"/>
              </a:lnSpc>
              <a:defRPr/>
            </a:pPr>
            <a:endParaRPr lang="en-US" sz="2400" dirty="0" smtClean="0"/>
          </a:p>
        </p:txBody>
      </p:sp>
      <p:sp>
        <p:nvSpPr>
          <p:cNvPr id="2" name="Slide Number Placeholder 1"/>
          <p:cNvSpPr>
            <a:spLocks noGrp="1"/>
          </p:cNvSpPr>
          <p:nvPr>
            <p:ph type="sldNum" sz="quarter" idx="12"/>
          </p:nvPr>
        </p:nvSpPr>
        <p:spPr/>
        <p:txBody>
          <a:bodyPr/>
          <a:lstStyle/>
          <a:p>
            <a:pPr>
              <a:defRPr/>
            </a:pPr>
            <a:fld id="{67E6FB96-27F5-4388-83D7-BC8C1A18CDC4}" type="slidenum">
              <a:rPr lang="en-US" smtClean="0">
                <a:solidFill>
                  <a:srgbClr val="000000"/>
                </a:solidFill>
              </a:rPr>
              <a:pPr>
                <a:defRPr/>
              </a:pPr>
              <a:t>7</a:t>
            </a:fld>
            <a:endParaRPr lang="en-US" dirty="0">
              <a:solidFill>
                <a:srgbClr val="000000"/>
              </a:solidFill>
            </a:endParaRPr>
          </a:p>
        </p:txBody>
      </p:sp>
      <p:pic>
        <p:nvPicPr>
          <p:cNvPr id="4100" name="Picture 4" descr="C:\Users\dgall04\AppData\Local\Microsoft\Windows\Temporary Internet Files\Content.IE5\Q9UQ95CH\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dgall04\AppData\Local\Microsoft\Windows\Temporary Internet Files\Content.IE5\MKB24TXW\blockpage[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dgall04\AppData\Local\Microsoft\Windows\Temporary Internet Files\Content.IE5\V932XDAQ\blockpage[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dgall04\AppData\Local\Microsoft\Windows\Temporary Internet Files\Content.IE5\J5K0QC7W\Galion gra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76600"/>
            <a:ext cx="6781800" cy="337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4862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14313"/>
            <a:ext cx="8715375" cy="1081087"/>
          </a:xfrm>
        </p:spPr>
        <p:txBody>
          <a:bodyPr>
            <a:normAutofit/>
          </a:bodyPr>
          <a:lstStyle/>
          <a:p>
            <a:pPr algn="ctr" eaLnBrk="1" hangingPunct="1"/>
            <a:r>
              <a:rPr lang="en-US" dirty="0" smtClean="0"/>
              <a:t>Local Government Road Fund</a:t>
            </a:r>
          </a:p>
        </p:txBody>
      </p:sp>
      <p:sp>
        <p:nvSpPr>
          <p:cNvPr id="4099" name="Rectangle 3"/>
          <p:cNvSpPr>
            <a:spLocks noGrp="1" noChangeArrowheads="1"/>
          </p:cNvSpPr>
          <p:nvPr>
            <p:ph type="body" sz="half" idx="1"/>
          </p:nvPr>
        </p:nvSpPr>
        <p:spPr>
          <a:xfrm>
            <a:off x="762000" y="1219200"/>
            <a:ext cx="7656512" cy="5486400"/>
          </a:xfrm>
        </p:spPr>
        <p:txBody>
          <a:bodyPr>
            <a:normAutofit fontScale="85000" lnSpcReduction="10000"/>
          </a:bodyPr>
          <a:lstStyle/>
          <a:p>
            <a:pPr marL="0" indent="0" eaLnBrk="1" hangingPunct="1">
              <a:lnSpc>
                <a:spcPct val="90000"/>
              </a:lnSpc>
              <a:buNone/>
              <a:defRPr/>
            </a:pPr>
            <a:endParaRPr lang="en-US" sz="1800" dirty="0"/>
          </a:p>
          <a:p>
            <a:pPr>
              <a:lnSpc>
                <a:spcPct val="80000"/>
              </a:lnSpc>
            </a:pPr>
            <a:r>
              <a:rPr lang="en-US" altLang="en-US" sz="2100" b="1" dirty="0" smtClean="0"/>
              <a:t>Cooperative Agreement Program </a:t>
            </a:r>
          </a:p>
          <a:p>
            <a:pPr>
              <a:lnSpc>
                <a:spcPct val="80000"/>
              </a:lnSpc>
            </a:pPr>
            <a:endParaRPr lang="en-US" altLang="en-US" sz="2100" b="1" dirty="0"/>
          </a:p>
          <a:p>
            <a:pPr lvl="1" algn="just">
              <a:lnSpc>
                <a:spcPct val="120000"/>
              </a:lnSpc>
            </a:pPr>
            <a:r>
              <a:rPr lang="en-US" altLang="en-US" sz="2000" dirty="0" smtClean="0"/>
              <a:t>Allocated 42 percent of the Local Government Road fund </a:t>
            </a:r>
            <a:r>
              <a:rPr lang="en-US" sz="2000" dirty="0"/>
              <a:t>to be used solely for the Cooperative Agreements entered into pursuant to </a:t>
            </a:r>
            <a:r>
              <a:rPr lang="en-US" sz="2000" dirty="0" smtClean="0"/>
              <a:t>NMSA 1978, Section </a:t>
            </a:r>
            <a:r>
              <a:rPr lang="en-US" sz="2000" dirty="0"/>
              <a:t>67-3-28.2 </a:t>
            </a:r>
            <a:r>
              <a:rPr lang="en-US" sz="2000" dirty="0" smtClean="0"/>
              <a:t>and </a:t>
            </a:r>
            <a:r>
              <a:rPr lang="en-US" sz="2000" dirty="0"/>
              <a:t>in accordance </a:t>
            </a:r>
            <a:r>
              <a:rPr lang="en-US" sz="2000" dirty="0" smtClean="0"/>
              <a:t> with </a:t>
            </a:r>
            <a:r>
              <a:rPr lang="en-US" sz="2000" dirty="0"/>
              <a:t>the match authorized pursuant to </a:t>
            </a:r>
            <a:r>
              <a:rPr lang="en-US" sz="2000" dirty="0" smtClean="0"/>
              <a:t>NMSA 1978, Section 67-3-32; </a:t>
            </a:r>
            <a:r>
              <a:rPr lang="en-US" sz="2000" dirty="0"/>
              <a:t>provided, however, that distribution amounts made pursuant to this paragraph in each year shall be based on the following allocations:</a:t>
            </a:r>
          </a:p>
          <a:p>
            <a:pPr lvl="1">
              <a:lnSpc>
                <a:spcPct val="120000"/>
              </a:lnSpc>
            </a:pPr>
            <a:endParaRPr lang="en-US" altLang="en-US" sz="2000" dirty="0" smtClean="0"/>
          </a:p>
          <a:p>
            <a:pPr lvl="2">
              <a:lnSpc>
                <a:spcPct val="120000"/>
              </a:lnSpc>
            </a:pPr>
            <a:r>
              <a:rPr lang="en-US" sz="1900" dirty="0" smtClean="0"/>
              <a:t>Thirty-three (33) </a:t>
            </a:r>
            <a:r>
              <a:rPr lang="en-US" sz="1900" dirty="0"/>
              <a:t>percent for agreements entered into with </a:t>
            </a:r>
            <a:r>
              <a:rPr lang="en-US" sz="1900" dirty="0" smtClean="0"/>
              <a:t>counties;</a:t>
            </a:r>
          </a:p>
          <a:p>
            <a:pPr lvl="2">
              <a:lnSpc>
                <a:spcPct val="120000"/>
              </a:lnSpc>
            </a:pPr>
            <a:r>
              <a:rPr lang="en-US" sz="1900" dirty="0" smtClean="0"/>
              <a:t>Forty-nine (49) </a:t>
            </a:r>
            <a:r>
              <a:rPr lang="en-US" sz="1900" dirty="0"/>
              <a:t>percent for agreements entered into with </a:t>
            </a:r>
            <a:r>
              <a:rPr lang="en-US" sz="1900" dirty="0" smtClean="0"/>
              <a:t>municipalities;</a:t>
            </a:r>
          </a:p>
          <a:p>
            <a:pPr lvl="2">
              <a:lnSpc>
                <a:spcPct val="120000"/>
              </a:lnSpc>
            </a:pPr>
            <a:r>
              <a:rPr lang="en-US" sz="1900" dirty="0" smtClean="0"/>
              <a:t>Fourteen (14) percent </a:t>
            </a:r>
            <a:r>
              <a:rPr lang="en-US" sz="1900" dirty="0"/>
              <a:t>for agreements entered into with school </a:t>
            </a:r>
            <a:r>
              <a:rPr lang="en-US" sz="1900" dirty="0" smtClean="0"/>
              <a:t>districts;</a:t>
            </a:r>
          </a:p>
          <a:p>
            <a:pPr lvl="2">
              <a:lnSpc>
                <a:spcPct val="120000"/>
              </a:lnSpc>
            </a:pPr>
            <a:r>
              <a:rPr lang="en-US" sz="1900" dirty="0" smtClean="0"/>
              <a:t>Four (4) percent </a:t>
            </a:r>
            <a:r>
              <a:rPr lang="en-US" sz="1900" dirty="0"/>
              <a:t>for agreements entered into with other entities;</a:t>
            </a:r>
          </a:p>
          <a:p>
            <a:pPr marL="0" indent="0">
              <a:lnSpc>
                <a:spcPct val="120000"/>
              </a:lnSpc>
              <a:buNone/>
            </a:pPr>
            <a:r>
              <a:rPr lang="en-US" sz="1600" dirty="0"/>
              <a:t> </a:t>
            </a:r>
            <a:endParaRPr lang="en-US" altLang="en-US" sz="1700" dirty="0" smtClean="0"/>
          </a:p>
          <a:p>
            <a:pPr>
              <a:lnSpc>
                <a:spcPct val="80000"/>
              </a:lnSpc>
            </a:pPr>
            <a:endParaRPr lang="en-US" altLang="en-US" sz="2100" b="1" dirty="0" smtClean="0"/>
          </a:p>
          <a:p>
            <a:pPr eaLnBrk="1" hangingPunct="1">
              <a:lnSpc>
                <a:spcPct val="90000"/>
              </a:lnSpc>
              <a:defRPr/>
            </a:pPr>
            <a:endParaRPr lang="en-US" sz="2400" dirty="0" smtClean="0"/>
          </a:p>
          <a:p>
            <a:pPr eaLnBrk="1" hangingPunct="1">
              <a:lnSpc>
                <a:spcPct val="90000"/>
              </a:lnSpc>
              <a:defRPr/>
            </a:pPr>
            <a:endParaRPr lang="en-US" sz="2400" dirty="0" smtClean="0"/>
          </a:p>
          <a:p>
            <a:pPr marL="0" indent="0" eaLnBrk="1" hangingPunct="1">
              <a:lnSpc>
                <a:spcPct val="90000"/>
              </a:lnSpc>
              <a:buFont typeface="Wingdings" pitchFamily="2" charset="2"/>
              <a:buNone/>
              <a:defRPr/>
            </a:pPr>
            <a:endParaRPr lang="en-US" sz="2400" dirty="0" smtClean="0"/>
          </a:p>
          <a:p>
            <a:pPr eaLnBrk="1" hangingPunct="1">
              <a:lnSpc>
                <a:spcPct val="90000"/>
              </a:lnSpc>
              <a:defRPr/>
            </a:pPr>
            <a:endParaRPr lang="en-US" sz="2400" dirty="0" smtClean="0"/>
          </a:p>
        </p:txBody>
      </p:sp>
      <p:sp>
        <p:nvSpPr>
          <p:cNvPr id="2" name="Slide Number Placeholder 1"/>
          <p:cNvSpPr>
            <a:spLocks noGrp="1"/>
          </p:cNvSpPr>
          <p:nvPr>
            <p:ph type="sldNum" sz="quarter" idx="12"/>
          </p:nvPr>
        </p:nvSpPr>
        <p:spPr/>
        <p:txBody>
          <a:bodyPr/>
          <a:lstStyle/>
          <a:p>
            <a:pPr>
              <a:defRPr/>
            </a:pPr>
            <a:fld id="{67E6FB96-27F5-4388-83D7-BC8C1A18CDC4}"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8976026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0694DF0-6CFE-45DE-A685-35A889D07326}" type="slidenum">
              <a:rPr lang="en-US" smtClean="0">
                <a:solidFill>
                  <a:srgbClr val="000000"/>
                </a:solidFill>
              </a:rPr>
              <a:pPr>
                <a:defRPr/>
              </a:pPr>
              <a:t>9</a:t>
            </a:fld>
            <a:endParaRPr lang="en-US" dirty="0">
              <a:solidFill>
                <a:srgbClr val="000000"/>
              </a:solidFill>
            </a:endParaRPr>
          </a:p>
        </p:txBody>
      </p:sp>
      <p:graphicFrame>
        <p:nvGraphicFramePr>
          <p:cNvPr id="4" name="Chart 3"/>
          <p:cNvGraphicFramePr>
            <a:graphicFrameLocks noGrp="1"/>
          </p:cNvGraphicFramePr>
          <p:nvPr>
            <p:extLst>
              <p:ext uri="{D42A27DB-BD31-4B8C-83A1-F6EECF244321}">
                <p14:modId xmlns:p14="http://schemas.microsoft.com/office/powerpoint/2010/main" val="632169189"/>
              </p:ext>
            </p:extLst>
          </p:nvPr>
        </p:nvGraphicFramePr>
        <p:xfrm>
          <a:off x="228600" y="838200"/>
          <a:ext cx="8763000" cy="5805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1572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7018</TotalTime>
  <Words>1069</Words>
  <Application>Microsoft Office PowerPoint</Application>
  <PresentationFormat>On-screen Show (4:3)</PresentationFormat>
  <Paragraphs>247</Paragraphs>
  <Slides>21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Flow</vt:lpstr>
      <vt:lpstr>Photo Editor Photo</vt:lpstr>
      <vt:lpstr>Local Governments Road Fund House Transportation and Public Works Committee Dolores Gallegos, Financial Director   March 10, 2015</vt:lpstr>
      <vt:lpstr>Local Governments Road Fund</vt:lpstr>
      <vt:lpstr>PowerPoint Presentation</vt:lpstr>
      <vt:lpstr>PowerPoint Presentation</vt:lpstr>
      <vt:lpstr>PowerPoint Presentation</vt:lpstr>
      <vt:lpstr>Local Government Road Programs</vt:lpstr>
      <vt:lpstr>Local Government Road Programs</vt:lpstr>
      <vt:lpstr>Local Government Road Fund</vt:lpstr>
      <vt:lpstr>PowerPoint Presentation</vt:lpstr>
      <vt:lpstr>Local Government Road Fund</vt:lpstr>
      <vt:lpstr>PowerPoint Presentation</vt:lpstr>
      <vt:lpstr>Local Government Road Fund</vt:lpstr>
      <vt:lpstr>PowerPoint Presentation</vt:lpstr>
      <vt:lpstr>LGRF Funds</vt:lpstr>
      <vt:lpstr>PowerPoint Presentation</vt:lpstr>
      <vt:lpstr>Project Proposal Submittal: County Arterial- Cooperative-School Bus Route Projects</vt:lpstr>
      <vt:lpstr>Project Proposal Submittal: Municipal Arterial Projects</vt:lpstr>
      <vt:lpstr> </vt:lpstr>
      <vt:lpstr>   Local Government Road Fund Timeline  </vt:lpstr>
      <vt:lpstr>   Local Government Road Fund Timeline  </vt:lpstr>
      <vt:lpstr> </vt:lpstr>
    </vt:vector>
  </TitlesOfParts>
  <Company>NMDOT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Dolores Gallegos</dc:creator>
  <cp:lastModifiedBy>Dolores Gallegos</cp:lastModifiedBy>
  <cp:revision>74</cp:revision>
  <cp:lastPrinted>2015-03-09T16:34:19Z</cp:lastPrinted>
  <dcterms:created xsi:type="dcterms:W3CDTF">2012-04-23T18:32:53Z</dcterms:created>
  <dcterms:modified xsi:type="dcterms:W3CDTF">2015-03-11T14:17:59Z</dcterms:modified>
</cp:coreProperties>
</file>